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.xml" ContentType="application/vnd.openxmlformats-officedocument.themeOverrid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51"/>
  </p:notesMasterIdLst>
  <p:sldIdLst>
    <p:sldId id="385" r:id="rId7"/>
    <p:sldId id="383" r:id="rId8"/>
    <p:sldId id="387" r:id="rId9"/>
    <p:sldId id="481" r:id="rId10"/>
    <p:sldId id="2666" r:id="rId11"/>
    <p:sldId id="477" r:id="rId12"/>
    <p:sldId id="484" r:id="rId13"/>
    <p:sldId id="2679" r:id="rId14"/>
    <p:sldId id="388" r:id="rId15"/>
    <p:sldId id="2645" r:id="rId16"/>
    <p:sldId id="2574" r:id="rId17"/>
    <p:sldId id="2567" r:id="rId18"/>
    <p:sldId id="2680" r:id="rId19"/>
    <p:sldId id="2646" r:id="rId20"/>
    <p:sldId id="2577" r:id="rId21"/>
    <p:sldId id="2654" r:id="rId22"/>
    <p:sldId id="2629" r:id="rId23"/>
    <p:sldId id="2625" r:id="rId24"/>
    <p:sldId id="2627" r:id="rId25"/>
    <p:sldId id="2681" r:id="rId26"/>
    <p:sldId id="2682" r:id="rId27"/>
    <p:sldId id="2648" r:id="rId28"/>
    <p:sldId id="528" r:id="rId29"/>
    <p:sldId id="2600" r:id="rId30"/>
    <p:sldId id="503" r:id="rId31"/>
    <p:sldId id="2623" r:id="rId32"/>
    <p:sldId id="2624" r:id="rId33"/>
    <p:sldId id="2683" r:id="rId34"/>
    <p:sldId id="2649" r:id="rId35"/>
    <p:sldId id="516" r:id="rId36"/>
    <p:sldId id="522" r:id="rId37"/>
    <p:sldId id="2602" r:id="rId38"/>
    <p:sldId id="2606" r:id="rId39"/>
    <p:sldId id="2684" r:id="rId40"/>
    <p:sldId id="2650" r:id="rId41"/>
    <p:sldId id="1818" r:id="rId42"/>
    <p:sldId id="2611" r:id="rId43"/>
    <p:sldId id="2685" r:id="rId44"/>
    <p:sldId id="2519" r:id="rId45"/>
    <p:sldId id="2618" r:id="rId46"/>
    <p:sldId id="2620" r:id="rId47"/>
    <p:sldId id="2573" r:id="rId48"/>
    <p:sldId id="2665" r:id="rId49"/>
    <p:sldId id="279" r:id="rId50"/>
  </p:sldIdLst>
  <p:sldSz cx="12192000" cy="6858000"/>
  <p:notesSz cx="6858000" cy="9144000"/>
  <p:embeddedFontLst>
    <p:embeddedFont>
      <p:font typeface="Flanders Art Sans Medium" panose="020B0604020202020204" charset="0"/>
      <p:regular r:id="rId52"/>
      <p:bold r:id="rId53"/>
      <p:italic r:id="rId54"/>
    </p:embeddedFont>
    <p:embeddedFont>
      <p:font typeface="FlandersArtSans-Medium" panose="00000600000000000000" charset="0"/>
      <p:regular r:id="rId55"/>
    </p:embeddedFont>
    <p:embeddedFont>
      <p:font typeface="FlandersArtSans-Regular" panose="020B0604020202020204" charset="0"/>
      <p:regular r:id="rId56"/>
    </p:embeddedFont>
    <p:embeddedFont>
      <p:font typeface="Franklin Gothic Book" panose="020B0503020102020204" pitchFamily="34" charset="0"/>
      <p:regular r:id="rId57"/>
      <p:italic r:id="rId58"/>
    </p:embeddedFont>
  </p:embeddedFontLst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2C7A3167-CF3D-484F-BD31-440C106ACF8C}">
          <p14:sldIdLst>
            <p14:sldId id="385"/>
            <p14:sldId id="383"/>
            <p14:sldId id="387"/>
            <p14:sldId id="481"/>
            <p14:sldId id="2666"/>
            <p14:sldId id="477"/>
            <p14:sldId id="484"/>
            <p14:sldId id="2679"/>
            <p14:sldId id="388"/>
            <p14:sldId id="2645"/>
            <p14:sldId id="2574"/>
            <p14:sldId id="2567"/>
            <p14:sldId id="2680"/>
            <p14:sldId id="2646"/>
            <p14:sldId id="2577"/>
            <p14:sldId id="2654"/>
            <p14:sldId id="2629"/>
            <p14:sldId id="2625"/>
            <p14:sldId id="2627"/>
            <p14:sldId id="2681"/>
            <p14:sldId id="2682"/>
            <p14:sldId id="2648"/>
            <p14:sldId id="528"/>
            <p14:sldId id="2600"/>
            <p14:sldId id="503"/>
            <p14:sldId id="2623"/>
            <p14:sldId id="2624"/>
            <p14:sldId id="2683"/>
            <p14:sldId id="2649"/>
            <p14:sldId id="516"/>
            <p14:sldId id="522"/>
            <p14:sldId id="2602"/>
            <p14:sldId id="2606"/>
            <p14:sldId id="2684"/>
            <p14:sldId id="2650"/>
            <p14:sldId id="1818"/>
            <p14:sldId id="2611"/>
            <p14:sldId id="2685"/>
            <p14:sldId id="2519"/>
            <p14:sldId id="2618"/>
            <p14:sldId id="2620"/>
            <p14:sldId id="2573"/>
            <p14:sldId id="266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A84B00-D8C9-58B8-86E0-BACB1AB6D722}" name="Annelien Poppe" initials="AP" userId="S::annelien.poppe@toerismevlaanderen.be::5688b959-57c4-450e-b118-002639a58980" providerId="AD"/>
  <p188:author id="{03FA0A5C-E379-1C7C-B959-AC01E03654F0}" name="Annelien Poppe" initials="AP" userId="Annelien Poppe" providerId="None"/>
  <p188:author id="{307E306E-B6AD-873D-7366-4C1EC3CB8A20}" name="Mia Lammens" initials="ML" userId="S::mia.lammens@visitflanders.com::a04d0768-b2e4-4e95-8b4b-2bf5563315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Nijs" initials="VN" lastIdx="34" clrIdx="0">
    <p:extLst>
      <p:ext uri="{19B8F6BF-5375-455C-9EA6-DF929625EA0E}">
        <p15:presenceInfo xmlns:p15="http://schemas.microsoft.com/office/powerpoint/2012/main" userId="Vincent Nijs" providerId="None"/>
      </p:ext>
    </p:extLst>
  </p:cmAuthor>
  <p:cmAuthor id="2" name="Mia Lammens" initials="ML" lastIdx="4" clrIdx="1">
    <p:extLst>
      <p:ext uri="{19B8F6BF-5375-455C-9EA6-DF929625EA0E}">
        <p15:presenceInfo xmlns:p15="http://schemas.microsoft.com/office/powerpoint/2012/main" userId="S-1-5-21-3662605696-431538287-2476864782-117709" providerId="AD"/>
      </p:ext>
    </p:extLst>
  </p:cmAuthor>
  <p:cmAuthor id="3" name="Derthoo, Steven" initials="DS" lastIdx="1" clrIdx="2">
    <p:extLst>
      <p:ext uri="{19B8F6BF-5375-455C-9EA6-DF929625EA0E}">
        <p15:presenceInfo xmlns:p15="http://schemas.microsoft.com/office/powerpoint/2012/main" userId="S-1-5-21-3662605696-431538287-2476864782-160772" providerId="AD"/>
      </p:ext>
    </p:extLst>
  </p:cmAuthor>
  <p:cmAuthor id="4" name="Lore Verhoogen (iVOX)" initials="LV(" lastIdx="1" clrIdx="3">
    <p:extLst>
      <p:ext uri="{19B8F6BF-5375-455C-9EA6-DF929625EA0E}">
        <p15:presenceInfo xmlns:p15="http://schemas.microsoft.com/office/powerpoint/2012/main" userId="S::lore@ivox.be::327d9491-5839-478f-8415-2c6248e565b5" providerId="AD"/>
      </p:ext>
    </p:extLst>
  </p:cmAuthor>
  <p:cmAuthor id="5" name="Mia Lammens" initials="ML [2]" lastIdx="2" clrIdx="4">
    <p:extLst>
      <p:ext uri="{19B8F6BF-5375-455C-9EA6-DF929625EA0E}">
        <p15:presenceInfo xmlns:p15="http://schemas.microsoft.com/office/powerpoint/2012/main" userId="Mia Lammens" providerId="None"/>
      </p:ext>
    </p:extLst>
  </p:cmAuthor>
  <p:cmAuthor id="6" name="Roland Van Gompel (iVOX)" initials="RVG(" lastIdx="2" clrIdx="5">
    <p:extLst>
      <p:ext uri="{19B8F6BF-5375-455C-9EA6-DF929625EA0E}">
        <p15:presenceInfo xmlns:p15="http://schemas.microsoft.com/office/powerpoint/2012/main" userId="S-1-5-21-3400380846-1896263471-443434793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FAC090"/>
    <a:srgbClr val="FFFF99"/>
    <a:srgbClr val="FFF010"/>
    <a:srgbClr val="C00000"/>
    <a:srgbClr val="7F7F7F"/>
    <a:srgbClr val="F2F2F2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EAA17-663E-4C98-830A-136D22CE4BD6}" v="66" dt="2024-03-28T13:56:25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customXml" Target="../customXml/item5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5.fntdata"/><Relationship Id="rId64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6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B-4F9F-9BC8-20F2874E73F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B-4F9F-9BC8-20F2874E73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B-4F9F-9BC8-20F2874E73F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B-4F9F-9BC8-20F2874E7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Neen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CB-4F9F-9BC8-20F2874E73F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Neen</c:v>
                </c:pt>
              </c:strCache>
            </c:strRef>
          </c:cat>
          <c:val>
            <c:numRef>
              <c:f>Blad1!$C$2:$C$3</c:f>
              <c:numCache>
                <c:formatCode>###0%</c:formatCode>
                <c:ptCount val="2"/>
                <c:pt idx="0">
                  <c:v>0.83599999999999997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17-4ACC-BA4F-B3490FF5E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1.4936243728035007E-2"/>
          <c:w val="0.56348841505887426"/>
          <c:h val="0.96849160671780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7-4B39-9F8B-8480E2176B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7-4B39-9F8B-8480E2176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Blad1!$A$2:$A$27</c:f>
              <c:strCache>
                <c:ptCount val="26"/>
                <c:pt idx="0">
                  <c:v>Jan van Eyck</c:v>
                </c:pt>
                <c:pt idx="1">
                  <c:v>James Ensor</c:v>
                </c:pt>
                <c:pt idx="2">
                  <c:v>Constant Permeke</c:v>
                </c:pt>
                <c:pt idx="3">
                  <c:v>Paul Delvaux</c:v>
                </c:pt>
                <c:pt idx="4">
                  <c:v>Antoon van Dyck</c:v>
                </c:pt>
                <c:pt idx="5">
                  <c:v>Roger Raveel</c:v>
                </c:pt>
                <c:pt idx="6">
                  <c:v>Hans Memling</c:v>
                </c:pt>
                <c:pt idx="7">
                  <c:v>Jacob Jordaens</c:v>
                </c:pt>
                <c:pt idx="8">
                  <c:v>Luc Tuymans</c:v>
                </c:pt>
                <c:pt idx="9">
                  <c:v>Rogier van der Weyden</c:v>
                </c:pt>
                <c:pt idx="10">
                  <c:v>Rik Wouters</c:v>
                </c:pt>
                <c:pt idx="11">
                  <c:v>Leon Spilliaert</c:v>
                </c:pt>
                <c:pt idx="12">
                  <c:v>Gustave Van de Woestyne</c:v>
                </c:pt>
                <c:pt idx="13">
                  <c:v>Felix De Boeck</c:v>
                </c:pt>
                <c:pt idx="14">
                  <c:v>Valerius De Saedeleer</c:v>
                </c:pt>
                <c:pt idx="15">
                  <c:v>Emile Claus</c:v>
                </c:pt>
                <c:pt idx="16">
                  <c:v>Dieric Bouts (2022: Dirk Bouts)</c:v>
                </c:pt>
                <c:pt idx="17">
                  <c:v>Gustave De Smet</c:v>
                </c:pt>
                <c:pt idx="18">
                  <c:v>Anna Boch</c:v>
                </c:pt>
                <c:pt idx="19">
                  <c:v>Frits Van den Berghe</c:v>
                </c:pt>
                <c:pt idx="20">
                  <c:v>Theodoor Van Loon</c:v>
                </c:pt>
                <c:pt idx="21">
                  <c:v>Michiel Coxcie</c:v>
                </c:pt>
                <c:pt idx="22">
                  <c:v>Pieter Thijs</c:v>
                </c:pt>
                <c:pt idx="23">
                  <c:v>Abraham Janssens</c:v>
                </c:pt>
                <c:pt idx="24">
                  <c:v>Jenny Montigny</c:v>
                </c:pt>
                <c:pt idx="25">
                  <c:v>Geen van bovenstaande</c:v>
                </c:pt>
              </c:strCache>
            </c:strRef>
          </c:cat>
          <c:val>
            <c:numRef>
              <c:f>Blad1!$B$2:$B$27</c:f>
              <c:numCache>
                <c:formatCode>###0%</c:formatCode>
                <c:ptCount val="26"/>
                <c:pt idx="0">
                  <c:v>0.73099999999999998</c:v>
                </c:pt>
                <c:pt idx="1">
                  <c:v>0.68799999999999994</c:v>
                </c:pt>
                <c:pt idx="2">
                  <c:v>0.59599999999999997</c:v>
                </c:pt>
                <c:pt idx="3">
                  <c:v>0.58299999999999996</c:v>
                </c:pt>
                <c:pt idx="4">
                  <c:v>0.55899999999999994</c:v>
                </c:pt>
                <c:pt idx="5">
                  <c:v>0.45</c:v>
                </c:pt>
                <c:pt idx="6">
                  <c:v>0.39500000000000002</c:v>
                </c:pt>
                <c:pt idx="7">
                  <c:v>0.35099999999999998</c:v>
                </c:pt>
                <c:pt idx="8">
                  <c:v>0.316</c:v>
                </c:pt>
                <c:pt idx="9">
                  <c:v>0.255</c:v>
                </c:pt>
                <c:pt idx="11">
                  <c:v>0.19400000000000001</c:v>
                </c:pt>
                <c:pt idx="12">
                  <c:v>0.191</c:v>
                </c:pt>
                <c:pt idx="13">
                  <c:v>0.154</c:v>
                </c:pt>
                <c:pt idx="15">
                  <c:v>0.14199999999999999</c:v>
                </c:pt>
                <c:pt idx="16">
                  <c:v>0.13600000000000001</c:v>
                </c:pt>
                <c:pt idx="17">
                  <c:v>0.13</c:v>
                </c:pt>
                <c:pt idx="18">
                  <c:v>0.114</c:v>
                </c:pt>
                <c:pt idx="20">
                  <c:v>3.2000000000000001E-2</c:v>
                </c:pt>
                <c:pt idx="21">
                  <c:v>2.8000000000000001E-2</c:v>
                </c:pt>
                <c:pt idx="22">
                  <c:v>2.7E-2</c:v>
                </c:pt>
                <c:pt idx="23">
                  <c:v>1.9E-2</c:v>
                </c:pt>
                <c:pt idx="24">
                  <c:v>1.7000000000000001E-2</c:v>
                </c:pt>
                <c:pt idx="25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7-4B39-9F8B-8480E2176BD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Blad1!$A$2:$A$27</c:f>
              <c:strCache>
                <c:ptCount val="26"/>
                <c:pt idx="0">
                  <c:v>Jan van Eyck</c:v>
                </c:pt>
                <c:pt idx="1">
                  <c:v>James Ensor</c:v>
                </c:pt>
                <c:pt idx="2">
                  <c:v>Constant Permeke</c:v>
                </c:pt>
                <c:pt idx="3">
                  <c:v>Paul Delvaux</c:v>
                </c:pt>
                <c:pt idx="4">
                  <c:v>Antoon van Dyck</c:v>
                </c:pt>
                <c:pt idx="5">
                  <c:v>Roger Raveel</c:v>
                </c:pt>
                <c:pt idx="6">
                  <c:v>Hans Memling</c:v>
                </c:pt>
                <c:pt idx="7">
                  <c:v>Jacob Jordaens</c:v>
                </c:pt>
                <c:pt idx="8">
                  <c:v>Luc Tuymans</c:v>
                </c:pt>
                <c:pt idx="9">
                  <c:v>Rogier van der Weyden</c:v>
                </c:pt>
                <c:pt idx="10">
                  <c:v>Rik Wouters</c:v>
                </c:pt>
                <c:pt idx="11">
                  <c:v>Leon Spilliaert</c:v>
                </c:pt>
                <c:pt idx="12">
                  <c:v>Gustave Van de Woestyne</c:v>
                </c:pt>
                <c:pt idx="13">
                  <c:v>Felix De Boeck</c:v>
                </c:pt>
                <c:pt idx="14">
                  <c:v>Valerius De Saedeleer</c:v>
                </c:pt>
                <c:pt idx="15">
                  <c:v>Emile Claus</c:v>
                </c:pt>
                <c:pt idx="16">
                  <c:v>Dieric Bouts (2022: Dirk Bouts)</c:v>
                </c:pt>
                <c:pt idx="17">
                  <c:v>Gustave De Smet</c:v>
                </c:pt>
                <c:pt idx="18">
                  <c:v>Anna Boch</c:v>
                </c:pt>
                <c:pt idx="19">
                  <c:v>Frits Van den Berghe</c:v>
                </c:pt>
                <c:pt idx="20">
                  <c:v>Theodoor Van Loon</c:v>
                </c:pt>
                <c:pt idx="21">
                  <c:v>Michiel Coxcie</c:v>
                </c:pt>
                <c:pt idx="22">
                  <c:v>Pieter Thijs</c:v>
                </c:pt>
                <c:pt idx="23">
                  <c:v>Abraham Janssens</c:v>
                </c:pt>
                <c:pt idx="24">
                  <c:v>Jenny Montigny</c:v>
                </c:pt>
                <c:pt idx="25">
                  <c:v>Geen van bovenstaande</c:v>
                </c:pt>
              </c:strCache>
            </c:strRef>
          </c:cat>
          <c:val>
            <c:numRef>
              <c:f>Blad1!$C$2:$C$27</c:f>
              <c:numCache>
                <c:formatCode>###0%</c:formatCode>
                <c:ptCount val="26"/>
                <c:pt idx="0">
                  <c:v>0.71</c:v>
                </c:pt>
                <c:pt idx="1">
                  <c:v>0.67599999999999993</c:v>
                </c:pt>
                <c:pt idx="2">
                  <c:v>0.56100000000000005</c:v>
                </c:pt>
                <c:pt idx="3">
                  <c:v>0.53900000000000003</c:v>
                </c:pt>
                <c:pt idx="4">
                  <c:v>0.54799999999999993</c:v>
                </c:pt>
                <c:pt idx="5">
                  <c:v>0.46200000000000002</c:v>
                </c:pt>
                <c:pt idx="6">
                  <c:v>0.40600000000000003</c:v>
                </c:pt>
                <c:pt idx="7">
                  <c:v>0.34200000000000003</c:v>
                </c:pt>
                <c:pt idx="9">
                  <c:v>0.23799999999999999</c:v>
                </c:pt>
                <c:pt idx="10">
                  <c:v>0.185</c:v>
                </c:pt>
                <c:pt idx="11">
                  <c:v>0.185</c:v>
                </c:pt>
                <c:pt idx="12">
                  <c:v>0.17699999999999999</c:v>
                </c:pt>
                <c:pt idx="13">
                  <c:v>0.13600000000000001</c:v>
                </c:pt>
                <c:pt idx="14">
                  <c:v>0.152</c:v>
                </c:pt>
                <c:pt idx="15">
                  <c:v>0.121</c:v>
                </c:pt>
                <c:pt idx="16">
                  <c:v>0.14399999999999999</c:v>
                </c:pt>
                <c:pt idx="17">
                  <c:v>0.115</c:v>
                </c:pt>
                <c:pt idx="19">
                  <c:v>5.4000000000000013E-2</c:v>
                </c:pt>
                <c:pt idx="24">
                  <c:v>1.7000000000000001E-2</c:v>
                </c:pt>
                <c:pt idx="25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C-4C9B-8161-5AB219552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911220942975547"/>
          <c:y val="0.79183192901696464"/>
          <c:w val="6.7599574493965683E-2"/>
          <c:h val="9.3501131539345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34768459203213"/>
          <c:y val="4.0736163736258442E-2"/>
          <c:w val="0.47180646686230221"/>
          <c:h val="0.882443610731658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en al bezocht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1-4702-B851-F8D537D65E2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31-4702-B851-F8D537D65E2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31-4702-B851-F8D537D65E2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31-4702-B851-F8D537D65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Nationaal Park Hoge Kempen</c:v>
                </c:pt>
                <c:pt idx="1">
                  <c:v>Landschapspark Zwinstreek</c:v>
                </c:pt>
                <c:pt idx="2">
                  <c:v>Landschapspark Vlaamse Ardennen</c:v>
                </c:pt>
                <c:pt idx="3">
                  <c:v>Landschapspark Maasvallei</c:v>
                </c:pt>
                <c:pt idx="4">
                  <c:v>Nationaal Park Scheldevallei</c:v>
                </c:pt>
                <c:pt idx="5">
                  <c:v>Landschapspark Hart van Haspengouw</c:v>
                </c:pt>
                <c:pt idx="6">
                  <c:v>Nationaal Park Brabantse Wouden</c:v>
                </c:pt>
                <c:pt idx="7">
                  <c:v>Nationaal Park Bosland</c:v>
                </c:pt>
                <c:pt idx="8">
                  <c:v>Landschapspark Grenzeloos Bocageland</c:v>
                </c:pt>
              </c:strCache>
            </c:strRef>
          </c:cat>
          <c:val>
            <c:numRef>
              <c:f>Blad1!$B$2:$B$10</c:f>
              <c:numCache>
                <c:formatCode>###0%</c:formatCode>
                <c:ptCount val="9"/>
                <c:pt idx="0">
                  <c:v>0.28299999999999997</c:v>
                </c:pt>
                <c:pt idx="1">
                  <c:v>0.34499999999999997</c:v>
                </c:pt>
                <c:pt idx="2">
                  <c:v>0.29799999999999999</c:v>
                </c:pt>
                <c:pt idx="3">
                  <c:v>0.14000000000000001</c:v>
                </c:pt>
                <c:pt idx="4">
                  <c:v>0.111</c:v>
                </c:pt>
                <c:pt idx="5">
                  <c:v>9.0999999999999998E-2</c:v>
                </c:pt>
                <c:pt idx="6">
                  <c:v>8.4000000000000005E-2</c:v>
                </c:pt>
                <c:pt idx="7">
                  <c:v>7.5999999999999998E-2</c:v>
                </c:pt>
                <c:pt idx="8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31-4702-B851-F8D537D65E2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enkel bij naam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Nationaal Park Hoge Kempen</c:v>
                </c:pt>
                <c:pt idx="1">
                  <c:v>Landschapspark Zwinstreek</c:v>
                </c:pt>
                <c:pt idx="2">
                  <c:v>Landschapspark Vlaamse Ardennen</c:v>
                </c:pt>
                <c:pt idx="3">
                  <c:v>Landschapspark Maasvallei</c:v>
                </c:pt>
                <c:pt idx="4">
                  <c:v>Nationaal Park Scheldevallei</c:v>
                </c:pt>
                <c:pt idx="5">
                  <c:v>Landschapspark Hart van Haspengouw</c:v>
                </c:pt>
                <c:pt idx="6">
                  <c:v>Nationaal Park Brabantse Wouden</c:v>
                </c:pt>
                <c:pt idx="7">
                  <c:v>Nationaal Park Bosland</c:v>
                </c:pt>
                <c:pt idx="8">
                  <c:v>Landschapspark Grenzeloos Bocageland</c:v>
                </c:pt>
              </c:strCache>
            </c:strRef>
          </c:cat>
          <c:val>
            <c:numRef>
              <c:f>Blad1!$C$2:$C$10</c:f>
              <c:numCache>
                <c:formatCode>###0%</c:formatCode>
                <c:ptCount val="9"/>
                <c:pt idx="0">
                  <c:v>0.42799999999999999</c:v>
                </c:pt>
                <c:pt idx="1">
                  <c:v>0.35199999999999998</c:v>
                </c:pt>
                <c:pt idx="2">
                  <c:v>0.36499999999999999</c:v>
                </c:pt>
                <c:pt idx="3">
                  <c:v>0.34899999999999998</c:v>
                </c:pt>
                <c:pt idx="4">
                  <c:v>0.28299999999999997</c:v>
                </c:pt>
                <c:pt idx="5">
                  <c:v>0.27900000000000003</c:v>
                </c:pt>
                <c:pt idx="6">
                  <c:v>0.19900000000000001</c:v>
                </c:pt>
                <c:pt idx="7">
                  <c:v>0.17</c:v>
                </c:pt>
                <c:pt idx="8">
                  <c:v>8.8000000000000009E-2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31-4702-B851-F8D537D65E2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Nee, ken ik niet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Nationaal Park Hoge Kempen</c:v>
                </c:pt>
                <c:pt idx="1">
                  <c:v>Landschapspark Zwinstreek</c:v>
                </c:pt>
                <c:pt idx="2">
                  <c:v>Landschapspark Vlaamse Ardennen</c:v>
                </c:pt>
                <c:pt idx="3">
                  <c:v>Landschapspark Maasvallei</c:v>
                </c:pt>
                <c:pt idx="4">
                  <c:v>Nationaal Park Scheldevallei</c:v>
                </c:pt>
                <c:pt idx="5">
                  <c:v>Landschapspark Hart van Haspengouw</c:v>
                </c:pt>
                <c:pt idx="6">
                  <c:v>Nationaal Park Brabantse Wouden</c:v>
                </c:pt>
                <c:pt idx="7">
                  <c:v>Nationaal Park Bosland</c:v>
                </c:pt>
                <c:pt idx="8">
                  <c:v>Landschapspark Grenzeloos Bocageland</c:v>
                </c:pt>
              </c:strCache>
            </c:strRef>
          </c:cat>
          <c:val>
            <c:numRef>
              <c:f>Blad1!$D$2:$D$10</c:f>
              <c:numCache>
                <c:formatCode>###0%</c:formatCode>
                <c:ptCount val="9"/>
                <c:pt idx="0" formatCode="0%">
                  <c:v>0.28899999999999998</c:v>
                </c:pt>
                <c:pt idx="1">
                  <c:v>0.30299999999999999</c:v>
                </c:pt>
                <c:pt idx="2" formatCode="0%">
                  <c:v>0.33700000000000002</c:v>
                </c:pt>
                <c:pt idx="3" formatCode="0%">
                  <c:v>0.51200000000000001</c:v>
                </c:pt>
                <c:pt idx="4" formatCode="0%">
                  <c:v>0.60599999999999998</c:v>
                </c:pt>
                <c:pt idx="5" formatCode="0%">
                  <c:v>0.629</c:v>
                </c:pt>
                <c:pt idx="6" formatCode="0%">
                  <c:v>0.71700000000000008</c:v>
                </c:pt>
                <c:pt idx="7" formatCode="0%">
                  <c:v>0.754</c:v>
                </c:pt>
                <c:pt idx="8" formatCode="0%">
                  <c:v>0.88400000000000001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31-4702-B851-F8D537D65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19017670690918"/>
          <c:y val="0.23108202016353374"/>
          <c:w val="0.20112292262598372"/>
          <c:h val="0.24968014149544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Detractors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Nationaal Park Bosland</c:v>
                </c:pt>
                <c:pt idx="1">
                  <c:v>Landschapspark Grenzeloos Bocageland</c:v>
                </c:pt>
                <c:pt idx="2">
                  <c:v>Landschapspark Maasvallei</c:v>
                </c:pt>
                <c:pt idx="3">
                  <c:v>Landschapspark Hart van Haspengouw</c:v>
                </c:pt>
                <c:pt idx="4">
                  <c:v>Nationaal Park Hoge Kempen</c:v>
                </c:pt>
                <c:pt idx="5">
                  <c:v>Landschapspark Vlaamse Ardennen</c:v>
                </c:pt>
                <c:pt idx="6">
                  <c:v>Nationaal Park Brabantse Wouden</c:v>
                </c:pt>
                <c:pt idx="7">
                  <c:v>Landschapspark Zwinstreek</c:v>
                </c:pt>
                <c:pt idx="8">
                  <c:v>Nationaal Park Scheldevallei</c:v>
                </c:pt>
              </c:strCache>
            </c:strRef>
          </c:cat>
          <c:val>
            <c:numRef>
              <c:f>Blad1!$B$2:$B$10</c:f>
              <c:numCache>
                <c:formatCode>###0%</c:formatCode>
                <c:ptCount val="9"/>
                <c:pt idx="0">
                  <c:v>0.10299999999999999</c:v>
                </c:pt>
                <c:pt idx="1">
                  <c:v>8.6999999999999994E-2</c:v>
                </c:pt>
                <c:pt idx="2">
                  <c:v>0.1</c:v>
                </c:pt>
                <c:pt idx="3">
                  <c:v>0.104</c:v>
                </c:pt>
                <c:pt idx="4" formatCode="###0.0%">
                  <c:v>0.109</c:v>
                </c:pt>
                <c:pt idx="5">
                  <c:v>8.8999999999999996E-2</c:v>
                </c:pt>
                <c:pt idx="6">
                  <c:v>0.14599999999999999</c:v>
                </c:pt>
                <c:pt idx="7">
                  <c:v>0.13400000000000001</c:v>
                </c:pt>
                <c:pt idx="8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A-406A-B77E-38FF6AE7243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Passives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Nationaal Park Bosland</c:v>
                </c:pt>
                <c:pt idx="1">
                  <c:v>Landschapspark Grenzeloos Bocageland</c:v>
                </c:pt>
                <c:pt idx="2">
                  <c:v>Landschapspark Maasvallei</c:v>
                </c:pt>
                <c:pt idx="3">
                  <c:v>Landschapspark Hart van Haspengouw</c:v>
                </c:pt>
                <c:pt idx="4">
                  <c:v>Nationaal Park Hoge Kempen</c:v>
                </c:pt>
                <c:pt idx="5">
                  <c:v>Landschapspark Vlaamse Ardennen</c:v>
                </c:pt>
                <c:pt idx="6">
                  <c:v>Nationaal Park Brabantse Wouden</c:v>
                </c:pt>
                <c:pt idx="7">
                  <c:v>Landschapspark Zwinstreek</c:v>
                </c:pt>
                <c:pt idx="8">
                  <c:v>Nationaal Park Scheldevallei</c:v>
                </c:pt>
              </c:strCache>
            </c:strRef>
          </c:cat>
          <c:val>
            <c:numRef>
              <c:f>Blad1!$C$2:$C$10</c:f>
              <c:numCache>
                <c:formatCode>###0%</c:formatCode>
                <c:ptCount val="9"/>
                <c:pt idx="0">
                  <c:v>0.36099999999999999</c:v>
                </c:pt>
                <c:pt idx="1">
                  <c:v>0.41799999999999998</c:v>
                </c:pt>
                <c:pt idx="2">
                  <c:v>0.42399999999999999</c:v>
                </c:pt>
                <c:pt idx="3">
                  <c:v>0.42899999999999999</c:v>
                </c:pt>
                <c:pt idx="4">
                  <c:v>0.436</c:v>
                </c:pt>
                <c:pt idx="5">
                  <c:v>0.47799999999999998</c:v>
                </c:pt>
                <c:pt idx="6">
                  <c:v>0.39100000000000001</c:v>
                </c:pt>
                <c:pt idx="7">
                  <c:v>0.46200000000000002</c:v>
                </c:pt>
                <c:pt idx="8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A-406A-B77E-38FF6AE7243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Nationaal Park Bosland</c:v>
                </c:pt>
                <c:pt idx="1">
                  <c:v>Landschapspark Grenzeloos Bocageland</c:v>
                </c:pt>
                <c:pt idx="2">
                  <c:v>Landschapspark Maasvallei</c:v>
                </c:pt>
                <c:pt idx="3">
                  <c:v>Landschapspark Hart van Haspengouw</c:v>
                </c:pt>
                <c:pt idx="4">
                  <c:v>Nationaal Park Hoge Kempen</c:v>
                </c:pt>
                <c:pt idx="5">
                  <c:v>Landschapspark Vlaamse Ardennen</c:v>
                </c:pt>
                <c:pt idx="6">
                  <c:v>Nationaal Park Brabantse Wouden</c:v>
                </c:pt>
                <c:pt idx="7">
                  <c:v>Landschapspark Zwinstreek</c:v>
                </c:pt>
                <c:pt idx="8">
                  <c:v>Nationaal Park Scheldevallei</c:v>
                </c:pt>
              </c:strCache>
            </c:strRef>
          </c:cat>
          <c:val>
            <c:numRef>
              <c:f>Blad1!$D$2:$D$10</c:f>
              <c:numCache>
                <c:formatCode>###0%</c:formatCode>
                <c:ptCount val="9"/>
                <c:pt idx="0">
                  <c:v>0.53600000000000003</c:v>
                </c:pt>
                <c:pt idx="1">
                  <c:v>0.495</c:v>
                </c:pt>
                <c:pt idx="2">
                  <c:v>0.47699999999999998</c:v>
                </c:pt>
                <c:pt idx="3">
                  <c:v>0.46700000000000003</c:v>
                </c:pt>
                <c:pt idx="4">
                  <c:v>0.45500000000000002</c:v>
                </c:pt>
                <c:pt idx="5">
                  <c:v>0.433</c:v>
                </c:pt>
                <c:pt idx="6">
                  <c:v>0.46300000000000002</c:v>
                </c:pt>
                <c:pt idx="7">
                  <c:v>0.40400000000000003</c:v>
                </c:pt>
                <c:pt idx="8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A-406A-B77E-38FF6AE72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4191199"/>
        <c:axId val="2115083423"/>
      </c:barChart>
      <c:catAx>
        <c:axId val="1994191199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2115083423"/>
        <c:crosses val="autoZero"/>
        <c:auto val="1"/>
        <c:lblAlgn val="ctr"/>
        <c:lblOffset val="100"/>
        <c:noMultiLvlLbl val="0"/>
      </c:catAx>
      <c:valAx>
        <c:axId val="2115083423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199419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130287474530916"/>
          <c:y val="0.92516723375109511"/>
          <c:w val="0.28777924011542361"/>
          <c:h val="5.3315133557309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Book (Hoofdtekst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34768459203213"/>
          <c:y val="4.0736163736258442E-2"/>
          <c:w val="0.47180646686230221"/>
          <c:h val="0.84120297105794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ik ken het en maakte er al gebruik van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1-4702-B851-F8D537D65E2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31-4702-B851-F8D537D65E2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31-4702-B851-F8D537D65E2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31-4702-B851-F8D537D65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Wandelnetwerk (knooppunten)</c:v>
                </c:pt>
                <c:pt idx="1">
                  <c:v>Langeafstandsroutes (zoals GR)</c:v>
                </c:pt>
                <c:pt idx="2">
                  <c:v>Virtuele wandelknooppunten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0.39</c:v>
                </c:pt>
                <c:pt idx="1">
                  <c:v>0.15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31-4702-B851-F8D537D65E2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ik ken het maar maakte er nog geen gebruik van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Wandelnetwerk (knooppunten)</c:v>
                </c:pt>
                <c:pt idx="1">
                  <c:v>Langeafstandsroutes (zoals GR)</c:v>
                </c:pt>
                <c:pt idx="2">
                  <c:v>Virtuele wandelknooppunten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0.36</c:v>
                </c:pt>
                <c:pt idx="1">
                  <c:v>0.45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31-4702-B851-F8D537D65E2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Nee, ken ik niet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Wandelnetwerk (knooppunten)</c:v>
                </c:pt>
                <c:pt idx="1">
                  <c:v>Langeafstandsroutes (zoals GR)</c:v>
                </c:pt>
                <c:pt idx="2">
                  <c:v>Virtuele wandelknooppunten</c:v>
                </c:pt>
              </c:strCache>
            </c:strRef>
          </c:cat>
          <c:val>
            <c:numRef>
              <c:f>Blad1!$D$2:$D$4</c:f>
              <c:numCache>
                <c:formatCode>0%</c:formatCode>
                <c:ptCount val="3"/>
                <c:pt idx="0" formatCode="###0%">
                  <c:v>0.25</c:v>
                </c:pt>
                <c:pt idx="1">
                  <c:v>0.4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31-4702-B851-F8D537D65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08558455860964"/>
          <c:y val="0.12055514972409812"/>
          <c:w val="0.31157166616103005"/>
          <c:h val="0.15734989508206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61761362996972"/>
          <c:y val="6.5372152433827518E-4"/>
          <c:w val="0.5266357449488519"/>
          <c:h val="0.9831736684375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375878531420372E-3"/>
                  <c:y val="2.247553154745279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4D-42F2-ADEE-7CB3021006CF}"/>
                </c:ext>
              </c:extLst>
            </c:dLbl>
            <c:dLbl>
              <c:idx val="1"/>
              <c:layout>
                <c:manualLayout>
                  <c:x val="1.2319498730266193E-3"/>
                  <c:y val="5.16586283942668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64D-42F2-ADEE-7CB3021006CF}"/>
                </c:ext>
              </c:extLst>
            </c:dLbl>
            <c:dLbl>
              <c:idx val="2"/>
              <c:layout>
                <c:manualLayout>
                  <c:x val="1.2319498730267097E-3"/>
                  <c:y val="5.16606621985342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64D-42F2-ADEE-7CB3021006CF}"/>
                </c:ext>
              </c:extLst>
            </c:dLbl>
            <c:dLbl>
              <c:idx val="3"/>
              <c:layout>
                <c:manualLayout>
                  <c:x val="-4.409236707645172E-3"/>
                  <c:y val="4.66703660817100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9B-47A1-B972-F76211BA635A}"/>
                </c:ext>
              </c:extLst>
            </c:dLbl>
            <c:dLbl>
              <c:idx val="4"/>
              <c:layout>
                <c:manualLayout>
                  <c:x val="-1.2319498730268001E-3"/>
                  <c:y val="5.16606621985347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64D-42F2-ADEE-7CB3021006CF}"/>
                </c:ext>
              </c:extLst>
            </c:dLbl>
            <c:dLbl>
              <c:idx val="5"/>
              <c:layout>
                <c:manualLayout>
                  <c:x val="-2.4758612755941991E-3"/>
                  <c:y val="1.30824342743481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9B-47A1-B972-F76211BA635A}"/>
                </c:ext>
              </c:extLst>
            </c:dLbl>
            <c:dLbl>
              <c:idx val="6"/>
              <c:layout>
                <c:manualLayout>
                  <c:x val="-4.050926418164482E-3"/>
                  <c:y val="8.72921427448773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9B-47A1-B972-F76211BA635A}"/>
                </c:ext>
              </c:extLst>
            </c:dLbl>
            <c:dLbl>
              <c:idx val="7"/>
              <c:layout>
                <c:manualLayout>
                  <c:x val="-2.7006176121096544E-3"/>
                  <c:y val="1.01841978768534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61053181327546E-2"/>
                      <c:h val="5.35391808835247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459B-47A1-B972-F76211BA635A}"/>
                </c:ext>
              </c:extLst>
            </c:dLbl>
            <c:dLbl>
              <c:idx val="8"/>
              <c:layout>
                <c:manualLayout>
                  <c:x val="-2.7006176121096544E-3"/>
                  <c:y val="1.01848852165601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933260296157806E-2"/>
                      <c:h val="6.517813324950844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459B-47A1-B972-F76211BA635A}"/>
                </c:ext>
              </c:extLst>
            </c:dLbl>
            <c:dLbl>
              <c:idx val="9"/>
              <c:layout>
                <c:manualLayout>
                  <c:x val="-4.9277994921068389E-3"/>
                  <c:y val="1.09855937508516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459B-47A1-B972-F76211BA63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728-4882-ADA2-33416E8DBF21}"/>
                </c:ext>
              </c:extLst>
            </c:dLbl>
            <c:dLbl>
              <c:idx val="11"/>
              <c:layout>
                <c:manualLayout>
                  <c:x val="0"/>
                  <c:y val="1.16391814792193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9B-47A1-B972-F76211BA635A}"/>
                </c:ext>
              </c:extLst>
            </c:dLbl>
            <c:dLbl>
              <c:idx val="12"/>
              <c:layout>
                <c:manualLayout>
                  <c:x val="-4.9510750936257263E-17"/>
                  <c:y val="5.81970529622737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9B-47A1-B972-F76211BA635A}"/>
                </c:ext>
              </c:extLst>
            </c:dLbl>
            <c:dLbl>
              <c:idx val="13"/>
              <c:layout>
                <c:manualLayout>
                  <c:x val="-4.0509264181645315E-3"/>
                  <c:y val="8.72921427448784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459B-47A1-B972-F76211BA635A}"/>
                </c:ext>
              </c:extLst>
            </c:dLbl>
            <c:dLbl>
              <c:idx val="14"/>
              <c:layout>
                <c:manualLayout>
                  <c:x val="-3.7277831238020933E-3"/>
                  <c:y val="7.12811596197312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9B-47A1-B972-F76211BA635A}"/>
                </c:ext>
              </c:extLst>
            </c:dLbl>
            <c:dLbl>
              <c:idx val="15"/>
              <c:layout>
                <c:manualLayout>
                  <c:x val="-1.3503088060548766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9B-47A1-B972-F76211BA635A}"/>
                </c:ext>
              </c:extLst>
            </c:dLbl>
            <c:dLbl>
              <c:idx val="16"/>
              <c:layout>
                <c:manualLayout>
                  <c:x val="-2.068464433565937E-3"/>
                  <c:y val="-9.472316165768326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9B-47A1-B972-F76211BA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>
                    <a:latin typeface="FlandersArtSans-Regular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Blad1!$A$2:$A$15</c:f>
              <c:strCache>
                <c:ptCount val="14"/>
                <c:pt idx="0">
                  <c:v>natuurpunt.be</c:v>
                </c:pt>
                <c:pt idx="1">
                  <c:v>Wandelknooppunt.be</c:v>
                </c:pt>
                <c:pt idx="2">
                  <c:v>Wandelkaarten, wandelboxen, boeken/reisgidsen (betalend)</c:v>
                </c:pt>
                <c:pt idx="3">
                  <c:v>Regionale websites zoals routen.be, wandeleninlimburg.be</c:v>
                </c:pt>
                <c:pt idx="4">
                  <c:v>RouteYou</c:v>
                </c:pt>
                <c:pt idx="5">
                  <c:v>Grote Routepaden: website, Op Weg magazine, of wandelgidsen</c:v>
                </c:pt>
                <c:pt idx="6">
                  <c:v>Komoot</c:v>
                </c:pt>
                <c:pt idx="7">
                  <c:v>Magazines zoals Landschapskrant, Onlinemagazine Scheldeland</c:v>
                </c:pt>
                <c:pt idx="8">
                  <c:v>Influencers, bv. via Instagram</c:v>
                </c:pt>
                <c:pt idx="9">
                  <c:v>Wikiloc</c:v>
                </c:pt>
                <c:pt idx="10">
                  <c:v>Outdooractive</c:v>
                </c:pt>
                <c:pt idx="11">
                  <c:v>Eenvoudigweg.be</c:v>
                </c:pt>
                <c:pt idx="12">
                  <c:v>Andere</c:v>
                </c:pt>
                <c:pt idx="13">
                  <c:v>Geen van bovenstaande</c:v>
                </c:pt>
              </c:strCache>
            </c:strRef>
          </c:cat>
          <c:val>
            <c:numRef>
              <c:f>Blad1!$B$2:$B$15</c:f>
              <c:numCache>
                <c:formatCode>###0%</c:formatCode>
                <c:ptCount val="14"/>
                <c:pt idx="0">
                  <c:v>0.44</c:v>
                </c:pt>
                <c:pt idx="1">
                  <c:v>0.33700000000000002</c:v>
                </c:pt>
                <c:pt idx="2">
                  <c:v>0.312</c:v>
                </c:pt>
                <c:pt idx="3">
                  <c:v>0.248</c:v>
                </c:pt>
                <c:pt idx="4">
                  <c:v>0.19700000000000001</c:v>
                </c:pt>
                <c:pt idx="5">
                  <c:v>0.185</c:v>
                </c:pt>
                <c:pt idx="6">
                  <c:v>0.16600000000000001</c:v>
                </c:pt>
                <c:pt idx="7">
                  <c:v>9.1999999999999998E-2</c:v>
                </c:pt>
                <c:pt idx="8">
                  <c:v>8.3000000000000004E-2</c:v>
                </c:pt>
                <c:pt idx="9">
                  <c:v>3.9E-2</c:v>
                </c:pt>
                <c:pt idx="10">
                  <c:v>3.1E-2</c:v>
                </c:pt>
                <c:pt idx="11">
                  <c:v>2.8000000000000001E-2</c:v>
                </c:pt>
                <c:pt idx="12">
                  <c:v>3.1E-2</c:v>
                </c:pt>
                <c:pt idx="1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B-47A1-B972-F76211BA63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en-US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one"/>
        <c:crossAx val="53726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61761362996972"/>
          <c:y val="6.5372152433827518E-4"/>
          <c:w val="0.5266357449488519"/>
          <c:h val="0.9831736684375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Absoluut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FlandersArtSans-Regular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Blad1!$A$2:$A$15</c:f>
              <c:strCache>
                <c:ptCount val="14"/>
                <c:pt idx="0">
                  <c:v>Wandelknooppunt.be</c:v>
                </c:pt>
                <c:pt idx="1">
                  <c:v>natuurpunt.be</c:v>
                </c:pt>
                <c:pt idx="2">
                  <c:v>Wandelkaarten, wandelboxen, boeken/reisgidsen (betalend)</c:v>
                </c:pt>
                <c:pt idx="3">
                  <c:v>Regionale websites zoals routen.be, wandeleninlimburg.be</c:v>
                </c:pt>
                <c:pt idx="4">
                  <c:v>RouteYou</c:v>
                </c:pt>
                <c:pt idx="5">
                  <c:v>Komoot</c:v>
                </c:pt>
                <c:pt idx="6">
                  <c:v>Grote Routepaden: website, Op Weg magazine, of wandelgidsen</c:v>
                </c:pt>
                <c:pt idx="7">
                  <c:v>Magazines zoals Landschapskrant, Onlinemagazine Scheldeland</c:v>
                </c:pt>
                <c:pt idx="8">
                  <c:v>Influencers, bv. via Instagram</c:v>
                </c:pt>
                <c:pt idx="9">
                  <c:v>Wikiloc</c:v>
                </c:pt>
                <c:pt idx="10">
                  <c:v>Outdooractive</c:v>
                </c:pt>
                <c:pt idx="11">
                  <c:v>Eenvoudigweg.be</c:v>
                </c:pt>
                <c:pt idx="12">
                  <c:v>Andere</c:v>
                </c:pt>
                <c:pt idx="13">
                  <c:v>Geen van bovenstaande</c:v>
                </c:pt>
              </c:strCache>
            </c:strRef>
          </c:cat>
          <c:val>
            <c:numRef>
              <c:f>Blad1!$B$2:$B$15</c:f>
              <c:numCache>
                <c:formatCode>###0%</c:formatCode>
                <c:ptCount val="14"/>
                <c:pt idx="0">
                  <c:v>0.20499999999999999</c:v>
                </c:pt>
                <c:pt idx="1">
                  <c:v>0.17799999999999999</c:v>
                </c:pt>
                <c:pt idx="2">
                  <c:v>0.16900000000000001</c:v>
                </c:pt>
                <c:pt idx="3">
                  <c:v>0.152</c:v>
                </c:pt>
                <c:pt idx="4">
                  <c:v>0.104</c:v>
                </c:pt>
                <c:pt idx="5">
                  <c:v>8.900000000000001E-2</c:v>
                </c:pt>
                <c:pt idx="6">
                  <c:v>7.2999999999999995E-2</c:v>
                </c:pt>
                <c:pt idx="7">
                  <c:v>4.7E-2</c:v>
                </c:pt>
                <c:pt idx="8">
                  <c:v>4.0999999999999988E-2</c:v>
                </c:pt>
                <c:pt idx="9">
                  <c:v>0.02</c:v>
                </c:pt>
                <c:pt idx="10">
                  <c:v>1.4999999999999999E-2</c:v>
                </c:pt>
                <c:pt idx="11">
                  <c:v>1.0999999999999999E-2</c:v>
                </c:pt>
                <c:pt idx="12">
                  <c:v>2.4E-2</c:v>
                </c:pt>
                <c:pt idx="1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330-435E-B898-DA9D929B2C7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Relatief (indien gekend)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Blad1!$A$2:$A$15</c:f>
              <c:strCache>
                <c:ptCount val="14"/>
                <c:pt idx="0">
                  <c:v>Wandelknooppunt.be</c:v>
                </c:pt>
                <c:pt idx="1">
                  <c:v>natuurpunt.be</c:v>
                </c:pt>
                <c:pt idx="2">
                  <c:v>Wandelkaarten, wandelboxen, boeken/reisgidsen (betalend)</c:v>
                </c:pt>
                <c:pt idx="3">
                  <c:v>Regionale websites zoals routen.be, wandeleninlimburg.be</c:v>
                </c:pt>
                <c:pt idx="4">
                  <c:v>RouteYou</c:v>
                </c:pt>
                <c:pt idx="5">
                  <c:v>Komoot</c:v>
                </c:pt>
                <c:pt idx="6">
                  <c:v>Grote Routepaden: website, Op Weg magazine, of wandelgidsen</c:v>
                </c:pt>
                <c:pt idx="7">
                  <c:v>Magazines zoals Landschapskrant, Onlinemagazine Scheldeland</c:v>
                </c:pt>
                <c:pt idx="8">
                  <c:v>Influencers, bv. via Instagram</c:v>
                </c:pt>
                <c:pt idx="9">
                  <c:v>Wikiloc</c:v>
                </c:pt>
                <c:pt idx="10">
                  <c:v>Outdooractive</c:v>
                </c:pt>
                <c:pt idx="11">
                  <c:v>Eenvoudigweg.be</c:v>
                </c:pt>
                <c:pt idx="12">
                  <c:v>Andere</c:v>
                </c:pt>
                <c:pt idx="13">
                  <c:v>Geen van bovenstaande</c:v>
                </c:pt>
              </c:strCache>
            </c:strRef>
          </c:cat>
          <c:val>
            <c:numRef>
              <c:f>Blad1!$C$2:$C$15</c:f>
              <c:numCache>
                <c:formatCode>###0%</c:formatCode>
                <c:ptCount val="14"/>
                <c:pt idx="0">
                  <c:v>0.60799999999999998</c:v>
                </c:pt>
                <c:pt idx="1">
                  <c:v>0.40400000000000003</c:v>
                </c:pt>
                <c:pt idx="2">
                  <c:v>0.54</c:v>
                </c:pt>
                <c:pt idx="3">
                  <c:v>0.61199999999999999</c:v>
                </c:pt>
                <c:pt idx="4">
                  <c:v>0.52800000000000002</c:v>
                </c:pt>
                <c:pt idx="5">
                  <c:v>0.53500000000000003</c:v>
                </c:pt>
                <c:pt idx="6">
                  <c:v>0.39400000000000002</c:v>
                </c:pt>
                <c:pt idx="7">
                  <c:v>0.50800000000000001</c:v>
                </c:pt>
                <c:pt idx="8">
                  <c:v>0.48699999999999999</c:v>
                </c:pt>
                <c:pt idx="9">
                  <c:v>0.51900000000000002</c:v>
                </c:pt>
                <c:pt idx="10">
                  <c:v>0.47699999999999998</c:v>
                </c:pt>
                <c:pt idx="11">
                  <c:v>0.39600000000000002</c:v>
                </c:pt>
                <c:pt idx="12">
                  <c:v>0.76700000000000002</c:v>
                </c:pt>
                <c:pt idx="1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8-48ED-BB87-70897FD55C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en-US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one"/>
        <c:crossAx val="53726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93685118682645"/>
          <c:y val="0.74717391750400608"/>
          <c:w val="0.1603253347273062"/>
          <c:h val="9.870069813399239E-2"/>
        </c:manualLayout>
      </c:layout>
      <c:overlay val="0"/>
      <c:txPr>
        <a:bodyPr/>
        <a:lstStyle/>
        <a:p>
          <a:pPr>
            <a:defRPr>
              <a:latin typeface="FlandersArtSans-Regular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69362790510275"/>
          <c:y val="2.5568819309123907E-2"/>
          <c:w val="0.7436382811788087"/>
          <c:h val="0.803650129005993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Nee, ken ik niet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Knooppunten</c:v>
                </c:pt>
                <c:pt idx="1">
                  <c:v>Brabantse Pijl</c:v>
                </c:pt>
                <c:pt idx="2">
                  <c:v>Ronde van Vlaanderen routes</c:v>
                </c:pt>
                <c:pt idx="3">
                  <c:v>Vlaanderenroute</c:v>
                </c:pt>
                <c:pt idx="4">
                  <c:v>Eddy Merckx Cycling route</c:v>
                </c:pt>
                <c:pt idx="5">
                  <c:v>Kunststedenroute</c:v>
                </c:pt>
                <c:pt idx="6">
                  <c:v>Sven Nys Cycling route</c:v>
                </c:pt>
                <c:pt idx="7">
                  <c:v>Heuvelroute</c:v>
                </c:pt>
                <c:pt idx="8">
                  <c:v>De Flandrien Challenge</c:v>
                </c:pt>
                <c:pt idx="9">
                  <c:v>Icoonfietsroutes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0.30199999999999999</c:v>
                </c:pt>
                <c:pt idx="1">
                  <c:v>0.371</c:v>
                </c:pt>
                <c:pt idx="2">
                  <c:v>0.38600000000000001</c:v>
                </c:pt>
                <c:pt idx="3">
                  <c:v>0.64599999999999991</c:v>
                </c:pt>
                <c:pt idx="4">
                  <c:v>0.67299999999999993</c:v>
                </c:pt>
                <c:pt idx="5">
                  <c:v>0.67599999999999993</c:v>
                </c:pt>
                <c:pt idx="6">
                  <c:v>0.67799999999999994</c:v>
                </c:pt>
                <c:pt idx="7">
                  <c:v>0.68799999999999994</c:v>
                </c:pt>
                <c:pt idx="8">
                  <c:v>0.72099999999999997</c:v>
                </c:pt>
                <c:pt idx="9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9-4495-B28D-03E9E1D011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Ja, ik ken het maar maakte er nog geen gebruik van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Knooppunten</c:v>
                </c:pt>
                <c:pt idx="1">
                  <c:v>Brabantse Pijl</c:v>
                </c:pt>
                <c:pt idx="2">
                  <c:v>Ronde van Vlaanderen routes</c:v>
                </c:pt>
                <c:pt idx="3">
                  <c:v>Vlaanderenroute</c:v>
                </c:pt>
                <c:pt idx="4">
                  <c:v>Eddy Merckx Cycling route</c:v>
                </c:pt>
                <c:pt idx="5">
                  <c:v>Kunststedenroute</c:v>
                </c:pt>
                <c:pt idx="6">
                  <c:v>Sven Nys Cycling route</c:v>
                </c:pt>
                <c:pt idx="7">
                  <c:v>Heuvelroute</c:v>
                </c:pt>
                <c:pt idx="8">
                  <c:v>De Flandrien Challenge</c:v>
                </c:pt>
                <c:pt idx="9">
                  <c:v>Icoonfietsroutes</c:v>
                </c:pt>
              </c:strCache>
            </c:strRef>
          </c:cat>
          <c:val>
            <c:numRef>
              <c:f>Sheet1!$C$2:$C$11</c:f>
              <c:numCache>
                <c:formatCode>###0%</c:formatCode>
                <c:ptCount val="10"/>
                <c:pt idx="0">
                  <c:v>0.33700000000000002</c:v>
                </c:pt>
                <c:pt idx="1">
                  <c:v>0.57799999999999996</c:v>
                </c:pt>
                <c:pt idx="2">
                  <c:v>0.53299999999999992</c:v>
                </c:pt>
                <c:pt idx="3">
                  <c:v>0.27700000000000002</c:v>
                </c:pt>
                <c:pt idx="4">
                  <c:v>0.28799999999999998</c:v>
                </c:pt>
                <c:pt idx="5">
                  <c:v>0.27100000000000002</c:v>
                </c:pt>
                <c:pt idx="6">
                  <c:v>0.28199999999999997</c:v>
                </c:pt>
                <c:pt idx="7">
                  <c:v>0.26100000000000001</c:v>
                </c:pt>
                <c:pt idx="8">
                  <c:v>0.22800000000000001</c:v>
                </c:pt>
                <c:pt idx="9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9-4495-B28D-03E9E1D011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Ja, ik ken het en maakte er al gebruik van/nam er al aan dee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Knooppunten</c:v>
                </c:pt>
                <c:pt idx="1">
                  <c:v>Brabantse Pijl</c:v>
                </c:pt>
                <c:pt idx="2">
                  <c:v>Ronde van Vlaanderen routes</c:v>
                </c:pt>
                <c:pt idx="3">
                  <c:v>Vlaanderenroute</c:v>
                </c:pt>
                <c:pt idx="4">
                  <c:v>Eddy Merckx Cycling route</c:v>
                </c:pt>
                <c:pt idx="5">
                  <c:v>Kunststedenroute</c:v>
                </c:pt>
                <c:pt idx="6">
                  <c:v>Sven Nys Cycling route</c:v>
                </c:pt>
                <c:pt idx="7">
                  <c:v>Heuvelroute</c:v>
                </c:pt>
                <c:pt idx="8">
                  <c:v>De Flandrien Challenge</c:v>
                </c:pt>
                <c:pt idx="9">
                  <c:v>Icoonfietsroutes</c:v>
                </c:pt>
              </c:strCache>
            </c:strRef>
          </c:cat>
          <c:val>
            <c:numRef>
              <c:f>Sheet1!$D$2:$D$11</c:f>
              <c:numCache>
                <c:formatCode>###0%</c:formatCode>
                <c:ptCount val="10"/>
                <c:pt idx="0">
                  <c:v>0.36</c:v>
                </c:pt>
                <c:pt idx="1">
                  <c:v>5.0999999999999997E-2</c:v>
                </c:pt>
                <c:pt idx="2">
                  <c:v>0.08</c:v>
                </c:pt>
                <c:pt idx="3">
                  <c:v>7.8E-2</c:v>
                </c:pt>
                <c:pt idx="4">
                  <c:v>3.9E-2</c:v>
                </c:pt>
                <c:pt idx="5">
                  <c:v>5.2999999999999999E-2</c:v>
                </c:pt>
                <c:pt idx="6">
                  <c:v>0.04</c:v>
                </c:pt>
                <c:pt idx="7">
                  <c:v>5.0999999999999997E-2</c:v>
                </c:pt>
                <c:pt idx="8">
                  <c:v>5.0999999999999997E-2</c:v>
                </c:pt>
                <c:pt idx="9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A9-4495-B28D-03E9E1D011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14212600"/>
        <c:axId val="414212992"/>
      </c:barChart>
      <c:catAx>
        <c:axId val="4142126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14212992"/>
        <c:crosses val="autoZero"/>
        <c:auto val="1"/>
        <c:lblAlgn val="ctr"/>
        <c:lblOffset val="100"/>
        <c:noMultiLvlLbl val="0"/>
      </c:catAx>
      <c:valAx>
        <c:axId val="4142129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14212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066909234798998E-2"/>
          <c:y val="0.88069606471852402"/>
          <c:w val="0.89999993240896481"/>
          <c:h val="5.4727765868091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3111544329182"/>
          <c:y val="7.625768279244699E-2"/>
          <c:w val="0.7436382811788087"/>
          <c:h val="0.719168635108261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Nee, nooit van gehoord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Fietsen door het Water</c:v>
                </c:pt>
                <c:pt idx="1">
                  <c:v>Fietsen door de Bomen</c:v>
                </c:pt>
                <c:pt idx="2">
                  <c:v>Fietsen door de Heide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0.33400000000000002</c:v>
                </c:pt>
                <c:pt idx="1">
                  <c:v>0.41899999999999998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9-4495-B28D-03E9E1D011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Ja, al van gehoord maar ik kan er me geen beeld van vormen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Fietsen door het Water</c:v>
                </c:pt>
                <c:pt idx="1">
                  <c:v>Fietsen door de Bomen</c:v>
                </c:pt>
                <c:pt idx="2">
                  <c:v>Fietsen door de Heide</c:v>
                </c:pt>
              </c:strCache>
            </c:strRef>
          </c:cat>
          <c:val>
            <c:numRef>
              <c:f>Sheet1!$C$2:$C$4</c:f>
              <c:numCache>
                <c:formatCode>###0%</c:formatCode>
                <c:ptCount val="3"/>
                <c:pt idx="0">
                  <c:v>0.153</c:v>
                </c:pt>
                <c:pt idx="1">
                  <c:v>0.185</c:v>
                </c:pt>
                <c:pt idx="2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9-4495-B28D-03E9E1D011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Ja, en ik weet hoe het eruit ziet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Fietsen door het Water</c:v>
                </c:pt>
                <c:pt idx="1">
                  <c:v>Fietsen door de Bomen</c:v>
                </c:pt>
                <c:pt idx="2">
                  <c:v>Fietsen door de Heide</c:v>
                </c:pt>
              </c:strCache>
            </c:strRef>
          </c:cat>
          <c:val>
            <c:numRef>
              <c:f>Sheet1!$D$2:$D$4</c:f>
              <c:numCache>
                <c:formatCode>###0%</c:formatCode>
                <c:ptCount val="3"/>
                <c:pt idx="0">
                  <c:v>0.36099999999999999</c:v>
                </c:pt>
                <c:pt idx="1">
                  <c:v>0.28100000000000003</c:v>
                </c:pt>
                <c:pt idx="2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A9-4495-B28D-03E9E1D011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Ja, en ik heb deze fietsbeleving al bezocht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Fietsen door het Water</c:v>
                </c:pt>
                <c:pt idx="1">
                  <c:v>Fietsen door de Bomen</c:v>
                </c:pt>
                <c:pt idx="2">
                  <c:v>Fietsen door de Heide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0.152</c:v>
                </c:pt>
                <c:pt idx="1">
                  <c:v>0.115</c:v>
                </c:pt>
                <c:pt idx="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F-42A4-9A6A-F0948AA3F4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14212600"/>
        <c:axId val="414212992"/>
      </c:barChart>
      <c:catAx>
        <c:axId val="4142126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14212992"/>
        <c:crosses val="autoZero"/>
        <c:auto val="1"/>
        <c:lblAlgn val="ctr"/>
        <c:lblOffset val="100"/>
        <c:noMultiLvlLbl val="0"/>
      </c:catAx>
      <c:valAx>
        <c:axId val="4142129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14212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72199756970525"/>
          <c:y val="0.80436939622372372"/>
          <c:w val="0.79428871936724343"/>
          <c:h val="0.1956306037762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7-4B39-9F8B-8480E2176B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7-4B39-9F8B-8480E2176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7-4B39-9F8B-8480E2176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69-4297-9B95-60DDF83C170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69-4297-9B95-60DDF83C17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69-4297-9B95-60DDF83C1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783177201249839"/>
          <c:y val="2.9343987701264479E-2"/>
          <c:w val="0.35866985853615146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7-403A-A917-7B5D4F86C3B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7-403A-A917-7B5D4F86C3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D7-403A-A917-7B5D4F86C3B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7-403A-A917-7B5D4F86C3B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D7-403A-A917-7B5D4F86C3B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D7-403A-A917-7B5D4F86C3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Ik beschik niet over de nodige financiële middelen</c:v>
                </c:pt>
                <c:pt idx="1">
                  <c:v>Niet in staat om met vakantie te gaan omwille van beperking/zorgnood</c:v>
                </c:pt>
                <c:pt idx="2">
                  <c:v>Geen interesse</c:v>
                </c:pt>
                <c:pt idx="3">
                  <c:v>Geen tijd</c:v>
                </c:pt>
                <c:pt idx="4">
                  <c:v>Ik heb niemand om mee op vakantie te gaan</c:v>
                </c:pt>
                <c:pt idx="5">
                  <c:v>Andere reden(en)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 formatCode="###0%">
                  <c:v>0.35499999999999998</c:v>
                </c:pt>
                <c:pt idx="1">
                  <c:v>0.16500000000000001</c:v>
                </c:pt>
                <c:pt idx="2" formatCode="###0%">
                  <c:v>0.23699999999999999</c:v>
                </c:pt>
                <c:pt idx="3">
                  <c:v>0.14199999999999999</c:v>
                </c:pt>
                <c:pt idx="4">
                  <c:v>0.107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D7-403A-A917-7B5D4F86C3B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Ik beschik niet over de nodige financiële middelen</c:v>
                </c:pt>
                <c:pt idx="1">
                  <c:v>Niet in staat om met vakantie te gaan omwille van beperking/zorgnood</c:v>
                </c:pt>
                <c:pt idx="2">
                  <c:v>Geen interesse</c:v>
                </c:pt>
                <c:pt idx="3">
                  <c:v>Geen tijd</c:v>
                </c:pt>
                <c:pt idx="4">
                  <c:v>Ik heb niemand om mee op vakantie te gaan</c:v>
                </c:pt>
                <c:pt idx="5">
                  <c:v>Andere reden(en)</c:v>
                </c:pt>
              </c:strCache>
            </c:strRef>
          </c:cat>
          <c:val>
            <c:numRef>
              <c:f>Blad1!$C$2:$C$7</c:f>
              <c:numCache>
                <c:formatCode>###0%</c:formatCode>
                <c:ptCount val="6"/>
                <c:pt idx="0">
                  <c:v>0.39800000000000002</c:v>
                </c:pt>
                <c:pt idx="1">
                  <c:v>0.23</c:v>
                </c:pt>
                <c:pt idx="2">
                  <c:v>0.22800000000000001</c:v>
                </c:pt>
                <c:pt idx="3">
                  <c:v>0.191</c:v>
                </c:pt>
                <c:pt idx="4">
                  <c:v>0.13300000000000001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D7-403A-A917-7B5D4F86C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landersArtSans-Regular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landersArtSans-Regular" panose="020B060402020202020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7-4B39-9F8B-8480E2176B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7-4B39-9F8B-8480E2176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Misschien</c:v>
                </c:pt>
                <c:pt idx="2">
                  <c:v>Nee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0.24099999999999999</c:v>
                </c:pt>
                <c:pt idx="1">
                  <c:v>0.51200000000000001</c:v>
                </c:pt>
                <c:pt idx="2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7-4B39-9F8B-8480E2176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70655919276753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7-4B39-9F8B-8480E2176B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7-4B39-9F8B-8480E2176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Buiten de stad</c:v>
                </c:pt>
                <c:pt idx="1">
                  <c:v>In één van de kunststeden (Antwerpen, Brugge, Gent, Leuven, Mechelen)</c:v>
                </c:pt>
                <c:pt idx="2">
                  <c:v>In een andere stad</c:v>
                </c:pt>
                <c:pt idx="3">
                  <c:v>Andere, namelijk:</c:v>
                </c:pt>
              </c:strCache>
            </c:strRef>
          </c:cat>
          <c:val>
            <c:numRef>
              <c:f>Blad1!$B$2:$B$5</c:f>
              <c:numCache>
                <c:formatCode>###0%</c:formatCode>
                <c:ptCount val="4"/>
                <c:pt idx="0" formatCode="0%">
                  <c:v>0.51700000000000002</c:v>
                </c:pt>
                <c:pt idx="1">
                  <c:v>0.32600000000000001</c:v>
                </c:pt>
                <c:pt idx="2">
                  <c:v>0.121</c:v>
                </c:pt>
                <c:pt idx="3" formatCode="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7-4B39-9F8B-8480E2176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9767110061921"/>
          <c:y val="6.5366469157154892E-4"/>
          <c:w val="0.63837802744139815"/>
          <c:h val="0.9831736684375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375878531420372E-3"/>
                  <c:y val="2.247553154745279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4D-42F2-ADEE-7CB3021006CF}"/>
                </c:ext>
              </c:extLst>
            </c:dLbl>
            <c:dLbl>
              <c:idx val="1"/>
              <c:layout>
                <c:manualLayout>
                  <c:x val="1.2319498730266193E-3"/>
                  <c:y val="5.16586283942668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64D-42F2-ADEE-7CB3021006CF}"/>
                </c:ext>
              </c:extLst>
            </c:dLbl>
            <c:dLbl>
              <c:idx val="2"/>
              <c:layout>
                <c:manualLayout>
                  <c:x val="1.2319498730267097E-3"/>
                  <c:y val="5.16606621985342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64D-42F2-ADEE-7CB3021006CF}"/>
                </c:ext>
              </c:extLst>
            </c:dLbl>
            <c:dLbl>
              <c:idx val="3"/>
              <c:layout>
                <c:manualLayout>
                  <c:x val="-4.409236707645172E-3"/>
                  <c:y val="4.66703660817100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9B-47A1-B972-F76211BA635A}"/>
                </c:ext>
              </c:extLst>
            </c:dLbl>
            <c:dLbl>
              <c:idx val="4"/>
              <c:layout>
                <c:manualLayout>
                  <c:x val="-1.2319498730268001E-3"/>
                  <c:y val="5.16606621985347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64D-42F2-ADEE-7CB3021006CF}"/>
                </c:ext>
              </c:extLst>
            </c:dLbl>
            <c:dLbl>
              <c:idx val="5"/>
              <c:layout>
                <c:manualLayout>
                  <c:x val="-2.4758612755941991E-3"/>
                  <c:y val="1.30824342743481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9B-47A1-B972-F76211BA635A}"/>
                </c:ext>
              </c:extLst>
            </c:dLbl>
            <c:dLbl>
              <c:idx val="6"/>
              <c:layout>
                <c:manualLayout>
                  <c:x val="-4.050926418164482E-3"/>
                  <c:y val="8.72921427448773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9B-47A1-B972-F76211BA635A}"/>
                </c:ext>
              </c:extLst>
            </c:dLbl>
            <c:dLbl>
              <c:idx val="7"/>
              <c:layout>
                <c:manualLayout>
                  <c:x val="-2.7006176121096544E-3"/>
                  <c:y val="1.01841978768534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61053181327546E-2"/>
                      <c:h val="5.35391808835247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459B-47A1-B972-F76211BA635A}"/>
                </c:ext>
              </c:extLst>
            </c:dLbl>
            <c:dLbl>
              <c:idx val="8"/>
              <c:layout>
                <c:manualLayout>
                  <c:x val="-1.4666748201222395E-3"/>
                  <c:y val="1.018488665622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401145880132636E-2"/>
                      <c:h val="6.51781361288397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459B-47A1-B972-F76211BA635A}"/>
                </c:ext>
              </c:extLst>
            </c:dLbl>
            <c:dLbl>
              <c:idx val="9"/>
              <c:layout>
                <c:manualLayout>
                  <c:x val="7.7162363722756892E-4"/>
                  <c:y val="8.19178401638532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459B-47A1-B972-F76211BA63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C5-40DA-8CE1-69DD507E104E}"/>
                </c:ext>
              </c:extLst>
            </c:dLbl>
            <c:dLbl>
              <c:idx val="11"/>
              <c:layout>
                <c:manualLayout>
                  <c:x val="0"/>
                  <c:y val="1.1639181479219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9B-47A1-B972-F76211BA635A}"/>
                </c:ext>
              </c:extLst>
            </c:dLbl>
            <c:dLbl>
              <c:idx val="12"/>
              <c:layout>
                <c:manualLayout>
                  <c:x val="-4.9510750936257263E-17"/>
                  <c:y val="5.8197052962273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9B-47A1-B972-F76211BA635A}"/>
                </c:ext>
              </c:extLst>
            </c:dLbl>
            <c:dLbl>
              <c:idx val="13"/>
              <c:layout>
                <c:manualLayout>
                  <c:x val="-4.0509264181645315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9B-47A1-B972-F76211BA635A}"/>
                </c:ext>
              </c:extLst>
            </c:dLbl>
            <c:dLbl>
              <c:idx val="14"/>
              <c:layout>
                <c:manualLayout>
                  <c:x val="-3.7277831238020933E-3"/>
                  <c:y val="7.12811596197312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9B-47A1-B972-F76211BA635A}"/>
                </c:ext>
              </c:extLst>
            </c:dLbl>
            <c:dLbl>
              <c:idx val="15"/>
              <c:layout>
                <c:manualLayout>
                  <c:x val="-1.3503088060548766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9B-47A1-B972-F76211BA635A}"/>
                </c:ext>
              </c:extLst>
            </c:dLbl>
            <c:dLbl>
              <c:idx val="16"/>
              <c:layout>
                <c:manualLayout>
                  <c:x val="-2.068464433565937E-3"/>
                  <c:y val="-9.472316165768326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9B-47A1-B972-F76211BA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>
                    <a:latin typeface="FlandersArtSans-Regular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Blad1!$A$2:$A$15</c:f>
              <c:strCache>
                <c:ptCount val="14"/>
                <c:pt idx="0">
                  <c:v>Chocolade</c:v>
                </c:pt>
                <c:pt idx="1">
                  <c:v>Pralines</c:v>
                </c:pt>
                <c:pt idx="2">
                  <c:v>Bier</c:v>
                </c:pt>
                <c:pt idx="3">
                  <c:v>Grijze noordzeegarnaal</c:v>
                </c:pt>
                <c:pt idx="4">
                  <c:v>Witloof</c:v>
                </c:pt>
                <c:pt idx="5">
                  <c:v>Witte asperges</c:v>
                </c:pt>
                <c:pt idx="6">
                  <c:v>Speculaas</c:v>
                </c:pt>
                <c:pt idx="7">
                  <c:v>Appels en peren</c:v>
                </c:pt>
                <c:pt idx="8">
                  <c:v>Cuberdons</c:v>
                </c:pt>
                <c:pt idx="9">
                  <c:v>Wijn</c:v>
                </c:pt>
                <c:pt idx="10">
                  <c:v>Appels</c:v>
                </c:pt>
                <c:pt idx="11">
                  <c:v>Peren</c:v>
                </c:pt>
                <c:pt idx="12">
                  <c:v>Andere:</c:v>
                </c:pt>
                <c:pt idx="13">
                  <c:v>Geen van bovenstaande</c:v>
                </c:pt>
              </c:strCache>
            </c:strRef>
          </c:cat>
          <c:val>
            <c:numRef>
              <c:f>Blad1!$B$2:$B$15</c:f>
              <c:numCache>
                <c:formatCode>###0%</c:formatCode>
                <c:ptCount val="14"/>
                <c:pt idx="0">
                  <c:v>0.83099999999999996</c:v>
                </c:pt>
                <c:pt idx="1">
                  <c:v>0.76500000000000001</c:v>
                </c:pt>
                <c:pt idx="2">
                  <c:v>0.7390000000000001</c:v>
                </c:pt>
                <c:pt idx="3">
                  <c:v>0.61</c:v>
                </c:pt>
                <c:pt idx="4">
                  <c:v>0.58499999999999996</c:v>
                </c:pt>
                <c:pt idx="5">
                  <c:v>0.53900000000000003</c:v>
                </c:pt>
                <c:pt idx="6">
                  <c:v>0.52700000000000002</c:v>
                </c:pt>
                <c:pt idx="7">
                  <c:v>0.40100000000000002</c:v>
                </c:pt>
                <c:pt idx="9">
                  <c:v>0.24199999999999999</c:v>
                </c:pt>
                <c:pt idx="12">
                  <c:v>3.4000000000000002E-2</c:v>
                </c:pt>
                <c:pt idx="1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B-47A1-B972-F76211BA635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landersArtSans-Regular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Blad1!$A$2:$A$15</c:f>
              <c:strCache>
                <c:ptCount val="14"/>
                <c:pt idx="0">
                  <c:v>Chocolade</c:v>
                </c:pt>
                <c:pt idx="1">
                  <c:v>Pralines</c:v>
                </c:pt>
                <c:pt idx="2">
                  <c:v>Bier</c:v>
                </c:pt>
                <c:pt idx="3">
                  <c:v>Grijze noordzeegarnaal</c:v>
                </c:pt>
                <c:pt idx="4">
                  <c:v>Witloof</c:v>
                </c:pt>
                <c:pt idx="5">
                  <c:v>Witte asperges</c:v>
                </c:pt>
                <c:pt idx="6">
                  <c:v>Speculaas</c:v>
                </c:pt>
                <c:pt idx="7">
                  <c:v>Appels en peren</c:v>
                </c:pt>
                <c:pt idx="8">
                  <c:v>Cuberdons</c:v>
                </c:pt>
                <c:pt idx="9">
                  <c:v>Wijn</c:v>
                </c:pt>
                <c:pt idx="10">
                  <c:v>Appels</c:v>
                </c:pt>
                <c:pt idx="11">
                  <c:v>Peren</c:v>
                </c:pt>
                <c:pt idx="12">
                  <c:v>Andere:</c:v>
                </c:pt>
                <c:pt idx="13">
                  <c:v>Geen van bovenstaande</c:v>
                </c:pt>
              </c:strCache>
            </c:strRef>
          </c:cat>
          <c:val>
            <c:numRef>
              <c:f>Blad1!$C$2:$C$15</c:f>
              <c:numCache>
                <c:formatCode>General</c:formatCode>
                <c:ptCount val="14"/>
                <c:pt idx="0" formatCode="###0%">
                  <c:v>0.67500000000000004</c:v>
                </c:pt>
                <c:pt idx="2" formatCode="###0%">
                  <c:v>0.60799999999999998</c:v>
                </c:pt>
                <c:pt idx="3" formatCode="###0%">
                  <c:v>0.50700000000000001</c:v>
                </c:pt>
                <c:pt idx="4" formatCode="###0%">
                  <c:v>0.42299999999999999</c:v>
                </c:pt>
                <c:pt idx="5" formatCode="###0%">
                  <c:v>0.35699999999999998</c:v>
                </c:pt>
                <c:pt idx="6" formatCode="###0%">
                  <c:v>0.38800000000000001</c:v>
                </c:pt>
                <c:pt idx="8" formatCode="###0%">
                  <c:v>0.38200000000000001</c:v>
                </c:pt>
                <c:pt idx="9" formatCode="###0%">
                  <c:v>0.14599999999999999</c:v>
                </c:pt>
                <c:pt idx="10" formatCode="###0%">
                  <c:v>0.17699999999999999</c:v>
                </c:pt>
                <c:pt idx="11" formatCode="###0%">
                  <c:v>0.16200000000000001</c:v>
                </c:pt>
                <c:pt idx="13" formatCode="###0%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4-4F9C-BAFE-582411AB1C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FlandersArtSans-Regular" panose="00000500000000000000" pitchFamily="2" charset="0"/>
              </a:defRPr>
            </a:pPr>
            <a:endParaRPr lang="en-US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one"/>
        <c:crossAx val="5372680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FlandersArtSans-Regular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9767110061921"/>
          <c:y val="6.5366469157154892E-4"/>
          <c:w val="0.63837802744139815"/>
          <c:h val="0.9831736684375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03640823864652E-3"/>
                  <c:y val="4.474822522945211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D-42F2-ADEE-7CB3021006CF}"/>
                </c:ext>
              </c:extLst>
            </c:dLbl>
            <c:dLbl>
              <c:idx val="1"/>
              <c:layout>
                <c:manualLayout>
                  <c:x val="1.2319498730266193E-3"/>
                  <c:y val="5.1658628394266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4D-42F2-ADEE-7CB3021006CF}"/>
                </c:ext>
              </c:extLst>
            </c:dLbl>
            <c:dLbl>
              <c:idx val="2"/>
              <c:layout>
                <c:manualLayout>
                  <c:x val="1.2319498730267097E-3"/>
                  <c:y val="5.1660662198534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D-42F2-ADEE-7CB3021006CF}"/>
                </c:ext>
              </c:extLst>
            </c:dLbl>
            <c:dLbl>
              <c:idx val="3"/>
              <c:layout>
                <c:manualLayout>
                  <c:x val="-4.409236707645172E-3"/>
                  <c:y val="4.6670366081710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B-47A1-B972-F76211BA635A}"/>
                </c:ext>
              </c:extLst>
            </c:dLbl>
            <c:dLbl>
              <c:idx val="4"/>
              <c:layout>
                <c:manualLayout>
                  <c:x val="-1.2319498730268001E-3"/>
                  <c:y val="5.1660662198534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4D-42F2-ADEE-7CB3021006CF}"/>
                </c:ext>
              </c:extLst>
            </c:dLbl>
            <c:dLbl>
              <c:idx val="5"/>
              <c:layout>
                <c:manualLayout>
                  <c:x val="-3.7098083048715839E-3"/>
                  <c:y val="1.3082143645830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B-47A1-B972-F76211BA635A}"/>
                </c:ext>
              </c:extLst>
            </c:dLbl>
            <c:dLbl>
              <c:idx val="6"/>
              <c:layout>
                <c:manualLayout>
                  <c:x val="-4.050926418164482E-3"/>
                  <c:y val="8.7292142744877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B-47A1-B972-F76211BA635A}"/>
                </c:ext>
              </c:extLst>
            </c:dLbl>
            <c:dLbl>
              <c:idx val="7"/>
              <c:layout>
                <c:manualLayout>
                  <c:x val="-2.7006176121096544E-3"/>
                  <c:y val="1.0184197876853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61053181327546E-2"/>
                      <c:h val="5.353918088352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59B-47A1-B972-F76211BA635A}"/>
                </c:ext>
              </c:extLst>
            </c:dLbl>
            <c:dLbl>
              <c:idx val="8"/>
              <c:layout>
                <c:manualLayout>
                  <c:x val="-2.7006176121096544E-3"/>
                  <c:y val="1.01848852165601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933260296157806E-2"/>
                      <c:h val="6.5178133249508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59B-47A1-B972-F76211BA635A}"/>
                </c:ext>
              </c:extLst>
            </c:dLbl>
            <c:dLbl>
              <c:idx val="9"/>
              <c:layout>
                <c:manualLayout>
                  <c:x val="-4.9277994921068389E-3"/>
                  <c:y val="1.0985593750851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9B-47A1-B972-F76211BA635A}"/>
                </c:ext>
              </c:extLst>
            </c:dLbl>
            <c:dLbl>
              <c:idx val="11"/>
              <c:layout>
                <c:manualLayout>
                  <c:x val="0"/>
                  <c:y val="1.1639181479219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9B-47A1-B972-F76211BA635A}"/>
                </c:ext>
              </c:extLst>
            </c:dLbl>
            <c:dLbl>
              <c:idx val="12"/>
              <c:layout>
                <c:manualLayout>
                  <c:x val="-4.9510750936257263E-17"/>
                  <c:y val="5.8197052962273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9B-47A1-B972-F76211BA635A}"/>
                </c:ext>
              </c:extLst>
            </c:dLbl>
            <c:dLbl>
              <c:idx val="13"/>
              <c:layout>
                <c:manualLayout>
                  <c:x val="-4.0509264181645315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9B-47A1-B972-F76211BA635A}"/>
                </c:ext>
              </c:extLst>
            </c:dLbl>
            <c:dLbl>
              <c:idx val="14"/>
              <c:layout>
                <c:manualLayout>
                  <c:x val="-3.7277831238020933E-3"/>
                  <c:y val="4.2866562358553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9B-47A1-B972-F76211BA635A}"/>
                </c:ext>
              </c:extLst>
            </c:dLbl>
            <c:dLbl>
              <c:idx val="15"/>
              <c:layout>
                <c:manualLayout>
                  <c:x val="-1.3503088060548766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9B-47A1-B972-F76211BA635A}"/>
                </c:ext>
              </c:extLst>
            </c:dLbl>
            <c:dLbl>
              <c:idx val="16"/>
              <c:layout>
                <c:manualLayout>
                  <c:x val="2.8673390784879145E-3"/>
                  <c:y val="-9.473460277972232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9B-47A1-B972-F76211BA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>
                    <a:latin typeface="FlandersArtSans-Regular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Blad1!$A$2:$A$13</c:f>
              <c:strCache>
                <c:ptCount val="12"/>
                <c:pt idx="0">
                  <c:v>Frieten</c:v>
                </c:pt>
                <c:pt idx="1">
                  <c:v>Stoofvlees</c:v>
                </c:pt>
                <c:pt idx="2">
                  <c:v>Brusselse wafel</c:v>
                </c:pt>
                <c:pt idx="3">
                  <c:v>Mosselen</c:v>
                </c:pt>
                <c:pt idx="4">
                  <c:v>Vol-au-vent</c:v>
                </c:pt>
                <c:pt idx="5">
                  <c:v>Garnaalkroketten</c:v>
                </c:pt>
                <c:pt idx="6">
                  <c:v>Witloof met kaassaus en ham</c:v>
                </c:pt>
                <c:pt idx="7">
                  <c:v>Asperges op Vlaamse wijze</c:v>
                </c:pt>
                <c:pt idx="8">
                  <c:v>Tomaat-garnaal</c:v>
                </c:pt>
                <c:pt idx="9">
                  <c:v>Gentse waterzooi</c:v>
                </c:pt>
                <c:pt idx="10">
                  <c:v>Andere:</c:v>
                </c:pt>
                <c:pt idx="11">
                  <c:v>Geen van bovenstaande</c:v>
                </c:pt>
              </c:strCache>
            </c:strRef>
          </c:cat>
          <c:val>
            <c:numRef>
              <c:f>Blad1!$B$2:$B$13</c:f>
              <c:numCache>
                <c:formatCode>###0%</c:formatCode>
                <c:ptCount val="12"/>
                <c:pt idx="0">
                  <c:v>0.82900000000000007</c:v>
                </c:pt>
                <c:pt idx="1">
                  <c:v>0.73799999999999999</c:v>
                </c:pt>
                <c:pt idx="2">
                  <c:v>0.68500000000000005</c:v>
                </c:pt>
                <c:pt idx="3">
                  <c:v>0.66400000000000003</c:v>
                </c:pt>
                <c:pt idx="4">
                  <c:v>0.621</c:v>
                </c:pt>
                <c:pt idx="5">
                  <c:v>0.61799999999999999</c:v>
                </c:pt>
                <c:pt idx="6">
                  <c:v>0.59099999999999997</c:v>
                </c:pt>
                <c:pt idx="7">
                  <c:v>0.58799999999999997</c:v>
                </c:pt>
                <c:pt idx="8">
                  <c:v>0.56299999999999994</c:v>
                </c:pt>
                <c:pt idx="9">
                  <c:v>0.38</c:v>
                </c:pt>
                <c:pt idx="10">
                  <c:v>0.02</c:v>
                </c:pt>
                <c:pt idx="1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B-47A1-B972-F76211BA635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landersArtSans-Regular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Blad1!$A$2:$A$13</c:f>
              <c:strCache>
                <c:ptCount val="12"/>
                <c:pt idx="0">
                  <c:v>Frieten</c:v>
                </c:pt>
                <c:pt idx="1">
                  <c:v>Stoofvlees</c:v>
                </c:pt>
                <c:pt idx="2">
                  <c:v>Brusselse wafel</c:v>
                </c:pt>
                <c:pt idx="3">
                  <c:v>Mosselen</c:v>
                </c:pt>
                <c:pt idx="4">
                  <c:v>Vol-au-vent</c:v>
                </c:pt>
                <c:pt idx="5">
                  <c:v>Garnaalkroketten</c:v>
                </c:pt>
                <c:pt idx="6">
                  <c:v>Witloof met kaassaus en ham</c:v>
                </c:pt>
                <c:pt idx="7">
                  <c:v>Asperges op Vlaamse wijze</c:v>
                </c:pt>
                <c:pt idx="8">
                  <c:v>Tomaat-garnaal</c:v>
                </c:pt>
                <c:pt idx="9">
                  <c:v>Gentse waterzooi</c:v>
                </c:pt>
                <c:pt idx="10">
                  <c:v>Andere:</c:v>
                </c:pt>
                <c:pt idx="11">
                  <c:v>Geen van bovenstaande</c:v>
                </c:pt>
              </c:strCache>
            </c:strRef>
          </c:cat>
          <c:val>
            <c:numRef>
              <c:f>Blad1!$C$2:$C$13</c:f>
              <c:numCache>
                <c:formatCode>###0%</c:formatCode>
                <c:ptCount val="12"/>
                <c:pt idx="0">
                  <c:v>0.72799999999999998</c:v>
                </c:pt>
                <c:pt idx="1">
                  <c:v>0.60699999999999998</c:v>
                </c:pt>
                <c:pt idx="2">
                  <c:v>0.59</c:v>
                </c:pt>
                <c:pt idx="3">
                  <c:v>0.54700000000000004</c:v>
                </c:pt>
                <c:pt idx="4">
                  <c:v>0.42</c:v>
                </c:pt>
                <c:pt idx="5">
                  <c:v>0.498</c:v>
                </c:pt>
                <c:pt idx="6">
                  <c:v>0.47199999999999998</c:v>
                </c:pt>
                <c:pt idx="7">
                  <c:v>0.50900000000000001</c:v>
                </c:pt>
                <c:pt idx="8">
                  <c:v>0.42499999999999999</c:v>
                </c:pt>
                <c:pt idx="11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7AD-ACC2-1D243AA029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en-US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one"/>
        <c:crossAx val="5372680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FlandersArtSans-Regular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5301132473810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7-4B39-9F8B-8480E2176B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7-4B39-9F8B-8480E2176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0.72899999999999998</c:v>
                </c:pt>
                <c:pt idx="1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7-4B39-9F8B-8480E2176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9767110061921"/>
          <c:y val="6.5366469157154892E-4"/>
          <c:w val="0.63837802744139815"/>
          <c:h val="0.9831736684375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03640823864652E-3"/>
                  <c:y val="4.474822522945211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55-4F9B-B733-CA904ECC749E}"/>
                </c:ext>
              </c:extLst>
            </c:dLbl>
            <c:dLbl>
              <c:idx val="1"/>
              <c:layout>
                <c:manualLayout>
                  <c:x val="1.2319498730266193E-3"/>
                  <c:y val="5.1658628394266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55-4F9B-B733-CA904ECC749E}"/>
                </c:ext>
              </c:extLst>
            </c:dLbl>
            <c:dLbl>
              <c:idx val="2"/>
              <c:layout>
                <c:manualLayout>
                  <c:x val="1.2319498730267097E-3"/>
                  <c:y val="5.1660662198534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55-4F9B-B733-CA904ECC749E}"/>
                </c:ext>
              </c:extLst>
            </c:dLbl>
            <c:dLbl>
              <c:idx val="3"/>
              <c:layout>
                <c:manualLayout>
                  <c:x val="-4.409236707645172E-3"/>
                  <c:y val="4.6670366081710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55-4F9B-B733-CA904ECC749E}"/>
                </c:ext>
              </c:extLst>
            </c:dLbl>
            <c:dLbl>
              <c:idx val="4"/>
              <c:layout>
                <c:manualLayout>
                  <c:x val="-1.2319498730268001E-3"/>
                  <c:y val="5.1660662198534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55-4F9B-B733-CA904ECC749E}"/>
                </c:ext>
              </c:extLst>
            </c:dLbl>
            <c:dLbl>
              <c:idx val="5"/>
              <c:layout>
                <c:manualLayout>
                  <c:x val="-3.7098083048715839E-3"/>
                  <c:y val="1.3082143645830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55-4F9B-B733-CA904ECC749E}"/>
                </c:ext>
              </c:extLst>
            </c:dLbl>
            <c:dLbl>
              <c:idx val="6"/>
              <c:layout>
                <c:manualLayout>
                  <c:x val="-4.050926418164482E-3"/>
                  <c:y val="8.7292142744877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55-4F9B-B733-CA904ECC749E}"/>
                </c:ext>
              </c:extLst>
            </c:dLbl>
            <c:dLbl>
              <c:idx val="7"/>
              <c:layout>
                <c:manualLayout>
                  <c:x val="-2.7006176121096544E-3"/>
                  <c:y val="1.0184197876853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61053181327546E-2"/>
                      <c:h val="5.353918088352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455-4F9B-B733-CA904ECC749E}"/>
                </c:ext>
              </c:extLst>
            </c:dLbl>
            <c:dLbl>
              <c:idx val="8"/>
              <c:layout>
                <c:manualLayout>
                  <c:x val="2.2351662677099126E-3"/>
                  <c:y val="1.0184867776546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04828055796941E-2"/>
                      <c:h val="6.5178098369481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455-4F9B-B733-CA904ECC749E}"/>
                </c:ext>
              </c:extLst>
            </c:dLbl>
            <c:dLbl>
              <c:idx val="9"/>
              <c:layout>
                <c:manualLayout>
                  <c:x val="-4.9277994921068389E-3"/>
                  <c:y val="1.0985593750851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55-4F9B-B733-CA904ECC749E}"/>
                </c:ext>
              </c:extLst>
            </c:dLbl>
            <c:dLbl>
              <c:idx val="11"/>
              <c:layout>
                <c:manualLayout>
                  <c:x val="0"/>
                  <c:y val="1.1639181479219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55-4F9B-B733-CA904ECC749E}"/>
                </c:ext>
              </c:extLst>
            </c:dLbl>
            <c:dLbl>
              <c:idx val="12"/>
              <c:layout>
                <c:manualLayout>
                  <c:x val="-4.9510750936257263E-17"/>
                  <c:y val="5.8197052962273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55-4F9B-B733-CA904ECC749E}"/>
                </c:ext>
              </c:extLst>
            </c:dLbl>
            <c:dLbl>
              <c:idx val="13"/>
              <c:layout>
                <c:manualLayout>
                  <c:x val="-4.0509264181645315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55-4F9B-B733-CA904ECC749E}"/>
                </c:ext>
              </c:extLst>
            </c:dLbl>
            <c:dLbl>
              <c:idx val="14"/>
              <c:layout>
                <c:manualLayout>
                  <c:x val="-3.7277831238020933E-3"/>
                  <c:y val="4.2866562358553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55-4F9B-B733-CA904ECC749E}"/>
                </c:ext>
              </c:extLst>
            </c:dLbl>
            <c:dLbl>
              <c:idx val="15"/>
              <c:layout>
                <c:manualLayout>
                  <c:x val="-1.3503088060548766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55-4F9B-B733-CA904ECC749E}"/>
                </c:ext>
              </c:extLst>
            </c:dLbl>
            <c:dLbl>
              <c:idx val="16"/>
              <c:layout>
                <c:manualLayout>
                  <c:x val="2.8673390784879145E-3"/>
                  <c:y val="-9.473460277972232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55-4F9B-B733-CA904ECC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>
                    <a:latin typeface="FlandersArtSans-Regular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9"/>
                <c:pt idx="0">
                  <c:v>Chocolade</c:v>
                </c:pt>
                <c:pt idx="1">
                  <c:v>Grijze Noordzeegarnaal</c:v>
                </c:pt>
                <c:pt idx="2">
                  <c:v>Bier</c:v>
                </c:pt>
                <c:pt idx="3">
                  <c:v>Speculaas</c:v>
                </c:pt>
                <c:pt idx="4">
                  <c:v>Witloof</c:v>
                </c:pt>
                <c:pt idx="5">
                  <c:v>Witte asperges</c:v>
                </c:pt>
                <c:pt idx="6">
                  <c:v>Wijn</c:v>
                </c:pt>
                <c:pt idx="7">
                  <c:v>Appels en peren</c:v>
                </c:pt>
                <c:pt idx="8">
                  <c:v>Andere, namelijk:</c:v>
                </c:pt>
              </c:strCache>
            </c:strRef>
          </c:cat>
          <c:val>
            <c:numRef>
              <c:f>Blad1!$B$2:$B$10</c:f>
              <c:numCache>
                <c:formatCode>###0%</c:formatCode>
                <c:ptCount val="9"/>
                <c:pt idx="0">
                  <c:v>0.65300000000000002</c:v>
                </c:pt>
                <c:pt idx="1">
                  <c:v>0.51600000000000001</c:v>
                </c:pt>
                <c:pt idx="2">
                  <c:v>0.49099999999999999</c:v>
                </c:pt>
                <c:pt idx="3">
                  <c:v>0.42099999999999999</c:v>
                </c:pt>
                <c:pt idx="4">
                  <c:v>0.40300000000000002</c:v>
                </c:pt>
                <c:pt idx="5">
                  <c:v>0.40200000000000002</c:v>
                </c:pt>
                <c:pt idx="6">
                  <c:v>0.34399999999999997</c:v>
                </c:pt>
                <c:pt idx="7">
                  <c:v>0.27600000000000002</c:v>
                </c:pt>
                <c:pt idx="8" formatCode="###0.0%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55-4F9B-B733-CA904ECC74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en-US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one"/>
        <c:crossAx val="53726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9767110061921"/>
          <c:y val="6.5366469157154892E-4"/>
          <c:w val="0.63837802744139815"/>
          <c:h val="0.9831736684375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03640823864652E-3"/>
                  <c:y val="4.474822522945211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D-42F2-ADEE-7CB3021006CF}"/>
                </c:ext>
              </c:extLst>
            </c:dLbl>
            <c:dLbl>
              <c:idx val="1"/>
              <c:layout>
                <c:manualLayout>
                  <c:x val="1.2319498730266193E-3"/>
                  <c:y val="5.1658628394266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4D-42F2-ADEE-7CB3021006CF}"/>
                </c:ext>
              </c:extLst>
            </c:dLbl>
            <c:dLbl>
              <c:idx val="2"/>
              <c:layout>
                <c:manualLayout>
                  <c:x val="1.2319498730267097E-3"/>
                  <c:y val="5.1660662198534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D-42F2-ADEE-7CB3021006CF}"/>
                </c:ext>
              </c:extLst>
            </c:dLbl>
            <c:dLbl>
              <c:idx val="3"/>
              <c:layout>
                <c:manualLayout>
                  <c:x val="-4.409236707645172E-3"/>
                  <c:y val="4.6670366081710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B-47A1-B972-F76211BA635A}"/>
                </c:ext>
              </c:extLst>
            </c:dLbl>
            <c:dLbl>
              <c:idx val="4"/>
              <c:layout>
                <c:manualLayout>
                  <c:x val="-1.2319498730268001E-3"/>
                  <c:y val="5.1660662198534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4D-42F2-ADEE-7CB3021006CF}"/>
                </c:ext>
              </c:extLst>
            </c:dLbl>
            <c:dLbl>
              <c:idx val="5"/>
              <c:layout>
                <c:manualLayout>
                  <c:x val="-3.7098083048715839E-3"/>
                  <c:y val="1.3082143645830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B-47A1-B972-F76211BA635A}"/>
                </c:ext>
              </c:extLst>
            </c:dLbl>
            <c:dLbl>
              <c:idx val="6"/>
              <c:layout>
                <c:manualLayout>
                  <c:x val="-4.050926418164482E-3"/>
                  <c:y val="8.7292142744877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B-47A1-B972-F76211BA635A}"/>
                </c:ext>
              </c:extLst>
            </c:dLbl>
            <c:dLbl>
              <c:idx val="7"/>
              <c:layout>
                <c:manualLayout>
                  <c:x val="-2.7006176121096544E-3"/>
                  <c:y val="1.0184197876853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61053181327546E-2"/>
                      <c:h val="5.353918088352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59B-47A1-B972-F76211BA635A}"/>
                </c:ext>
              </c:extLst>
            </c:dLbl>
            <c:dLbl>
              <c:idx val="8"/>
              <c:layout>
                <c:manualLayout>
                  <c:x val="-2.7006176121096544E-3"/>
                  <c:y val="1.01848852165601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933260296157806E-2"/>
                      <c:h val="6.5178133249508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59B-47A1-B972-F76211BA635A}"/>
                </c:ext>
              </c:extLst>
            </c:dLbl>
            <c:dLbl>
              <c:idx val="9"/>
              <c:layout>
                <c:manualLayout>
                  <c:x val="-4.9277994921068389E-3"/>
                  <c:y val="1.0985593750851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9B-47A1-B972-F76211BA635A}"/>
                </c:ext>
              </c:extLst>
            </c:dLbl>
            <c:dLbl>
              <c:idx val="11"/>
              <c:layout>
                <c:manualLayout>
                  <c:x val="0"/>
                  <c:y val="1.1639181479219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9B-47A1-B972-F76211BA635A}"/>
                </c:ext>
              </c:extLst>
            </c:dLbl>
            <c:dLbl>
              <c:idx val="12"/>
              <c:layout>
                <c:manualLayout>
                  <c:x val="-4.9510750936257263E-17"/>
                  <c:y val="5.8197052962273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9B-47A1-B972-F76211BA635A}"/>
                </c:ext>
              </c:extLst>
            </c:dLbl>
            <c:dLbl>
              <c:idx val="13"/>
              <c:layout>
                <c:manualLayout>
                  <c:x val="-4.0509264181645315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9B-47A1-B972-F76211BA635A}"/>
                </c:ext>
              </c:extLst>
            </c:dLbl>
            <c:dLbl>
              <c:idx val="14"/>
              <c:layout>
                <c:manualLayout>
                  <c:x val="-3.7277831238020933E-3"/>
                  <c:y val="4.2866562358553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9B-47A1-B972-F76211BA635A}"/>
                </c:ext>
              </c:extLst>
            </c:dLbl>
            <c:dLbl>
              <c:idx val="15"/>
              <c:layout>
                <c:manualLayout>
                  <c:x val="-1.3503088060548766E-3"/>
                  <c:y val="8.729214274487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9B-47A1-B972-F76211BA635A}"/>
                </c:ext>
              </c:extLst>
            </c:dLbl>
            <c:dLbl>
              <c:idx val="16"/>
              <c:layout>
                <c:manualLayout>
                  <c:x val="2.8673390784879145E-3"/>
                  <c:y val="-9.473460277972232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9B-47A1-B972-F76211BA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>
                    <a:latin typeface="FlandersArtSans-Regular" panose="000005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9"/>
                <c:pt idx="0">
                  <c:v>Rondleiding bij een producent</c:v>
                </c:pt>
                <c:pt idx="1">
                  <c:v>Een tasting met uitleg over het product</c:v>
                </c:pt>
                <c:pt idx="2">
                  <c:v>Een thematische wandeling of fietsroute</c:v>
                </c:pt>
                <c:pt idx="3">
                  <c:v>Een event of culinair festival</c:v>
                </c:pt>
                <c:pt idx="4">
                  <c:v>Een overnachting bij of in de directe omgeving van een producent</c:v>
                </c:pt>
                <c:pt idx="5">
                  <c:v>Een winkel om het product aan te kopen (lokaal/vers)</c:v>
                </c:pt>
                <c:pt idx="6">
                  <c:v>Een workshop (actief bezig met het product)</c:v>
                </c:pt>
                <c:pt idx="7">
                  <c:v>Een lezing van een expert (chef, producent, boer, wetenschapper, ..)</c:v>
                </c:pt>
                <c:pt idx="8">
                  <c:v>Andere, namelijk:</c:v>
                </c:pt>
              </c:strCache>
            </c:strRef>
          </c:cat>
          <c:val>
            <c:numRef>
              <c:f>Blad1!$B$2:$B$10</c:f>
              <c:numCache>
                <c:formatCode>###0%</c:formatCode>
                <c:ptCount val="9"/>
                <c:pt idx="0">
                  <c:v>0.64700000000000002</c:v>
                </c:pt>
                <c:pt idx="1">
                  <c:v>0.623</c:v>
                </c:pt>
                <c:pt idx="2">
                  <c:v>0.45800000000000002</c:v>
                </c:pt>
                <c:pt idx="3">
                  <c:v>0.41399999999999998</c:v>
                </c:pt>
                <c:pt idx="4">
                  <c:v>0.39100000000000001</c:v>
                </c:pt>
                <c:pt idx="5">
                  <c:v>0.38500000000000001</c:v>
                </c:pt>
                <c:pt idx="6">
                  <c:v>0.35699999999999998</c:v>
                </c:pt>
                <c:pt idx="7">
                  <c:v>0.16800000000000001</c:v>
                </c:pt>
                <c:pt idx="8" formatCode="###0.0%">
                  <c:v>6.9999999999999993E-3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B-47A1-B972-F76211BA63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en-US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one"/>
        <c:crossAx val="53726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22822151233824"/>
          <c:y val="5.5666115252909132E-3"/>
          <c:w val="0.440013180569521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E85C-4E7E-A0CD-8673C53EAA9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3-E85C-4E7E-A0CD-8673C53EAA9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5-E85C-4E7E-A0CD-8673C53EAA9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7-E85C-4E7E-A0CD-8673C53EAA9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Tennistornooi European Open in het Sportpaleis in Antwerpen (2022 en 2023)</c:v>
                </c:pt>
                <c:pt idx="1">
                  <c:v>WK wielrennen in Knokke, Brugge, Antwerpen en Leuven (2021)</c:v>
                </c:pt>
                <c:pt idx="2">
                  <c:v>Heropening KMSKA in Antwerpen (2022)</c:v>
                </c:pt>
                <c:pt idx="3">
                  <c:v>WK 3x3 Basket in Antwerpen (2022)</c:v>
                </c:pt>
                <c:pt idx="4">
                  <c:v>WK Artistieke gymnastiek in het Sportpaleis in Antwerpen (2023)</c:v>
                </c:pt>
                <c:pt idx="5">
                  <c:v>Flanders Food Festival - over heel Vlaanderen (2021)</c:v>
                </c:pt>
                <c:pt idx="6">
                  <c:v>Topstukkententoonstelling in het Mas in Antwerpen (2023)</c:v>
                </c:pt>
                <c:pt idx="7">
                  <c:v>WK Breaking in Leuven (2023)</c:v>
                </c:pt>
                <c:pt idx="8">
                  <c:v>New Horizons | DiericBouts Festival in Leuven (2023)</c:v>
                </c:pt>
                <c:pt idx="9">
                  <c:v>WorldChoirGames in Gent &amp; Antwerpen (2021)</c:v>
                </c:pt>
                <c:pt idx="10">
                  <c:v>Stories Unfold in het Rubenskasteel in Zemst (2023)</c:v>
                </c:pt>
                <c:pt idx="11">
                  <c:v>Geen van bovenstaande</c:v>
                </c:pt>
              </c:strCache>
            </c:strRef>
          </c:cat>
          <c:val>
            <c:numRef>
              <c:f>Blad1!$B$2:$B$13</c:f>
              <c:numCache>
                <c:formatCode>###0%</c:formatCode>
                <c:ptCount val="12"/>
                <c:pt idx="0">
                  <c:v>0.33200000000000002</c:v>
                </c:pt>
                <c:pt idx="1">
                  <c:v>0.33100000000000002</c:v>
                </c:pt>
                <c:pt idx="2">
                  <c:v>0.27300000000000002</c:v>
                </c:pt>
                <c:pt idx="3">
                  <c:v>0.23</c:v>
                </c:pt>
                <c:pt idx="4">
                  <c:v>0.22700000000000001</c:v>
                </c:pt>
                <c:pt idx="5">
                  <c:v>0.216</c:v>
                </c:pt>
                <c:pt idx="6">
                  <c:v>0.16600000000000001</c:v>
                </c:pt>
                <c:pt idx="7">
                  <c:v>0.14099999999999999</c:v>
                </c:pt>
                <c:pt idx="8">
                  <c:v>7.2999999999999995E-2</c:v>
                </c:pt>
                <c:pt idx="9">
                  <c:v>6.5000000000000002E-2</c:v>
                </c:pt>
                <c:pt idx="10">
                  <c:v>5.2999999999999999E-2</c:v>
                </c:pt>
                <c:pt idx="11">
                  <c:v>0.34100000000000003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8-E85C-4E7E-A0CD-8673C53EA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72189706233245"/>
          <c:y val="5.5666115252909132E-3"/>
          <c:w val="0.50346967591617897"/>
          <c:h val="0.99442032621086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Absoluut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E85C-4E7E-A0CD-8673C53EAA9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3-E85C-4E7E-A0CD-8673C53EAA9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5-E85C-4E7E-A0CD-8673C53EAA9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7-E85C-4E7E-A0CD-8673C53EAA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WK wielrennen in Knokke, Brugge, Antwerpen en Leuven (2021)</c:v>
                </c:pt>
                <c:pt idx="1">
                  <c:v>Flanders Food Festival - over heel Vlaanderen (2021)</c:v>
                </c:pt>
                <c:pt idx="2">
                  <c:v>Heropening KMSKA in Antwerpen (2022)</c:v>
                </c:pt>
                <c:pt idx="3">
                  <c:v>Topstukkententoonstelling in het Mas in Antwerpen (2023)</c:v>
                </c:pt>
                <c:pt idx="4">
                  <c:v>New Horizons | DiericBouts Festival in Leuven (2023)</c:v>
                </c:pt>
                <c:pt idx="5">
                  <c:v>Tennistornooi European Open in het Sportpaleis in Antwerpen (2022 en 2023)</c:v>
                </c:pt>
                <c:pt idx="6">
                  <c:v>WK 3x3 Basket in Antwerpen (2022)</c:v>
                </c:pt>
                <c:pt idx="7">
                  <c:v>WK Artistieke gymnastiek in het Sportpaleis in Antwerpen (2023)</c:v>
                </c:pt>
                <c:pt idx="8">
                  <c:v>WK Breaking in Leuven (2023)</c:v>
                </c:pt>
                <c:pt idx="9">
                  <c:v>WorldChoirGames in Gent &amp; Antwerpen (2021)</c:v>
                </c:pt>
                <c:pt idx="10">
                  <c:v>Stories Unfold in het Rubenskasteel in Zemst (2023)</c:v>
                </c:pt>
                <c:pt idx="11">
                  <c:v>Geen van bovenstaande</c:v>
                </c:pt>
              </c:strCache>
            </c:strRef>
          </c:cat>
          <c:val>
            <c:numRef>
              <c:f>Blad1!$B$2:$B$13</c:f>
              <c:numCache>
                <c:formatCode>###0%</c:formatCode>
                <c:ptCount val="12"/>
                <c:pt idx="0">
                  <c:v>5.5999999999999987E-2</c:v>
                </c:pt>
                <c:pt idx="1">
                  <c:v>5.1999999999999998E-2</c:v>
                </c:pt>
                <c:pt idx="2">
                  <c:v>5.1999999999999998E-2</c:v>
                </c:pt>
                <c:pt idx="3">
                  <c:v>4.2000000000000003E-2</c:v>
                </c:pt>
                <c:pt idx="4">
                  <c:v>2.7E-2</c:v>
                </c:pt>
                <c:pt idx="5">
                  <c:v>2.4E-2</c:v>
                </c:pt>
                <c:pt idx="6">
                  <c:v>1.9E-2</c:v>
                </c:pt>
                <c:pt idx="7">
                  <c:v>1.7999999999999999E-2</c:v>
                </c:pt>
                <c:pt idx="8">
                  <c:v>1.4E-2</c:v>
                </c:pt>
                <c:pt idx="9">
                  <c:v>1.0999999999999999E-2</c:v>
                </c:pt>
                <c:pt idx="10">
                  <c:v>0.01</c:v>
                </c:pt>
                <c:pt idx="11">
                  <c:v>0.34100000000000003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8-E85C-4E7E-A0CD-8673C53EAA9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Relatief (indien gekend)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WK wielrennen in Knokke, Brugge, Antwerpen en Leuven (2021)</c:v>
                </c:pt>
                <c:pt idx="1">
                  <c:v>Flanders Food Festival - over heel Vlaanderen (2021)</c:v>
                </c:pt>
                <c:pt idx="2">
                  <c:v>Heropening KMSKA in Antwerpen (2022)</c:v>
                </c:pt>
                <c:pt idx="3">
                  <c:v>Topstukkententoonstelling in het Mas in Antwerpen (2023)</c:v>
                </c:pt>
                <c:pt idx="4">
                  <c:v>New Horizons | DiericBouts Festival in Leuven (2023)</c:v>
                </c:pt>
                <c:pt idx="5">
                  <c:v>Tennistornooi European Open in het Sportpaleis in Antwerpen (2022 en 2023)</c:v>
                </c:pt>
                <c:pt idx="6">
                  <c:v>WK 3x3 Basket in Antwerpen (2022)</c:v>
                </c:pt>
                <c:pt idx="7">
                  <c:v>WK Artistieke gymnastiek in het Sportpaleis in Antwerpen (2023)</c:v>
                </c:pt>
                <c:pt idx="8">
                  <c:v>WK Breaking in Leuven (2023)</c:v>
                </c:pt>
                <c:pt idx="9">
                  <c:v>WorldChoirGames in Gent &amp; Antwerpen (2021)</c:v>
                </c:pt>
                <c:pt idx="10">
                  <c:v>Stories Unfold in het Rubenskasteel in Zemst (2023)</c:v>
                </c:pt>
                <c:pt idx="11">
                  <c:v>Geen van bovenstaande</c:v>
                </c:pt>
              </c:strCache>
            </c:strRef>
          </c:cat>
          <c:val>
            <c:numRef>
              <c:f>Blad1!$C$2:$C$13</c:f>
              <c:numCache>
                <c:formatCode>###0%</c:formatCode>
                <c:ptCount val="12"/>
                <c:pt idx="0">
                  <c:v>0.16900000000000001</c:v>
                </c:pt>
                <c:pt idx="1">
                  <c:v>0.24</c:v>
                </c:pt>
                <c:pt idx="2">
                  <c:v>0.191</c:v>
                </c:pt>
                <c:pt idx="3">
                  <c:v>0.252</c:v>
                </c:pt>
                <c:pt idx="4">
                  <c:v>0.375</c:v>
                </c:pt>
                <c:pt idx="5">
                  <c:v>7.0999999999999994E-2</c:v>
                </c:pt>
                <c:pt idx="6">
                  <c:v>8.199999999999999E-2</c:v>
                </c:pt>
                <c:pt idx="7">
                  <c:v>7.9000000000000001E-2</c:v>
                </c:pt>
                <c:pt idx="8">
                  <c:v>9.8000000000000004E-2</c:v>
                </c:pt>
                <c:pt idx="9">
                  <c:v>0.16900000000000001</c:v>
                </c:pt>
                <c:pt idx="10">
                  <c:v>0.19700000000000001</c:v>
                </c:pt>
                <c:pt idx="11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F9-41F0-8ABA-08C93A65C0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31712212444022"/>
          <c:y val="0.57628883135466669"/>
          <c:w val="0.1900554409308462"/>
          <c:h val="0.10447676373396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landersArtSans-Regular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Detractors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Blad1!$A$2:$A$15</c:f>
              <c:strCache>
                <c:ptCount val="14"/>
                <c:pt idx="0">
                  <c:v>Historische steden (Brugge, Gent, Antwerpen, Brussel, ...)</c:v>
                </c:pt>
                <c:pt idx="1">
                  <c:v>Vlaamse producten (chocolade, asperges, ..) en streekgerechten (stoofvlees, tomaat-garnaal, ...)</c:v>
                </c:pt>
                <c:pt idx="2">
                  <c:v>Gastronomie (lekker eten en drinken in culinaire restaurants)</c:v>
                </c:pt>
                <c:pt idx="3">
                  <c:v>Belgische biercultuur</c:v>
                </c:pt>
                <c:pt idx="4">
                  <c:v>Erfgoed van de Eerste Wereldoorlog (Menenpoort in Ieper, de dodengang in Diksmuide, begraafplaats Tyne Cot in Passendale, …)</c:v>
                </c:pt>
                <c:pt idx="5">
                  <c:v>De kust</c:v>
                </c:pt>
                <c:pt idx="6">
                  <c:v>De natuur en het landschap in Vlaanderen</c:v>
                </c:pt>
                <c:pt idx="7">
                  <c:v>De Vlaamse Meesters (Rubens, Van Eyck, Bruegel)</c:v>
                </c:pt>
                <c:pt idx="8">
                  <c:v>Kastelen en  tuinen</c:v>
                </c:pt>
                <c:pt idx="9">
                  <c:v>Wandelaanbod</c:v>
                </c:pt>
                <c:pt idx="10">
                  <c:v>Vlaanderen als fietsvakantiebestemming</c:v>
                </c:pt>
                <c:pt idx="11">
                  <c:v>Religieus erfgoed zoals kerken, begijnhoven, kloosters, ...</c:v>
                </c:pt>
                <c:pt idx="12">
                  <c:v>Evenementen</c:v>
                </c:pt>
                <c:pt idx="13">
                  <c:v>Shoppen en mode</c:v>
                </c:pt>
              </c:strCache>
            </c:strRef>
          </c:cat>
          <c:val>
            <c:numRef>
              <c:f>Blad1!$B$2:$B$15</c:f>
              <c:numCache>
                <c:formatCode>###0%</c:formatCode>
                <c:ptCount val="14"/>
                <c:pt idx="0">
                  <c:v>0.14799999999999999</c:v>
                </c:pt>
                <c:pt idx="1">
                  <c:v>0.13600000000000001</c:v>
                </c:pt>
                <c:pt idx="2">
                  <c:v>0.191</c:v>
                </c:pt>
                <c:pt idx="3">
                  <c:v>0.219</c:v>
                </c:pt>
                <c:pt idx="4">
                  <c:v>0.26300000000000001</c:v>
                </c:pt>
                <c:pt idx="5">
                  <c:v>0.30599999999999999</c:v>
                </c:pt>
                <c:pt idx="6">
                  <c:v>0.28199999999999997</c:v>
                </c:pt>
                <c:pt idx="7">
                  <c:v>0.35299999999999998</c:v>
                </c:pt>
                <c:pt idx="8">
                  <c:v>0.35199999999999998</c:v>
                </c:pt>
                <c:pt idx="9">
                  <c:v>0.33500000000000002</c:v>
                </c:pt>
                <c:pt idx="10">
                  <c:v>0.39700000000000002</c:v>
                </c:pt>
                <c:pt idx="11">
                  <c:v>0.41699999999999998</c:v>
                </c:pt>
                <c:pt idx="12">
                  <c:v>0.40600000000000003</c:v>
                </c:pt>
                <c:pt idx="1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A-406A-B77E-38FF6AE7243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Passives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Blad1!$A$2:$A$15</c:f>
              <c:strCache>
                <c:ptCount val="14"/>
                <c:pt idx="0">
                  <c:v>Historische steden (Brugge, Gent, Antwerpen, Brussel, ...)</c:v>
                </c:pt>
                <c:pt idx="1">
                  <c:v>Vlaamse producten (chocolade, asperges, ..) en streekgerechten (stoofvlees, tomaat-garnaal, ...)</c:v>
                </c:pt>
                <c:pt idx="2">
                  <c:v>Gastronomie (lekker eten en drinken in culinaire restaurants)</c:v>
                </c:pt>
                <c:pt idx="3">
                  <c:v>Belgische biercultuur</c:v>
                </c:pt>
                <c:pt idx="4">
                  <c:v>Erfgoed van de Eerste Wereldoorlog (Menenpoort in Ieper, de dodengang in Diksmuide, begraafplaats Tyne Cot in Passendale, …)</c:v>
                </c:pt>
                <c:pt idx="5">
                  <c:v>De kust</c:v>
                </c:pt>
                <c:pt idx="6">
                  <c:v>De natuur en het landschap in Vlaanderen</c:v>
                </c:pt>
                <c:pt idx="7">
                  <c:v>De Vlaamse Meesters (Rubens, Van Eyck, Bruegel)</c:v>
                </c:pt>
                <c:pt idx="8">
                  <c:v>Kastelen en  tuinen</c:v>
                </c:pt>
                <c:pt idx="9">
                  <c:v>Wandelaanbod</c:v>
                </c:pt>
                <c:pt idx="10">
                  <c:v>Vlaanderen als fietsvakantiebestemming</c:v>
                </c:pt>
                <c:pt idx="11">
                  <c:v>Religieus erfgoed zoals kerken, begijnhoven, kloosters, ...</c:v>
                </c:pt>
                <c:pt idx="12">
                  <c:v>Evenementen</c:v>
                </c:pt>
                <c:pt idx="13">
                  <c:v>Shoppen en mode</c:v>
                </c:pt>
              </c:strCache>
            </c:strRef>
          </c:cat>
          <c:val>
            <c:numRef>
              <c:f>Blad1!$C$2:$C$15</c:f>
              <c:numCache>
                <c:formatCode>###0%</c:formatCode>
                <c:ptCount val="14"/>
                <c:pt idx="0">
                  <c:v>0.38800000000000001</c:v>
                </c:pt>
                <c:pt idx="1">
                  <c:v>0.45600000000000002</c:v>
                </c:pt>
                <c:pt idx="2">
                  <c:v>0.46</c:v>
                </c:pt>
                <c:pt idx="3">
                  <c:v>0.40899999999999997</c:v>
                </c:pt>
                <c:pt idx="4">
                  <c:v>0.38800000000000001</c:v>
                </c:pt>
                <c:pt idx="5">
                  <c:v>0.38400000000000001</c:v>
                </c:pt>
                <c:pt idx="6">
                  <c:v>0.49</c:v>
                </c:pt>
                <c:pt idx="7">
                  <c:v>0.36899999999999999</c:v>
                </c:pt>
                <c:pt idx="8">
                  <c:v>0.439</c:v>
                </c:pt>
                <c:pt idx="9">
                  <c:v>0.47599999999999998</c:v>
                </c:pt>
                <c:pt idx="10">
                  <c:v>0.40300000000000002</c:v>
                </c:pt>
                <c:pt idx="11">
                  <c:v>0.38500000000000001</c:v>
                </c:pt>
                <c:pt idx="12">
                  <c:v>0.45400000000000001</c:v>
                </c:pt>
                <c:pt idx="13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A-406A-B77E-38FF6AE7243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Blad1!$A$2:$A$15</c:f>
              <c:strCache>
                <c:ptCount val="14"/>
                <c:pt idx="0">
                  <c:v>Historische steden (Brugge, Gent, Antwerpen, Brussel, ...)</c:v>
                </c:pt>
                <c:pt idx="1">
                  <c:v>Vlaamse producten (chocolade, asperges, ..) en streekgerechten (stoofvlees, tomaat-garnaal, ...)</c:v>
                </c:pt>
                <c:pt idx="2">
                  <c:v>Gastronomie (lekker eten en drinken in culinaire restaurants)</c:v>
                </c:pt>
                <c:pt idx="3">
                  <c:v>Belgische biercultuur</c:v>
                </c:pt>
                <c:pt idx="4">
                  <c:v>Erfgoed van de Eerste Wereldoorlog (Menenpoort in Ieper, de dodengang in Diksmuide, begraafplaats Tyne Cot in Passendale, …)</c:v>
                </c:pt>
                <c:pt idx="5">
                  <c:v>De kust</c:v>
                </c:pt>
                <c:pt idx="6">
                  <c:v>De natuur en het landschap in Vlaanderen</c:v>
                </c:pt>
                <c:pt idx="7">
                  <c:v>De Vlaamse Meesters (Rubens, Van Eyck, Bruegel)</c:v>
                </c:pt>
                <c:pt idx="8">
                  <c:v>Kastelen en  tuinen</c:v>
                </c:pt>
                <c:pt idx="9">
                  <c:v>Wandelaanbod</c:v>
                </c:pt>
                <c:pt idx="10">
                  <c:v>Vlaanderen als fietsvakantiebestemming</c:v>
                </c:pt>
                <c:pt idx="11">
                  <c:v>Religieus erfgoed zoals kerken, begijnhoven, kloosters, ...</c:v>
                </c:pt>
                <c:pt idx="12">
                  <c:v>Evenementen</c:v>
                </c:pt>
                <c:pt idx="13">
                  <c:v>Shoppen en mode</c:v>
                </c:pt>
              </c:strCache>
            </c:strRef>
          </c:cat>
          <c:val>
            <c:numRef>
              <c:f>Blad1!$D$2:$D$15</c:f>
              <c:numCache>
                <c:formatCode>###0%</c:formatCode>
                <c:ptCount val="14"/>
                <c:pt idx="0">
                  <c:v>0.46400000000000002</c:v>
                </c:pt>
                <c:pt idx="1">
                  <c:v>0.40899999999999997</c:v>
                </c:pt>
                <c:pt idx="2">
                  <c:v>0.34899999999999998</c:v>
                </c:pt>
                <c:pt idx="3">
                  <c:v>0.37200000000000011</c:v>
                </c:pt>
                <c:pt idx="4">
                  <c:v>0.34899999999999998</c:v>
                </c:pt>
                <c:pt idx="5">
                  <c:v>0.31</c:v>
                </c:pt>
                <c:pt idx="6">
                  <c:v>0.22800000000000001</c:v>
                </c:pt>
                <c:pt idx="7">
                  <c:v>0.27800000000000002</c:v>
                </c:pt>
                <c:pt idx="8">
                  <c:v>0.20899999999999999</c:v>
                </c:pt>
                <c:pt idx="9">
                  <c:v>0.188</c:v>
                </c:pt>
                <c:pt idx="10">
                  <c:v>0.2</c:v>
                </c:pt>
                <c:pt idx="11">
                  <c:v>0.19800000000000001</c:v>
                </c:pt>
                <c:pt idx="12">
                  <c:v>0.14000000000000001</c:v>
                </c:pt>
                <c:pt idx="13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A-406A-B77E-38FF6AE72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4191199"/>
        <c:axId val="2115083423"/>
      </c:barChart>
      <c:catAx>
        <c:axId val="1994191199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2115083423"/>
        <c:crosses val="autoZero"/>
        <c:auto val="1"/>
        <c:lblAlgn val="ctr"/>
        <c:lblOffset val="100"/>
        <c:noMultiLvlLbl val="0"/>
      </c:catAx>
      <c:valAx>
        <c:axId val="2115083423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199419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130287474530916"/>
          <c:y val="0.92516723375109511"/>
          <c:w val="0.28777924011542361"/>
          <c:h val="5.2023535635958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Book (Hoofdtekst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54"/>
          <c:y val="1.7496233482128285E-2"/>
          <c:w val="0.50082150971161421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B-4F9F-9BC8-20F2874E73F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B-4F9F-9BC8-20F2874E73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B-4F9F-9BC8-20F2874E73F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B-4F9F-9BC8-20F2874E7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Neen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0.10100000000000001</c:v>
                </c:pt>
                <c:pt idx="1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CB-4F9F-9BC8-20F2874E73F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0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Neen</c:v>
                </c:pt>
              </c:strCache>
            </c:strRef>
          </c:cat>
          <c:val>
            <c:numRef>
              <c:f>Blad1!$C$2:$C$3</c:f>
              <c:numCache>
                <c:formatCode>###0%</c:formatCode>
                <c:ptCount val="2"/>
                <c:pt idx="0">
                  <c:v>0.182</c:v>
                </c:pt>
                <c:pt idx="1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0B-4CBC-BC0B-07673D2884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69362790510275"/>
          <c:y val="7.6257563035197068E-2"/>
          <c:w val="0.7436382811788087"/>
          <c:h val="0.795553669503541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Helemaal niet akkoord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De ondernemers in Vlaanderen</c:v>
                </c:pt>
                <c:pt idx="1">
                  <c:v>De bezoekers</c:v>
                </c:pt>
                <c:pt idx="2">
                  <c:v>De plek/omgeving</c:v>
                </c:pt>
                <c:pt idx="3">
                  <c:v>De inwoners van Vlaanderen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6.0000000000000001E-3</c:v>
                </c:pt>
                <c:pt idx="1">
                  <c:v>4.0000000000000001E-3</c:v>
                </c:pt>
                <c:pt idx="2" formatCode="###0%">
                  <c:v>1.0999999999999999E-2</c:v>
                </c:pt>
                <c:pt idx="3" formatCode="###0%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F-4307-B0AF-7DAD6845B2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Eerder niet akkoord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669150839079904E-3"/>
                  <c:y val="2.2610347965459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42-4004-8751-F5CB38238E0D}"/>
                </c:ext>
              </c:extLst>
            </c:dLbl>
            <c:dLbl>
              <c:idx val="4"/>
              <c:layout>
                <c:manualLayout>
                  <c:x val="1.2230502796933013E-3"/>
                  <c:y val="1.54013544460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42-4004-8751-F5CB38238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De ondernemers in Vlaanderen</c:v>
                </c:pt>
                <c:pt idx="1">
                  <c:v>De bezoekers</c:v>
                </c:pt>
                <c:pt idx="2">
                  <c:v>De plek/omgeving</c:v>
                </c:pt>
                <c:pt idx="3">
                  <c:v>De inwoners van Vlaanderen</c:v>
                </c:pt>
              </c:strCache>
            </c:strRef>
          </c:cat>
          <c:val>
            <c:numRef>
              <c:f>Sheet1!$C$2:$C$5</c:f>
              <c:numCache>
                <c:formatCode>###0%</c:formatCode>
                <c:ptCount val="4"/>
                <c:pt idx="0">
                  <c:v>1.7000000000000001E-2</c:v>
                </c:pt>
                <c:pt idx="1">
                  <c:v>1.6E-2</c:v>
                </c:pt>
                <c:pt idx="2">
                  <c:v>5.8999999999999997E-2</c:v>
                </c:pt>
                <c:pt idx="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4F-4307-B0AF-7DAD6845B2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De ondernemers in Vlaanderen</c:v>
                </c:pt>
                <c:pt idx="1">
                  <c:v>De bezoekers</c:v>
                </c:pt>
                <c:pt idx="2">
                  <c:v>De plek/omgeving</c:v>
                </c:pt>
                <c:pt idx="3">
                  <c:v>De inwoners van Vlaanderen</c:v>
                </c:pt>
              </c:strCache>
            </c:strRef>
          </c:cat>
          <c:val>
            <c:numRef>
              <c:f>Sheet1!$D$2:$D$5</c:f>
              <c:numCache>
                <c:formatCode>###0%</c:formatCode>
                <c:ptCount val="4"/>
                <c:pt idx="0">
                  <c:v>0.16900000000000001</c:v>
                </c:pt>
                <c:pt idx="1">
                  <c:v>0.19400000000000001</c:v>
                </c:pt>
                <c:pt idx="2">
                  <c:v>0.26700000000000002</c:v>
                </c:pt>
                <c:pt idx="3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4F-4307-B0AF-7DAD6845B2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Eerder akkoord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 ondernemers in Vlaanderen</c:v>
                </c:pt>
                <c:pt idx="1">
                  <c:v>De bezoekers</c:v>
                </c:pt>
                <c:pt idx="2">
                  <c:v>De plek/omgeving</c:v>
                </c:pt>
                <c:pt idx="3">
                  <c:v>De inwoners van Vlaanderen</c:v>
                </c:pt>
              </c:strCache>
            </c:strRef>
          </c:cat>
          <c:val>
            <c:numRef>
              <c:f>Sheet1!$E$2:$E$5</c:f>
              <c:numCache>
                <c:formatCode>###0%</c:formatCode>
                <c:ptCount val="4"/>
                <c:pt idx="0">
                  <c:v>0.41</c:v>
                </c:pt>
                <c:pt idx="1">
                  <c:v>0.47299999999999998</c:v>
                </c:pt>
                <c:pt idx="2">
                  <c:v>0.40500000000000003</c:v>
                </c:pt>
                <c:pt idx="3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4F-4307-B0AF-7DAD6845B2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Helemaal akkoord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 ondernemers in Vlaanderen</c:v>
                </c:pt>
                <c:pt idx="1">
                  <c:v>De bezoekers</c:v>
                </c:pt>
                <c:pt idx="2">
                  <c:v>De plek/omgeving</c:v>
                </c:pt>
                <c:pt idx="3">
                  <c:v>De inwoners van Vlaanderen</c:v>
                </c:pt>
              </c:strCache>
            </c:strRef>
          </c:cat>
          <c:val>
            <c:numRef>
              <c:f>Sheet1!$F$2:$F$5</c:f>
              <c:numCache>
                <c:formatCode>###0%</c:formatCode>
                <c:ptCount val="4"/>
                <c:pt idx="0">
                  <c:v>0.34</c:v>
                </c:pt>
                <c:pt idx="1">
                  <c:v>0.26</c:v>
                </c:pt>
                <c:pt idx="2">
                  <c:v>0.20200000000000001</c:v>
                </c:pt>
                <c:pt idx="3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4F-4307-B0AF-7DAD6845B29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Geen mening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 ondernemers in Vlaanderen</c:v>
                </c:pt>
                <c:pt idx="1">
                  <c:v>De bezoekers</c:v>
                </c:pt>
                <c:pt idx="2">
                  <c:v>De plek/omgeving</c:v>
                </c:pt>
                <c:pt idx="3">
                  <c:v>De inwoners van Vlaanderen</c:v>
                </c:pt>
              </c:strCache>
            </c:strRef>
          </c:cat>
          <c:val>
            <c:numRef>
              <c:f>Sheet1!$G$2:$G$5</c:f>
              <c:numCache>
                <c:formatCode>###0%</c:formatCode>
                <c:ptCount val="4"/>
                <c:pt idx="0">
                  <c:v>5.8000000000000003E-2</c:v>
                </c:pt>
                <c:pt idx="1">
                  <c:v>5.2999999999999999E-2</c:v>
                </c:pt>
                <c:pt idx="2">
                  <c:v>5.7000000000000002E-2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D-4168-BCCE-E96DDC547F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37274696"/>
        <c:axId val="537281752"/>
      </c:barChart>
      <c:catAx>
        <c:axId val="537274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537281752"/>
        <c:crosses val="autoZero"/>
        <c:auto val="1"/>
        <c:lblAlgn val="ctr"/>
        <c:lblOffset val="100"/>
        <c:noMultiLvlLbl val="0"/>
      </c:catAx>
      <c:valAx>
        <c:axId val="5372817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5372746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429876171455855E-3"/>
          <c:y val="0.86863632870322416"/>
          <c:w val="0.8334323971958828"/>
          <c:h val="5.498101510438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69362790510275"/>
          <c:y val="7.6257563035197068E-2"/>
          <c:w val="0.7436382811788087"/>
          <c:h val="0.719168635108261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Nee, nog nooit gezien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Blue Flag Label</c:v>
                </c:pt>
                <c:pt idx="1">
                  <c:v>Green Key Label</c:v>
                </c:pt>
                <c:pt idx="2">
                  <c:v>Toegankelijkheidslabel M</c:v>
                </c:pt>
                <c:pt idx="3">
                  <c:v>Toegankelijkheidslabel A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0.71599999999999997</c:v>
                </c:pt>
                <c:pt idx="1">
                  <c:v>0.74199999999999999</c:v>
                </c:pt>
                <c:pt idx="2">
                  <c:v>0.82900000000000007</c:v>
                </c:pt>
                <c:pt idx="3">
                  <c:v>0.89400000000000002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9-4495-B28D-03E9E1D011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 gezien maar ik weet niet wat het betekent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Blue Flag Label</c:v>
                </c:pt>
                <c:pt idx="1">
                  <c:v>Green Key Label</c:v>
                </c:pt>
                <c:pt idx="2">
                  <c:v>Toegankelijkheidslabel M</c:v>
                </c:pt>
                <c:pt idx="3">
                  <c:v>Toegankelijkheidslabel A</c:v>
                </c:pt>
              </c:strCache>
            </c:strRef>
          </c:cat>
          <c:val>
            <c:numRef>
              <c:f>Sheet1!$C$2:$C$5</c:f>
              <c:numCache>
                <c:formatCode>###0%</c:formatCode>
                <c:ptCount val="4"/>
                <c:pt idx="0">
                  <c:v>0.17799999999999999</c:v>
                </c:pt>
                <c:pt idx="1">
                  <c:v>0.18</c:v>
                </c:pt>
                <c:pt idx="2">
                  <c:v>0.111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9-4495-B28D-03E9E1D011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Ik ken het en weet wat het betekent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Blue Flag Label</c:v>
                </c:pt>
                <c:pt idx="1">
                  <c:v>Green Key Label</c:v>
                </c:pt>
                <c:pt idx="2">
                  <c:v>Toegankelijkheidslabel M</c:v>
                </c:pt>
                <c:pt idx="3">
                  <c:v>Toegankelijkheidslabel A</c:v>
                </c:pt>
              </c:strCache>
            </c:strRef>
          </c:cat>
          <c:val>
            <c:numRef>
              <c:f>Sheet1!$D$2:$D$5</c:f>
              <c:numCache>
                <c:formatCode>###0%</c:formatCode>
                <c:ptCount val="4"/>
                <c:pt idx="0">
                  <c:v>0.106</c:v>
                </c:pt>
                <c:pt idx="1">
                  <c:v>7.8E-2</c:v>
                </c:pt>
                <c:pt idx="2">
                  <c:v>0.06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A9-4495-B28D-03E9E1D011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14212600"/>
        <c:axId val="414212992"/>
      </c:barChart>
      <c:catAx>
        <c:axId val="4142126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14212992"/>
        <c:crosses val="autoZero"/>
        <c:auto val="1"/>
        <c:lblAlgn val="ctr"/>
        <c:lblOffset val="100"/>
        <c:noMultiLvlLbl val="0"/>
      </c:catAx>
      <c:valAx>
        <c:axId val="4142129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14212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51218075296722"/>
          <c:w val="1"/>
          <c:h val="0.11530763659788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28363762964413E-2"/>
          <c:y val="0.1283085640554166"/>
          <c:w val="0.90094327247407113"/>
          <c:h val="0.79837225648434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Criticasters (0-6)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numRef>
              <c:f>Blad1!$A$3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Blad1!$B$3</c:f>
              <c:numCache>
                <c:formatCode>0%</c:formatCode>
                <c:ptCount val="1"/>
                <c:pt idx="0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3-4536-B543-B79B3DD5C9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Passief Tevredenen (7-8)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Blad1!$A$3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Blad1!$C$3</c:f>
              <c:numCache>
                <c:formatCode>0%</c:formatCode>
                <c:ptCount val="1"/>
                <c:pt idx="0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3-4536-B543-B79B3DD5C9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 (9-10)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Blad1!$A$3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Blad1!$D$3</c:f>
              <c:numCache>
                <c:formatCode>0%</c:formatCode>
                <c:ptCount val="1"/>
                <c:pt idx="0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3-4536-B543-B79B3DD5C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700224"/>
        <c:axId val="1172702304"/>
      </c:barChart>
      <c:catAx>
        <c:axId val="11727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702304"/>
        <c:crosses val="autoZero"/>
        <c:auto val="1"/>
        <c:lblAlgn val="ctr"/>
        <c:lblOffset val="100"/>
        <c:noMultiLvlLbl val="0"/>
      </c:catAx>
      <c:valAx>
        <c:axId val="1172702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27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Criticasters (0-6)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5-442B-A22B-1C2CEAA7DA9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Passief Tevredenen (7-8)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5-442B-A22B-1C2CEAA7DA9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 (9-10)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5-442B-A22B-1C2CEAA7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700224"/>
        <c:axId val="1172702304"/>
      </c:barChart>
      <c:catAx>
        <c:axId val="11727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702304"/>
        <c:crosses val="autoZero"/>
        <c:auto val="1"/>
        <c:lblAlgn val="ctr"/>
        <c:lblOffset val="100"/>
        <c:noMultiLvlLbl val="0"/>
      </c:catAx>
      <c:valAx>
        <c:axId val="1172702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27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Criticasters (0-6)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3-4536-B543-B79B3DD5C9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Passief Tevredenen (7-8)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3-4536-B543-B79B3DD5C9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 (9-10)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3-4536-B543-B79B3DD5C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700224"/>
        <c:axId val="1172702304"/>
      </c:barChart>
      <c:catAx>
        <c:axId val="11727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702304"/>
        <c:crosses val="autoZero"/>
        <c:auto val="1"/>
        <c:lblAlgn val="ctr"/>
        <c:lblOffset val="100"/>
        <c:noMultiLvlLbl val="0"/>
      </c:catAx>
      <c:valAx>
        <c:axId val="1172702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27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Criticasters (0-6)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###0%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6-4C54-8C3B-3AD74D7DFD7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Passief Tevredenen (7-8)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###0%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6-4C54-8C3B-3AD74D7DFD7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 (9-10)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###0%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56-4C54-8C3B-3AD74D7DF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700224"/>
        <c:axId val="1172702304"/>
      </c:barChart>
      <c:catAx>
        <c:axId val="11727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702304"/>
        <c:crosses val="autoZero"/>
        <c:auto val="1"/>
        <c:lblAlgn val="ctr"/>
        <c:lblOffset val="100"/>
        <c:noMultiLvlLbl val="0"/>
      </c:catAx>
      <c:valAx>
        <c:axId val="1172702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27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Criticasters (0-6)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###0%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D-4522-A439-65A164A1069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Passief Tevredenen (7-8)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###0%</c:formatCode>
                <c:ptCount val="1"/>
                <c:pt idx="0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D-4522-A439-65A164A1069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Promotors (9-10)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###0%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AD-4522-A439-65A164A10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700224"/>
        <c:axId val="1172702304"/>
      </c:barChart>
      <c:catAx>
        <c:axId val="11727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702304"/>
        <c:crosses val="autoZero"/>
        <c:auto val="1"/>
        <c:lblAlgn val="ctr"/>
        <c:lblOffset val="100"/>
        <c:noMultiLvlLbl val="0"/>
      </c:catAx>
      <c:valAx>
        <c:axId val="1172702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27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0885028948526"/>
          <c:y val="2.9343987701264479E-2"/>
          <c:w val="0.50082150971161421"/>
          <c:h val="0.9044385496102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77-4B39-9F8B-8480E2176B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7-4B39-9F8B-8480E2176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ArtSans-Regular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0.19900000000000001</c:v>
                </c:pt>
                <c:pt idx="1">
                  <c:v>0.80099999999999993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77-4B39-9F8B-8480E2176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652240"/>
        <c:axId val="409654864"/>
      </c:barChart>
      <c:catAx>
        <c:axId val="40965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en-US"/>
          </a:p>
        </c:txPr>
        <c:crossAx val="409654864"/>
        <c:crosses val="autoZero"/>
        <c:auto val="1"/>
        <c:lblAlgn val="ctr"/>
        <c:lblOffset val="100"/>
        <c:noMultiLvlLbl val="0"/>
      </c:catAx>
      <c:valAx>
        <c:axId val="409654864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4096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C2283-57ED-45F5-80A0-7E1C43E823C9}" type="datetimeFigureOut">
              <a:rPr lang="nl-BE"/>
              <a:pPr>
                <a:defRPr/>
              </a:pPr>
              <a:t>2/04/2024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594054-5075-4DA2-88F7-6A64934F7A3A}" type="slidenum">
              <a:rPr lang="nl-BE" altLang="nl-BE"/>
              <a:pPr>
                <a:defRPr/>
              </a:pPr>
              <a:t>‹#›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70598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9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Hoge Kempen, best gekend</a:t>
            </a:r>
          </a:p>
          <a:p>
            <a:r>
              <a:rPr lang="nl-BE" dirty="0"/>
              <a:t>Zwinstreek, vaakst bezocht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15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27956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Groep criticasters is telkens klein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9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0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BE" sz="1200" err="1">
                <a:latin typeface="FlandersArtSans-Regular" panose="00000500000000000000" pitchFamily="2" charset="0"/>
              </a:rPr>
              <a:t>Tov</a:t>
            </a:r>
            <a:r>
              <a:rPr lang="nl-NL" altLang="nl-BE" sz="1200">
                <a:latin typeface="FlandersArtSans-Regular" panose="00000500000000000000" pitchFamily="2" charset="0"/>
              </a:rPr>
              <a:t> 2016 is het aandeel passief tevredenen vooral toegenomen. </a:t>
            </a:r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3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23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2250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26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9087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3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58932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Lijst minder lang dan 2022: deel van de verklaring voor hogere cijfers.</a:t>
            </a:r>
          </a:p>
          <a:p>
            <a:r>
              <a:rPr lang="nl-BE" dirty="0"/>
              <a:t>Opvallende toename wel voor: witloof (+17%), asperges (+18%)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88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Toename idem deels te wijten aan minder lange lijst.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98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 alle leeftijdsgroepen interesse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32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86632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95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71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/>
              <a:t> grote events – scoren beter (niche scoort minder goed)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25985-D80E-4124-927A-49F4C2406E2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40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25985-D80E-4124-927A-49F4C2406E2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93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35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09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0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BE" sz="1200" err="1">
                <a:latin typeface="FlandersArtSans-Regular" panose="00000500000000000000" pitchFamily="2" charset="0"/>
              </a:rPr>
              <a:t>Tov</a:t>
            </a:r>
            <a:r>
              <a:rPr lang="nl-NL" altLang="nl-BE" sz="1200">
                <a:latin typeface="FlandersArtSans-Regular" panose="00000500000000000000" pitchFamily="2" charset="0"/>
              </a:rPr>
              <a:t> 2016 is het aandeel passief tevredenen vooral toegenomen. </a:t>
            </a:r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54039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7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BE" sz="1200" err="1">
                <a:latin typeface="FlandersArtSans-Regular" panose="00000500000000000000" pitchFamily="2" charset="0"/>
              </a:rPr>
              <a:t>Tov</a:t>
            </a:r>
            <a:r>
              <a:rPr lang="nl-NL" altLang="nl-BE" sz="1200">
                <a:latin typeface="FlandersArtSans-Regular" panose="00000500000000000000" pitchFamily="2" charset="0"/>
              </a:rPr>
              <a:t> 2016 is het aandeel passief tevredenen vooral toegenomen. </a:t>
            </a:r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655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BE" sz="1200" err="1">
                <a:latin typeface="FlandersArtSans-Regular" panose="00000500000000000000" pitchFamily="2" charset="0"/>
              </a:rPr>
              <a:t>Tov</a:t>
            </a:r>
            <a:r>
              <a:rPr lang="nl-NL" altLang="nl-BE" sz="1200">
                <a:latin typeface="FlandersArtSans-Regular" panose="00000500000000000000" pitchFamily="2" charset="0"/>
              </a:rPr>
              <a:t> 2016 is het aandeel passief tevredenen vooral toegenomen. </a:t>
            </a:r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2289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BE" sz="1200" err="1">
                <a:latin typeface="FlandersArtSans-Regular" panose="00000500000000000000" pitchFamily="2" charset="0"/>
              </a:rPr>
              <a:t>Tov</a:t>
            </a:r>
            <a:r>
              <a:rPr lang="nl-NL" altLang="nl-BE" sz="1200">
                <a:latin typeface="FlandersArtSans-Regular" panose="00000500000000000000" pitchFamily="2" charset="0"/>
              </a:rPr>
              <a:t> 2016 is het aandeel passief tevredenen vooral toegenomen. </a:t>
            </a:r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5553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 sz="1200" dirty="0">
                <a:latin typeface="FlandersArtSans-Regular" panose="00000500000000000000" pitchFamily="2" charset="0"/>
              </a:rPr>
              <a:t>2020: pre corona, dus verschillen kunnen we daar niet aan toeschrijven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106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2024: Emile Claus en </a:t>
            </a:r>
            <a:r>
              <a:rPr lang="nl-BE" dirty="0" err="1"/>
              <a:t>Ensor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94054-5075-4DA2-88F7-6A64934F7A3A}" type="slidenum">
              <a:rPr lang="nl-BE" altLang="nl-BE" smtClean="0"/>
              <a:pPr>
                <a:defRPr/>
              </a:pPr>
              <a:t>12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166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0">
                <a:solidFill>
                  <a:schemeClr val="tx1"/>
                </a:solidFill>
                <a:latin typeface="Flanders Art Sans Medium" panose="00000600000000000000" pitchFamily="50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373636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47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0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11582400" y="6456436"/>
            <a:ext cx="589856" cy="26813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22326-A916-481F-8919-329CAC560A17}" type="slidenum">
              <a:rPr kumimoji="0" lang="fr-B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31371" y="6338445"/>
            <a:ext cx="38608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7835" y="260350"/>
            <a:ext cx="8174567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TITEL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67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340768"/>
            <a:ext cx="10972800" cy="489654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500"/>
            </a:lvl1pPr>
          </a:lstStyle>
          <a:p>
            <a:r>
              <a:rPr lang="nl-NL"/>
              <a:t>Inhoudstafel</a:t>
            </a:r>
            <a:br>
              <a:rPr lang="nl-NL"/>
            </a:br>
            <a:br>
              <a:rPr lang="nl-NL"/>
            </a:b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407837" y="260350"/>
            <a:ext cx="8174567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TITEL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72598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Doorlopende tekst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0A4D0EE-3284-46BD-A085-DF6060E8E79A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053F6F-2CFE-4E5A-B321-23A81A54D0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17565"/>
            <a:ext cx="1612800" cy="1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kern="1200" cap="all" baseline="0">
          <a:solidFill>
            <a:srgbClr val="262626"/>
          </a:solidFill>
          <a:latin typeface="FlandersArtSans-Medium" panose="00000600000000000000" pitchFamily="2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tabLst>
          <a:tab pos="180975" algn="l"/>
        </a:tabLst>
        <a:defRPr sz="2000" b="0" kern="1200">
          <a:solidFill>
            <a:srgbClr val="262626"/>
          </a:solidFill>
          <a:latin typeface="Flanders Art Sans Medium" panose="00000600000000000000" pitchFamily="50" charset="0"/>
          <a:ea typeface="+mn-ea"/>
          <a:cs typeface="Arial" panose="020B0604020202020204" pitchFamily="34" charset="0"/>
        </a:defRPr>
      </a:lvl1pPr>
      <a:lvl2pPr marL="457200" indent="0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Tx/>
        <a:buNone/>
        <a:defRPr sz="2000" kern="1200">
          <a:solidFill>
            <a:srgbClr val="262626"/>
          </a:solidFill>
          <a:latin typeface="FlandersArtSans-Regular" panose="00000500000000000000" pitchFamily="2" charset="0"/>
          <a:ea typeface="+mn-ea"/>
          <a:cs typeface="Arial" panose="020B0604020202020204" pitchFamily="34" charset="0"/>
        </a:defRPr>
      </a:lvl2pPr>
      <a:lvl3pPr marL="914400" indent="0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Tx/>
        <a:buNone/>
        <a:defRPr kern="1200">
          <a:solidFill>
            <a:srgbClr val="262626"/>
          </a:solidFill>
          <a:latin typeface="FlandersArtSans-Regular" panose="00000500000000000000" pitchFamily="2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ond, buiten, gebouw, weg&#10;&#10;Beschrijving is gegenereerd met zeer hoge betrouwbaarheid">
            <a:extLst>
              <a:ext uri="{FF2B5EF4-FFF2-40B4-BE49-F238E27FC236}">
                <a16:creationId xmlns:a16="http://schemas.microsoft.com/office/drawing/2014/main" id="{180D26DA-FBD2-4201-9D05-7FD1E35F5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EBD1BF03-D126-4CD9-9B80-78FD0E219404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06A8CC97-A2A8-4885-8E6B-6FDD8442D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5" y="6418351"/>
            <a:ext cx="1611548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2">
            <a:extLst>
              <a:ext uri="{FF2B5EF4-FFF2-40B4-BE49-F238E27FC236}">
                <a16:creationId xmlns:a16="http://schemas.microsoft.com/office/drawing/2014/main" id="{329D4041-C6F4-4EDC-BF85-E7F443021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41" y="706583"/>
            <a:ext cx="1490588" cy="5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5F36DAA-ABC3-4C89-B3F3-F453AC99A45B}"/>
              </a:ext>
            </a:extLst>
          </p:cNvPr>
          <p:cNvSpPr txBox="1"/>
          <p:nvPr/>
        </p:nvSpPr>
        <p:spPr>
          <a:xfrm>
            <a:off x="1279059" y="1476305"/>
            <a:ext cx="5913594" cy="37856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Vlaming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en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brusselaar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als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ambassadeur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voor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Vlaanderen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GB" sz="4000" cap="all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en</a:t>
            </a:r>
            <a:r>
              <a:rPr lang="en-GB" sz="4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 Brussel</a:t>
            </a:r>
          </a:p>
          <a:p>
            <a:pPr>
              <a:lnSpc>
                <a:spcPts val="4000"/>
              </a:lnSpc>
            </a:pPr>
            <a:endParaRPr lang="en-GB" sz="4000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Medium" panose="00000600000000000000" pitchFamily="2" charset="0"/>
            </a:endParaRPr>
          </a:p>
          <a:p>
            <a:pPr>
              <a:lnSpc>
                <a:spcPts val="4000"/>
              </a:lnSpc>
            </a:pPr>
            <a:endParaRPr lang="en-GB" sz="4000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Medium" panose="00000600000000000000" pitchFamily="2" charset="0"/>
            </a:endParaRPr>
          </a:p>
          <a:p>
            <a:endParaRPr lang="en-GB" sz="2000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Medium" panose="00000600000000000000" pitchFamily="2" charset="0"/>
            </a:endParaRPr>
          </a:p>
          <a:p>
            <a:r>
              <a:rPr lang="en-GB" sz="2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DECEMBER 2023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829E3F4-8185-4656-8A08-6B3BEDB1EC24}"/>
              </a:ext>
            </a:extLst>
          </p:cNvPr>
          <p:cNvCxnSpPr>
            <a:cxnSpLocks/>
          </p:cNvCxnSpPr>
          <p:nvPr/>
        </p:nvCxnSpPr>
        <p:spPr>
          <a:xfrm>
            <a:off x="1282045" y="4174896"/>
            <a:ext cx="659877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150488D-B662-4162-907A-543054FD96BC}"/>
              </a:ext>
            </a:extLst>
          </p:cNvPr>
          <p:cNvCxnSpPr>
            <a:cxnSpLocks/>
          </p:cNvCxnSpPr>
          <p:nvPr/>
        </p:nvCxnSpPr>
        <p:spPr>
          <a:xfrm>
            <a:off x="6276975" y="-285750"/>
            <a:ext cx="6974628" cy="643716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9A1E0489-5382-44DD-9D99-1F82BE943A68}"/>
              </a:ext>
            </a:extLst>
          </p:cNvPr>
          <p:cNvCxnSpPr/>
          <p:nvPr/>
        </p:nvCxnSpPr>
        <p:spPr>
          <a:xfrm flipH="1">
            <a:off x="8213044" y="-67558"/>
            <a:ext cx="5256584" cy="8640960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-1687532" y="2000381"/>
            <a:ext cx="11974717" cy="1143000"/>
          </a:xfrm>
        </p:spPr>
        <p:txBody>
          <a:bodyPr/>
          <a:lstStyle/>
          <a:p>
            <a:pPr algn="ctr"/>
            <a:r>
              <a:rPr lang="nl-BE" altLang="nl-BE" sz="5400" dirty="0">
                <a:solidFill>
                  <a:schemeClr val="tx1"/>
                </a:solidFill>
              </a:rPr>
              <a:t>erfgoed</a:t>
            </a:r>
          </a:p>
        </p:txBody>
      </p:sp>
      <p:pic>
        <p:nvPicPr>
          <p:cNvPr id="5" name="Graphic 4" descr="Vrouwelijke artiest met effen opvulling">
            <a:extLst>
              <a:ext uri="{FF2B5EF4-FFF2-40B4-BE49-F238E27FC236}">
                <a16:creationId xmlns:a16="http://schemas.microsoft.com/office/drawing/2014/main" id="{5C62DE8F-3002-4FC2-D2D8-3AA6DD0AC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2987" y="3699594"/>
            <a:ext cx="1254433" cy="1254433"/>
          </a:xfrm>
          <a:prstGeom prst="rect">
            <a:avLst/>
          </a:prstGeom>
        </p:spPr>
      </p:pic>
      <p:pic>
        <p:nvPicPr>
          <p:cNvPr id="6" name="Graphic 5" descr="Scene met kasteel met effen opvulling">
            <a:extLst>
              <a:ext uri="{FF2B5EF4-FFF2-40B4-BE49-F238E27FC236}">
                <a16:creationId xmlns:a16="http://schemas.microsoft.com/office/drawing/2014/main" id="{6B21F940-381B-88C2-B0D7-079094DEE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4388" y="3699594"/>
            <a:ext cx="1143000" cy="1143000"/>
          </a:xfrm>
          <a:prstGeom prst="rect">
            <a:avLst/>
          </a:prstGeom>
        </p:spPr>
      </p:pic>
      <p:pic>
        <p:nvPicPr>
          <p:cNvPr id="7" name="Afbeelding 6" descr="Afbeelding met gebouw, museum, overdekt, hal&#10;&#10;Automatisch gegenereerde beschrijving">
            <a:extLst>
              <a:ext uri="{FF2B5EF4-FFF2-40B4-BE49-F238E27FC236}">
                <a16:creationId xmlns:a16="http://schemas.microsoft.com/office/drawing/2014/main" id="{2E88E4EE-0FBD-289A-CC77-A632565F9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57" y="-28280"/>
            <a:ext cx="4572000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7E3E19A-B59A-F5A3-DCD7-3438610AE5DE}"/>
              </a:ext>
            </a:extLst>
          </p:cNvPr>
          <p:cNvSpPr txBox="1"/>
          <p:nvPr/>
        </p:nvSpPr>
        <p:spPr>
          <a:xfrm>
            <a:off x="11337772" y="6459166"/>
            <a:ext cx="153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0" i="0" dirty="0">
                <a:effectLst/>
                <a:latin typeface="SourceSansPro"/>
              </a:rPr>
              <a:t>© Piet De Kersgieter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42572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2348216" y="387287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314B05AA-7174-D2C3-73B5-BCB3DC5A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720782"/>
              </p:ext>
            </p:extLst>
          </p:nvPr>
        </p:nvGraphicFramePr>
        <p:xfrm>
          <a:off x="565365" y="2039060"/>
          <a:ext cx="6655567" cy="126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56A5C3-866F-4A46-B554-9AE8537B78A3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>
                <a:solidFill>
                  <a:schemeClr val="tx1"/>
                </a:solidFill>
              </a:rPr>
              <a:t>SCHILDERKUNST</a:t>
            </a:r>
            <a:endParaRPr kumimoji="0" lang="nl-BE" altLang="nl-BE" sz="28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559540-724A-76FE-1F90-6185E06F469D}"/>
              </a:ext>
            </a:extLst>
          </p:cNvPr>
          <p:cNvSpPr txBox="1">
            <a:spLocks/>
          </p:cNvSpPr>
          <p:nvPr/>
        </p:nvSpPr>
        <p:spPr bwMode="auto">
          <a:xfrm>
            <a:off x="422992" y="1414568"/>
            <a:ext cx="11203643" cy="173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Ken je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vrouwelijke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Vlaamse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kunstenaars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?</a:t>
            </a:r>
            <a:endParaRPr kumimoji="0" lang="nl-NL" alt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0C108-FB09-48C3-9D1A-D88150A1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82" y="1229566"/>
            <a:ext cx="4953786" cy="49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8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D943-E876-4019-AE4A-AD9099F13ED7}"/>
              </a:ext>
            </a:extLst>
          </p:cNvPr>
          <p:cNvSpPr txBox="1">
            <a:spLocks/>
          </p:cNvSpPr>
          <p:nvPr/>
        </p:nvSpPr>
        <p:spPr bwMode="auto">
          <a:xfrm>
            <a:off x="677483" y="992695"/>
            <a:ext cx="7900049" cy="4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altLang="nl-BE" sz="1800">
                <a:latin typeface="FlandersArtSans-Regular" panose="00000500000000000000" pitchFamily="2" charset="0"/>
              </a:rPr>
              <a:t>Welke van de volgende schilders ken je? 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nl-NL" sz="1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Filter: Geen</a:t>
            </a:r>
          </a:p>
          <a:p>
            <a:pPr algn="r">
              <a:lnSpc>
                <a:spcPct val="100000"/>
              </a:lnSpc>
            </a:pPr>
            <a:r>
              <a:rPr lang="nl-NL" sz="1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N: 1500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314B05AA-7174-D2C3-73B5-BCB3DC5A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120372"/>
              </p:ext>
            </p:extLst>
          </p:nvPr>
        </p:nvGraphicFramePr>
        <p:xfrm>
          <a:off x="1298458" y="1427689"/>
          <a:ext cx="8486037" cy="528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EFB4C970-C081-224B-7695-4DCDDD1D8F1D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BE" altLang="nl-BE">
                <a:solidFill>
                  <a:schemeClr val="tx1"/>
                </a:solidFill>
              </a:rPr>
              <a:t>SCHILDERKUNST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7BA2CA-FB86-0A63-B1DF-8612A3BE3782}"/>
              </a:ext>
            </a:extLst>
          </p:cNvPr>
          <p:cNvSpPr txBox="1"/>
          <p:nvPr/>
        </p:nvSpPr>
        <p:spPr>
          <a:xfrm>
            <a:off x="6806153" y="6134839"/>
            <a:ext cx="38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>
                <a:latin typeface="FlandersArtSans-Regular" panose="00000500000000000000" pitchFamily="2" charset="0"/>
              </a:rPr>
              <a:t>Opgelet</a:t>
            </a:r>
            <a:r>
              <a:rPr lang="fr-BE" sz="1200" dirty="0">
                <a:latin typeface="FlandersArtSans-Regular" panose="00000500000000000000" pitchFamily="2" charset="0"/>
              </a:rPr>
              <a:t>: in 2023 </a:t>
            </a:r>
            <a:r>
              <a:rPr lang="fr-BE" sz="1200" dirty="0" err="1">
                <a:latin typeface="FlandersArtSans-Regular" panose="00000500000000000000" pitchFamily="2" charset="0"/>
              </a:rPr>
              <a:t>werden</a:t>
            </a:r>
            <a:r>
              <a:rPr lang="fr-BE" sz="1200" dirty="0">
                <a:latin typeface="FlandersArtSans-Regular" panose="00000500000000000000" pitchFamily="2" charset="0"/>
              </a:rPr>
              <a:t> </a:t>
            </a:r>
            <a:r>
              <a:rPr lang="fr-BE" sz="1200" dirty="0" err="1">
                <a:latin typeface="FlandersArtSans-Regular" panose="00000500000000000000" pitchFamily="2" charset="0"/>
              </a:rPr>
              <a:t>meer</a:t>
            </a:r>
            <a:r>
              <a:rPr lang="fr-BE" sz="1200" dirty="0">
                <a:latin typeface="FlandersArtSans-Regular" panose="00000500000000000000" pitchFamily="2" charset="0"/>
              </a:rPr>
              <a:t> </a:t>
            </a:r>
            <a:r>
              <a:rPr lang="fr-BE" sz="1200" dirty="0" err="1">
                <a:latin typeface="FlandersArtSans-Regular" panose="00000500000000000000" pitchFamily="2" charset="0"/>
              </a:rPr>
              <a:t>schilders</a:t>
            </a:r>
            <a:r>
              <a:rPr lang="fr-BE" sz="1200" dirty="0">
                <a:latin typeface="FlandersArtSans-Regular" panose="00000500000000000000" pitchFamily="2" charset="0"/>
              </a:rPr>
              <a:t> </a:t>
            </a:r>
            <a:r>
              <a:rPr lang="fr-BE" sz="1200" dirty="0" err="1">
                <a:latin typeface="FlandersArtSans-Regular" panose="00000500000000000000" pitchFamily="2" charset="0"/>
              </a:rPr>
              <a:t>bevraagd</a:t>
            </a:r>
            <a:r>
              <a:rPr lang="fr-BE" sz="1200" dirty="0">
                <a:latin typeface="FlandersArtSans-Regular" panose="00000500000000000000" pitchFamily="2" charset="0"/>
              </a:rPr>
              <a:t> dan in 2022. Rubens en Bruegel </a:t>
            </a:r>
            <a:r>
              <a:rPr lang="fr-BE" sz="1200" dirty="0" err="1">
                <a:latin typeface="FlandersArtSans-Regular" panose="00000500000000000000" pitchFamily="2" charset="0"/>
              </a:rPr>
              <a:t>werden</a:t>
            </a:r>
            <a:r>
              <a:rPr lang="fr-BE" sz="1200" dirty="0">
                <a:latin typeface="FlandersArtSans-Regular" panose="00000500000000000000" pitchFamily="2" charset="0"/>
              </a:rPr>
              <a:t> in 2023 niet </a:t>
            </a:r>
            <a:r>
              <a:rPr lang="fr-BE" sz="1200" dirty="0" err="1">
                <a:latin typeface="FlandersArtSans-Regular" panose="00000500000000000000" pitchFamily="2" charset="0"/>
              </a:rPr>
              <a:t>bevraagd</a:t>
            </a:r>
            <a:r>
              <a:rPr lang="fr-BE" sz="1200" dirty="0">
                <a:latin typeface="FlandersArtSans-Regular" panose="00000500000000000000" pitchFamily="2" charset="0"/>
              </a:rPr>
              <a:t>.</a:t>
            </a:r>
            <a:endParaRPr lang="en-BE" sz="1200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2F7A2-D7FA-4322-BB67-1EB35B95832D}"/>
              </a:ext>
            </a:extLst>
          </p:cNvPr>
          <p:cNvSpPr txBox="1">
            <a:spLocks/>
          </p:cNvSpPr>
          <p:nvPr/>
        </p:nvSpPr>
        <p:spPr bwMode="auto">
          <a:xfrm>
            <a:off x="2292629" y="2572821"/>
            <a:ext cx="6882829" cy="354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Jan van Eyck, James </a:t>
            </a:r>
            <a:r>
              <a:rPr kumimoji="0" lang="nl-NL" altLang="nl-BE" sz="1800" b="1" i="0" u="none" strike="noStrike" kern="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Ensor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en Constant </a:t>
            </a:r>
            <a:r>
              <a:rPr kumimoji="0" lang="nl-NL" altLang="nl-BE" sz="1800" b="1" i="0" u="none" strike="noStrike" kern="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Permeke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blijven de 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meest gekende </a:t>
            </a: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schilders.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kumimoji="0" lang="nl-NL" altLang="nl-BE" sz="1800" b="0" i="0" u="none" strike="noStrike" kern="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Hoe ouder men is, hoe meer schilders men kent.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algn="ctr">
              <a:buNone/>
            </a:pP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4 op de 5 </a:t>
            </a: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respondenten zeggen </a:t>
            </a:r>
            <a:r>
              <a:rPr lang="nl-NL" altLang="nl-BE" sz="1800" b="1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geen vrouwelijke Vlaamse kunstenaars te kennen</a:t>
            </a: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A3B59A-5CCD-433E-B0FC-473F98967982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Conclusies erfgoed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4A013E8-8D27-1C62-09DF-FEAA732E238F}"/>
              </a:ext>
            </a:extLst>
          </p:cNvPr>
          <p:cNvCxnSpPr>
            <a:cxnSpLocks/>
          </p:cNvCxnSpPr>
          <p:nvPr/>
        </p:nvCxnSpPr>
        <p:spPr>
          <a:xfrm>
            <a:off x="1263176" y="2511416"/>
            <a:ext cx="8554592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Vrouwelijke artiest met effen opvulling">
            <a:extLst>
              <a:ext uri="{FF2B5EF4-FFF2-40B4-BE49-F238E27FC236}">
                <a16:creationId xmlns:a16="http://schemas.microsoft.com/office/drawing/2014/main" id="{B7B58C49-15B7-FADB-7408-79B0C1D19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7036" y="1285739"/>
            <a:ext cx="894017" cy="8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-2195979" y="1524528"/>
            <a:ext cx="11974717" cy="1143000"/>
          </a:xfrm>
        </p:spPr>
        <p:txBody>
          <a:bodyPr/>
          <a:lstStyle/>
          <a:p>
            <a:pPr algn="ctr"/>
            <a:br>
              <a:rPr lang="nl-BE" altLang="nl-BE" sz="4400" dirty="0">
                <a:solidFill>
                  <a:schemeClr val="tx1"/>
                </a:solidFill>
              </a:rPr>
            </a:br>
            <a:r>
              <a:rPr lang="nl-BE" altLang="nl-BE" sz="6000" dirty="0">
                <a:solidFill>
                  <a:schemeClr val="tx1"/>
                </a:solidFill>
              </a:rPr>
              <a:t>Natuur</a:t>
            </a:r>
          </a:p>
        </p:txBody>
      </p:sp>
      <p:pic>
        <p:nvPicPr>
          <p:cNvPr id="4" name="Graphic 3" descr="Loofboom silhouet">
            <a:extLst>
              <a:ext uri="{FF2B5EF4-FFF2-40B4-BE49-F238E27FC236}">
                <a16:creationId xmlns:a16="http://schemas.microsoft.com/office/drawing/2014/main" id="{6A590736-9D1D-809A-D0AD-E9C3402B4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4179" y="3733273"/>
            <a:ext cx="914400" cy="914400"/>
          </a:xfrm>
          <a:prstGeom prst="rect">
            <a:avLst/>
          </a:prstGeom>
        </p:spPr>
      </p:pic>
      <p:pic>
        <p:nvPicPr>
          <p:cNvPr id="6" name="Afbeelding 5" descr="Afbeelding met buitenshuis, water, landschap, hemel&#10;&#10;Automatisch gegenereerde beschrijving">
            <a:extLst>
              <a:ext uri="{FF2B5EF4-FFF2-40B4-BE49-F238E27FC236}">
                <a16:creationId xmlns:a16="http://schemas.microsoft.com/office/drawing/2014/main" id="{8F14B035-45EE-E60C-723E-5903FE547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F664F6C-878F-4E44-BE60-04964F5CF51D}"/>
              </a:ext>
            </a:extLst>
          </p:cNvPr>
          <p:cNvSpPr txBox="1"/>
          <p:nvPr/>
        </p:nvSpPr>
        <p:spPr>
          <a:xfrm>
            <a:off x="10737129" y="6353667"/>
            <a:ext cx="180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0" i="0" dirty="0">
                <a:solidFill>
                  <a:schemeClr val="bg1"/>
                </a:solidFill>
                <a:effectLst/>
                <a:latin typeface="SourceSansPro"/>
              </a:rPr>
              <a:t>©</a:t>
            </a:r>
            <a:r>
              <a:rPr lang="nl-BE" sz="1200" b="0" i="0" dirty="0">
                <a:effectLst/>
                <a:latin typeface="SourceSansPro"/>
              </a:rPr>
              <a:t> </a:t>
            </a:r>
            <a:r>
              <a:rPr lang="nl-BE" sz="1200" b="0" i="0" dirty="0">
                <a:solidFill>
                  <a:schemeClr val="bg1"/>
                </a:solidFill>
                <a:effectLst/>
                <a:latin typeface="SourceSansPro"/>
              </a:rPr>
              <a:t>Chris </a:t>
            </a:r>
            <a:r>
              <a:rPr lang="nl-BE" sz="1200" b="0" i="0" dirty="0" err="1">
                <a:solidFill>
                  <a:schemeClr val="bg1"/>
                </a:solidFill>
                <a:effectLst/>
                <a:latin typeface="SourceSansPro"/>
              </a:rPr>
              <a:t>König</a:t>
            </a:r>
            <a:endParaRPr lang="nl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D943-E876-4019-AE4A-AD9099F13ED7}"/>
              </a:ext>
            </a:extLst>
          </p:cNvPr>
          <p:cNvSpPr txBox="1">
            <a:spLocks/>
          </p:cNvSpPr>
          <p:nvPr/>
        </p:nvSpPr>
        <p:spPr bwMode="auto">
          <a:xfrm>
            <a:off x="1166266" y="1116469"/>
            <a:ext cx="9168179" cy="83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sz="1800" dirty="0">
                <a:latin typeface="FlandersArtSans-Regular" panose="00000500000000000000" pitchFamily="2" charset="0"/>
              </a:rPr>
              <a:t>Sinds dit jaar telt Vlaanderen 5 Landschapsparken en 4 Nationale Parken. Ken je de volgende Landschapsparken en Nationale Parken?</a:t>
            </a:r>
            <a:endParaRPr lang="nl-NL" altLang="nl-BE" sz="1800" dirty="0">
              <a:latin typeface="FlandersArtSans-Regular" panose="00000500000000000000" pitchFamily="2" charset="0"/>
            </a:endParaRP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B2E570C7-1ED9-110B-2F65-97B625C77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170442"/>
              </p:ext>
            </p:extLst>
          </p:nvPr>
        </p:nvGraphicFramePr>
        <p:xfrm>
          <a:off x="520824" y="1693801"/>
          <a:ext cx="10504909" cy="461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D97C6A0D-9944-E9DC-D43C-B7FAC70860DA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>
                <a:solidFill>
                  <a:schemeClr val="tx1"/>
                </a:solidFill>
              </a:rPr>
              <a:t>LANDSCHAPS- EN </a:t>
            </a:r>
            <a:r>
              <a:rPr lang="nl-BE" altLang="nl-BE" err="1">
                <a:solidFill>
                  <a:schemeClr val="tx1"/>
                </a:solidFill>
              </a:rPr>
              <a:t>NatIONALE</a:t>
            </a:r>
            <a:r>
              <a:rPr lang="nl-BE" altLang="nl-BE">
                <a:solidFill>
                  <a:schemeClr val="tx1"/>
                </a:solidFill>
              </a:rPr>
              <a:t> PARKEN</a:t>
            </a:r>
            <a:endParaRPr kumimoji="0" lang="nl-BE" altLang="nl-BE" sz="54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3" name="DBR KD">
            <a:extLst>
              <a:ext uri="{FF2B5EF4-FFF2-40B4-BE49-F238E27FC236}">
                <a16:creationId xmlns:a16="http://schemas.microsoft.com/office/drawing/2014/main" id="{179D7B52-1CD8-3F55-E28B-EC36AFB08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17080"/>
              </p:ext>
            </p:extLst>
          </p:nvPr>
        </p:nvGraphicFramePr>
        <p:xfrm>
          <a:off x="10961969" y="1645877"/>
          <a:ext cx="642918" cy="4289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18">
                  <a:extLst>
                    <a:ext uri="{9D8B030D-6E8A-4147-A177-3AD203B41FA5}">
                      <a16:colId xmlns:a16="http://schemas.microsoft.com/office/drawing/2014/main" val="219115384"/>
                    </a:ext>
                  </a:extLst>
                </a:gridCol>
              </a:tblGrid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325102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078109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162896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874101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041052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320111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6778406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025101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6430067"/>
                  </a:ext>
                </a:extLst>
              </a:tr>
            </a:tbl>
          </a:graphicData>
        </a:graphic>
      </p:graphicFrame>
      <p:sp>
        <p:nvSpPr>
          <p:cNvPr id="15" name="Stroomdiagram: Verbindingslijn 42">
            <a:extLst>
              <a:ext uri="{FF2B5EF4-FFF2-40B4-BE49-F238E27FC236}">
                <a16:creationId xmlns:a16="http://schemas.microsoft.com/office/drawing/2014/main" id="{0D6640A3-87DA-719C-67F9-397E4215B84E}"/>
              </a:ext>
            </a:extLst>
          </p:cNvPr>
          <p:cNvSpPr/>
          <p:nvPr/>
        </p:nvSpPr>
        <p:spPr>
          <a:xfrm>
            <a:off x="10973632" y="1116469"/>
            <a:ext cx="642918" cy="705071"/>
          </a:xfrm>
          <a:prstGeom prst="flowChartConnector">
            <a:avLst/>
          </a:prstGeom>
          <a:solidFill>
            <a:srgbClr val="92D050"/>
          </a:solidFill>
          <a:ln w="1905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hthoek 43">
            <a:extLst>
              <a:ext uri="{FF2B5EF4-FFF2-40B4-BE49-F238E27FC236}">
                <a16:creationId xmlns:a16="http://schemas.microsoft.com/office/drawing/2014/main" id="{8F505BC6-2A54-CB7F-253E-D97CAC1FDCD2}"/>
              </a:ext>
            </a:extLst>
          </p:cNvPr>
          <p:cNvSpPr/>
          <p:nvPr/>
        </p:nvSpPr>
        <p:spPr>
          <a:xfrm>
            <a:off x="10794221" y="1313160"/>
            <a:ext cx="97841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fr-BE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Ja</a:t>
            </a:r>
            <a:endParaRPr kumimoji="0" lang="fr-B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troomdiagram: Alternatief proces 1">
            <a:extLst>
              <a:ext uri="{FF2B5EF4-FFF2-40B4-BE49-F238E27FC236}">
                <a16:creationId xmlns:a16="http://schemas.microsoft.com/office/drawing/2014/main" id="{F91E14A5-BAAE-9148-2778-C021540F0CF3}"/>
              </a:ext>
            </a:extLst>
          </p:cNvPr>
          <p:cNvSpPr/>
          <p:nvPr/>
        </p:nvSpPr>
        <p:spPr>
          <a:xfrm>
            <a:off x="10961969" y="1626591"/>
            <a:ext cx="654581" cy="4381223"/>
          </a:xfrm>
          <a:prstGeom prst="flowChartAlternateProcess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416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BD45A2-6999-4B8D-BC84-A1F7D9895E58}"/>
              </a:ext>
            </a:extLst>
          </p:cNvPr>
          <p:cNvSpPr txBox="1">
            <a:spLocks/>
          </p:cNvSpPr>
          <p:nvPr/>
        </p:nvSpPr>
        <p:spPr bwMode="auto">
          <a:xfrm>
            <a:off x="217283" y="188346"/>
            <a:ext cx="119747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>
                <a:solidFill>
                  <a:schemeClr val="tx1"/>
                </a:solidFill>
              </a:rPr>
              <a:t>LANDSCHAPS- EN </a:t>
            </a:r>
            <a:r>
              <a:rPr lang="nl-BE" altLang="nl-BE" err="1">
                <a:solidFill>
                  <a:schemeClr val="tx1"/>
                </a:solidFill>
              </a:rPr>
              <a:t>NatIONALE</a:t>
            </a:r>
            <a:r>
              <a:rPr lang="nl-BE" altLang="nl-BE">
                <a:solidFill>
                  <a:schemeClr val="tx1"/>
                </a:solidFill>
              </a:rPr>
              <a:t> PARKEN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000" b="0" i="0" u="none" strike="noStrike" kern="1200" cap="all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landersArtSans-Regular" panose="020B0604020202020204" charset="0"/>
              </a:rPr>
              <a:t>overzic</a:t>
            </a:r>
            <a:r>
              <a:rPr lang="nl-BE" altLang="nl-BE" sz="2000" err="1">
                <a:solidFill>
                  <a:schemeClr val="tx1"/>
                </a:solidFill>
                <a:latin typeface="FlandersArtSans-Regular" panose="020B0604020202020204" charset="0"/>
              </a:rPr>
              <a:t>ht</a:t>
            </a:r>
            <a:endParaRPr kumimoji="0" lang="nl-BE" altLang="nl-BE" sz="20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CD230C1-302D-4ABB-A1EE-23BDEA6C2316}"/>
              </a:ext>
            </a:extLst>
          </p:cNvPr>
          <p:cNvSpPr txBox="1">
            <a:spLocks/>
          </p:cNvSpPr>
          <p:nvPr/>
        </p:nvSpPr>
        <p:spPr bwMode="auto">
          <a:xfrm>
            <a:off x="684450" y="1216429"/>
            <a:ext cx="11040381" cy="4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Hoe waarschijnlijk is het dat u het Landschaps- of Nationaal Park zou aanbevelen aan een bezoeker uit het buitenland?</a:t>
            </a:r>
            <a:endParaRPr kumimoji="0" lang="nl-NL" alt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afiek 3">
            <a:extLst>
              <a:ext uri="{FF2B5EF4-FFF2-40B4-BE49-F238E27FC236}">
                <a16:creationId xmlns:a16="http://schemas.microsoft.com/office/drawing/2014/main" id="{1417D5A1-BD17-4354-AFE6-672E8421B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153040"/>
              </p:ext>
            </p:extLst>
          </p:nvPr>
        </p:nvGraphicFramePr>
        <p:xfrm>
          <a:off x="684450" y="1718122"/>
          <a:ext cx="9838889" cy="462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670FED1-C87F-4095-8713-558F9EE98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48859"/>
              </p:ext>
            </p:extLst>
          </p:nvPr>
        </p:nvGraphicFramePr>
        <p:xfrm>
          <a:off x="10693725" y="1476375"/>
          <a:ext cx="1142838" cy="4454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419">
                  <a:extLst>
                    <a:ext uri="{9D8B030D-6E8A-4147-A177-3AD203B41FA5}">
                      <a16:colId xmlns:a16="http://schemas.microsoft.com/office/drawing/2014/main" val="2987916718"/>
                    </a:ext>
                  </a:extLst>
                </a:gridCol>
                <a:gridCol w="571419">
                  <a:extLst>
                    <a:ext uri="{9D8B030D-6E8A-4147-A177-3AD203B41FA5}">
                      <a16:colId xmlns:a16="http://schemas.microsoft.com/office/drawing/2014/main" val="3552684045"/>
                    </a:ext>
                  </a:extLst>
                </a:gridCol>
              </a:tblGrid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NPS</a:t>
                      </a:r>
                      <a:endParaRPr lang="en-BE" sz="1200" b="1" i="0" u="none" strike="noStrike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N</a:t>
                      </a:r>
                      <a:endParaRPr lang="en-BE" sz="1200" b="1" i="0" u="none" strike="noStrike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874175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+43,3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114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842828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+40,9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43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65767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+37,7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209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67130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+36,3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137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80277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+34,5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425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750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+34,5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447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00840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+31,7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126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68129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+27,0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517</a:t>
                      </a:r>
                      <a:endParaRPr lang="en-BE" sz="1200" b="0" i="0" u="none" strike="noStrike" kern="120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42303"/>
                  </a:ext>
                </a:extLst>
              </a:tr>
              <a:tr h="44548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+23,7</a:t>
                      </a:r>
                      <a:endParaRPr lang="en-BE" sz="1200" b="0" i="0" u="none" strike="noStrike" kern="1200" dirty="0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166</a:t>
                      </a:r>
                      <a:endParaRPr lang="en-B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73095"/>
                  </a:ext>
                </a:extLst>
              </a:tr>
            </a:tbl>
          </a:graphicData>
        </a:graphic>
      </p:graphicFrame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D65A835D-3DD9-62AD-6038-19DD9845FB3C}"/>
              </a:ext>
            </a:extLst>
          </p:cNvPr>
          <p:cNvSpPr txBox="1">
            <a:spLocks/>
          </p:cNvSpPr>
          <p:nvPr/>
        </p:nvSpPr>
        <p:spPr>
          <a:xfrm>
            <a:off x="8352078" y="6318027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</a:t>
            </a:r>
            <a:r>
              <a:rPr lang="nl-NL" sz="100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al bezocht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zie tabel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5521F5-4F02-0AF3-89E0-0882A208D5C8}"/>
              </a:ext>
            </a:extLst>
          </p:cNvPr>
          <p:cNvSpPr txBox="1"/>
          <p:nvPr/>
        </p:nvSpPr>
        <p:spPr>
          <a:xfrm>
            <a:off x="7000875" y="6341791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Opgelet met kleine aantallen (N&lt;50)</a:t>
            </a:r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4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oomdiagram: Verbindingslijn 42">
            <a:extLst>
              <a:ext uri="{FF2B5EF4-FFF2-40B4-BE49-F238E27FC236}">
                <a16:creationId xmlns:a16="http://schemas.microsoft.com/office/drawing/2014/main" id="{D01FBEED-4CA1-9FC7-80E1-A0FC13DA4C3B}"/>
              </a:ext>
            </a:extLst>
          </p:cNvPr>
          <p:cNvSpPr/>
          <p:nvPr/>
        </p:nvSpPr>
        <p:spPr>
          <a:xfrm>
            <a:off x="10680091" y="948969"/>
            <a:ext cx="1218199" cy="818472"/>
          </a:xfrm>
          <a:prstGeom prst="flowChartConnector">
            <a:avLst/>
          </a:prstGeom>
          <a:solidFill>
            <a:srgbClr val="92D050"/>
          </a:solidFill>
          <a:ln w="1905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D943-E876-4019-AE4A-AD9099F13ED7}"/>
              </a:ext>
            </a:extLst>
          </p:cNvPr>
          <p:cNvSpPr txBox="1">
            <a:spLocks/>
          </p:cNvSpPr>
          <p:nvPr/>
        </p:nvSpPr>
        <p:spPr bwMode="auto">
          <a:xfrm>
            <a:off x="1374306" y="1273497"/>
            <a:ext cx="5980382" cy="8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 je onderstaande types wandelroutes?</a:t>
            </a:r>
            <a:endParaRPr kumimoji="0" lang="nl-NL" altLang="nl-BE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B2E570C7-1ED9-110B-2F65-97B625C77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972116"/>
              </p:ext>
            </p:extLst>
          </p:nvPr>
        </p:nvGraphicFramePr>
        <p:xfrm>
          <a:off x="520824" y="1693801"/>
          <a:ext cx="10504909" cy="444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D97C6A0D-9944-E9DC-D43C-B7FAC70860DA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Wandelroutes</a:t>
            </a:r>
          </a:p>
        </p:txBody>
      </p:sp>
      <p:graphicFrame>
        <p:nvGraphicFramePr>
          <p:cNvPr id="7" name="DBR KD">
            <a:extLst>
              <a:ext uri="{FF2B5EF4-FFF2-40B4-BE49-F238E27FC236}">
                <a16:creationId xmlns:a16="http://schemas.microsoft.com/office/drawing/2014/main" id="{108462D0-5B6D-52F2-536B-4F2650207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25976"/>
              </p:ext>
            </p:extLst>
          </p:nvPr>
        </p:nvGraphicFramePr>
        <p:xfrm>
          <a:off x="10835206" y="1939141"/>
          <a:ext cx="1094420" cy="4009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10">
                  <a:extLst>
                    <a:ext uri="{9D8B030D-6E8A-4147-A177-3AD203B41FA5}">
                      <a16:colId xmlns:a16="http://schemas.microsoft.com/office/drawing/2014/main" val="3646984837"/>
                    </a:ext>
                  </a:extLst>
                </a:gridCol>
                <a:gridCol w="547210">
                  <a:extLst>
                    <a:ext uri="{9D8B030D-6E8A-4147-A177-3AD203B41FA5}">
                      <a16:colId xmlns:a16="http://schemas.microsoft.com/office/drawing/2014/main" val="219115384"/>
                    </a:ext>
                  </a:extLst>
                </a:gridCol>
              </a:tblGrid>
              <a:tr h="1336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FlandersArtSans-Regular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325102"/>
                  </a:ext>
                </a:extLst>
              </a:tr>
              <a:tr h="1336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FlandersArtSans-Regular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078109"/>
                  </a:ext>
                </a:extLst>
              </a:tr>
              <a:tr h="1336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FlandersArtSans-Regular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162896"/>
                  </a:ext>
                </a:extLst>
              </a:tr>
            </a:tbl>
          </a:graphicData>
        </a:graphic>
      </p:graphicFrame>
      <p:sp>
        <p:nvSpPr>
          <p:cNvPr id="11" name="Rechthoek 43">
            <a:extLst>
              <a:ext uri="{FF2B5EF4-FFF2-40B4-BE49-F238E27FC236}">
                <a16:creationId xmlns:a16="http://schemas.microsoft.com/office/drawing/2014/main" id="{C9500221-FB85-CEC5-5A8D-1A84130F3120}"/>
              </a:ext>
            </a:extLst>
          </p:cNvPr>
          <p:cNvSpPr/>
          <p:nvPr/>
        </p:nvSpPr>
        <p:spPr>
          <a:xfrm>
            <a:off x="10536526" y="1063516"/>
            <a:ext cx="97841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fr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Ja</a:t>
            </a:r>
            <a:endParaRPr kumimoji="0" lang="fr-B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hoek 43">
            <a:extLst>
              <a:ext uri="{FF2B5EF4-FFF2-40B4-BE49-F238E27FC236}">
                <a16:creationId xmlns:a16="http://schemas.microsoft.com/office/drawing/2014/main" id="{3E1D22D8-BE9F-7BED-315F-96A4B48836DD}"/>
              </a:ext>
            </a:extLst>
          </p:cNvPr>
          <p:cNvSpPr/>
          <p:nvPr/>
        </p:nvSpPr>
        <p:spPr>
          <a:xfrm>
            <a:off x="10799983" y="1384596"/>
            <a:ext cx="97841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2023     NPS</a:t>
            </a:r>
          </a:p>
        </p:txBody>
      </p:sp>
      <p:sp>
        <p:nvSpPr>
          <p:cNvPr id="12" name="Stroomdiagram: Alternatief proces 11">
            <a:extLst>
              <a:ext uri="{FF2B5EF4-FFF2-40B4-BE49-F238E27FC236}">
                <a16:creationId xmlns:a16="http://schemas.microsoft.com/office/drawing/2014/main" id="{02BDE3F6-3C57-3317-2E09-96E1708059C3}"/>
              </a:ext>
            </a:extLst>
          </p:cNvPr>
          <p:cNvSpPr/>
          <p:nvPr/>
        </p:nvSpPr>
        <p:spPr>
          <a:xfrm>
            <a:off x="10735788" y="1626591"/>
            <a:ext cx="1218199" cy="4381223"/>
          </a:xfrm>
          <a:prstGeom prst="flowChartAlternateProcess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188346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WANDELROUTES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  <a:t>informatiekanalen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63939" y="1177420"/>
            <a:ext cx="10566036" cy="480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>
                <a:latin typeface="FlandersArtSans-Regular" panose="00000500000000000000" pitchFamily="2" charset="0"/>
              </a:rPr>
              <a:t>Welk van </a:t>
            </a:r>
            <a:r>
              <a:rPr lang="en-US" sz="1800" err="1">
                <a:latin typeface="FlandersArtSans-Regular" panose="00000500000000000000" pitchFamily="2" charset="0"/>
              </a:rPr>
              <a:t>onderstaande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informatiekanalen</a:t>
            </a:r>
            <a:r>
              <a:rPr lang="en-US" sz="1800">
                <a:latin typeface="FlandersArtSans-Regular" panose="00000500000000000000" pitchFamily="2" charset="0"/>
              </a:rPr>
              <a:t> ken je om </a:t>
            </a:r>
            <a:r>
              <a:rPr lang="en-US" sz="1800" err="1">
                <a:latin typeface="FlandersArtSans-Regular" panose="00000500000000000000" pitchFamily="2" charset="0"/>
              </a:rPr>
              <a:t>een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toeristische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uitstap</a:t>
            </a:r>
            <a:r>
              <a:rPr lang="en-US" sz="1800">
                <a:latin typeface="FlandersArtSans-Regular" panose="00000500000000000000" pitchFamily="2" charset="0"/>
              </a:rPr>
              <a:t> in de </a:t>
            </a:r>
            <a:r>
              <a:rPr lang="en-US" sz="1800" err="1">
                <a:latin typeface="FlandersArtSans-Regular" panose="00000500000000000000" pitchFamily="2" charset="0"/>
              </a:rPr>
              <a:t>natuur</a:t>
            </a:r>
            <a:r>
              <a:rPr lang="en-US" sz="1800">
                <a:latin typeface="FlandersArtSans-Regular" panose="00000500000000000000" pitchFamily="2" charset="0"/>
              </a:rPr>
              <a:t> of op het platteland </a:t>
            </a:r>
            <a:r>
              <a:rPr lang="en-US" sz="1800" err="1">
                <a:latin typeface="FlandersArtSans-Regular" panose="00000500000000000000" pitchFamily="2" charset="0"/>
              </a:rPr>
              <a:t>voor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te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bereiden</a:t>
            </a:r>
            <a:r>
              <a:rPr lang="en-US" sz="1800">
                <a:latin typeface="FlandersArtSans-Regular" panose="00000500000000000000" pitchFamily="2" charset="0"/>
              </a:rPr>
              <a:t>?</a:t>
            </a:r>
            <a:r>
              <a:rPr lang="nl-NL" altLang="nl-BE" sz="1800">
                <a:latin typeface="FlandersArtSans-Regular" panose="00000500000000000000" pitchFamily="2" charset="0"/>
              </a:rPr>
              <a:t> </a:t>
            </a:r>
          </a:p>
        </p:txBody>
      </p:sp>
      <p:graphicFrame>
        <p:nvGraphicFramePr>
          <p:cNvPr id="118" name="Grafiek 117">
            <a:extLst>
              <a:ext uri="{FF2B5EF4-FFF2-40B4-BE49-F238E27FC236}">
                <a16:creationId xmlns:a16="http://schemas.microsoft.com/office/drawing/2014/main" id="{7406EC96-D71F-4DA9-A08E-119D40F6B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354608"/>
              </p:ext>
            </p:extLst>
          </p:nvPr>
        </p:nvGraphicFramePr>
        <p:xfrm>
          <a:off x="1185706" y="1851035"/>
          <a:ext cx="10485834" cy="453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1309EDF6-91D9-4A8B-8C9C-E7AAEE93921B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188346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WANDELROUTES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  <a:t>informatiekanalen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63939" y="1177420"/>
            <a:ext cx="10566036" cy="480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>
                <a:latin typeface="FlandersArtSans-Regular" panose="00000500000000000000" pitchFamily="2" charset="0"/>
              </a:rPr>
              <a:t>Welk van </a:t>
            </a:r>
            <a:r>
              <a:rPr lang="en-US" sz="1800" err="1">
                <a:latin typeface="FlandersArtSans-Regular" panose="00000500000000000000" pitchFamily="2" charset="0"/>
              </a:rPr>
              <a:t>onderstaande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informatiekanalen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gebruik</a:t>
            </a:r>
            <a:r>
              <a:rPr lang="en-US" sz="1800">
                <a:latin typeface="FlandersArtSans-Regular" panose="00000500000000000000" pitchFamily="2" charset="0"/>
              </a:rPr>
              <a:t> je om </a:t>
            </a:r>
            <a:r>
              <a:rPr lang="en-US" sz="1800" err="1">
                <a:latin typeface="FlandersArtSans-Regular" panose="00000500000000000000" pitchFamily="2" charset="0"/>
              </a:rPr>
              <a:t>een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toeristische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uitstap</a:t>
            </a:r>
            <a:r>
              <a:rPr lang="en-US" sz="1800">
                <a:latin typeface="FlandersArtSans-Regular" panose="00000500000000000000" pitchFamily="2" charset="0"/>
              </a:rPr>
              <a:t> in de </a:t>
            </a:r>
            <a:r>
              <a:rPr lang="en-US" sz="1800" err="1">
                <a:latin typeface="FlandersArtSans-Regular" panose="00000500000000000000" pitchFamily="2" charset="0"/>
              </a:rPr>
              <a:t>natuur</a:t>
            </a:r>
            <a:r>
              <a:rPr lang="en-US" sz="1800">
                <a:latin typeface="FlandersArtSans-Regular" panose="00000500000000000000" pitchFamily="2" charset="0"/>
              </a:rPr>
              <a:t> of op het platteland </a:t>
            </a:r>
            <a:r>
              <a:rPr lang="en-US" sz="1800" err="1">
                <a:latin typeface="FlandersArtSans-Regular" panose="00000500000000000000" pitchFamily="2" charset="0"/>
              </a:rPr>
              <a:t>voor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te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bereiden</a:t>
            </a:r>
            <a:r>
              <a:rPr lang="en-US" sz="1800">
                <a:latin typeface="FlandersArtSans-Regular" panose="00000500000000000000" pitchFamily="2" charset="0"/>
              </a:rPr>
              <a:t>?</a:t>
            </a:r>
            <a:endParaRPr lang="nl-NL" altLang="nl-BE" sz="1800">
              <a:latin typeface="FlandersArtSans-Regular" panose="00000500000000000000" pitchFamily="2" charset="0"/>
            </a:endParaRP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1309EDF6-91D9-4A8B-8C9C-E7AAEE93921B}"/>
              </a:ext>
            </a:extLst>
          </p:cNvPr>
          <p:cNvSpPr txBox="1">
            <a:spLocks/>
          </p:cNvSpPr>
          <p:nvPr/>
        </p:nvSpPr>
        <p:spPr>
          <a:xfrm>
            <a:off x="7526294" y="6143855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</a:t>
            </a:r>
            <a:r>
              <a:rPr lang="nl-NL" sz="100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indien gekend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</a:t>
            </a:r>
            <a:r>
              <a:rPr lang="pt-BR" sz="100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zie tabel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18B86B6E-BB53-74FF-E56E-57D533C87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638314"/>
              </p:ext>
            </p:extLst>
          </p:nvPr>
        </p:nvGraphicFramePr>
        <p:xfrm>
          <a:off x="961724" y="1843550"/>
          <a:ext cx="10096801" cy="453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BR KD">
            <a:extLst>
              <a:ext uri="{FF2B5EF4-FFF2-40B4-BE49-F238E27FC236}">
                <a16:creationId xmlns:a16="http://schemas.microsoft.com/office/drawing/2014/main" id="{B8DFB11E-4BF5-F64D-15A5-013B0DBBE59A}"/>
              </a:ext>
            </a:extLst>
          </p:cNvPr>
          <p:cNvGraphicFramePr>
            <a:graphicFrameLocks noGrp="1"/>
          </p:cNvGraphicFramePr>
          <p:nvPr/>
        </p:nvGraphicFramePr>
        <p:xfrm>
          <a:off x="11058525" y="1843549"/>
          <a:ext cx="690130" cy="4532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130">
                  <a:extLst>
                    <a:ext uri="{9D8B030D-6E8A-4147-A177-3AD203B41FA5}">
                      <a16:colId xmlns:a16="http://schemas.microsoft.com/office/drawing/2014/main" val="219115384"/>
                    </a:ext>
                  </a:extLst>
                </a:gridCol>
              </a:tblGrid>
              <a:tr h="28843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505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243834"/>
                  </a:ext>
                </a:extLst>
              </a:tr>
              <a:tr h="28843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184345"/>
                  </a:ext>
                </a:extLst>
              </a:tr>
              <a:tr h="28843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468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658501"/>
                  </a:ext>
                </a:extLst>
              </a:tr>
              <a:tr h="28843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232889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325102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179696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078109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162896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874101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041052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320111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6778406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025101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316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6430067"/>
                  </a:ext>
                </a:extLst>
              </a:tr>
            </a:tbl>
          </a:graphicData>
        </a:graphic>
      </p:graphicFrame>
      <p:sp>
        <p:nvSpPr>
          <p:cNvPr id="3" name="Afgeronde rechthoek 11">
            <a:extLst>
              <a:ext uri="{FF2B5EF4-FFF2-40B4-BE49-F238E27FC236}">
                <a16:creationId xmlns:a16="http://schemas.microsoft.com/office/drawing/2014/main" id="{2747F40D-A071-B03E-A1E1-6F7B8F3E3923}"/>
              </a:ext>
            </a:extLst>
          </p:cNvPr>
          <p:cNvSpPr/>
          <p:nvPr/>
        </p:nvSpPr>
        <p:spPr>
          <a:xfrm>
            <a:off x="11086600" y="1590724"/>
            <a:ext cx="690130" cy="478533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troomdiagram: Verbindingslijn 42">
            <a:extLst>
              <a:ext uri="{FF2B5EF4-FFF2-40B4-BE49-F238E27FC236}">
                <a16:creationId xmlns:a16="http://schemas.microsoft.com/office/drawing/2014/main" id="{FAE98129-5E6C-E82E-B67E-108B48954BF4}"/>
              </a:ext>
            </a:extLst>
          </p:cNvPr>
          <p:cNvSpPr/>
          <p:nvPr/>
        </p:nvSpPr>
        <p:spPr>
          <a:xfrm>
            <a:off x="11058526" y="1303694"/>
            <a:ext cx="737875" cy="539855"/>
          </a:xfrm>
          <a:prstGeom prst="flowChartConnector">
            <a:avLst/>
          </a:prstGeom>
          <a:solidFill>
            <a:srgbClr val="92D050"/>
          </a:solidFill>
          <a:ln w="1905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43">
            <a:extLst>
              <a:ext uri="{FF2B5EF4-FFF2-40B4-BE49-F238E27FC236}">
                <a16:creationId xmlns:a16="http://schemas.microsoft.com/office/drawing/2014/main" id="{1530439F-9EB7-20A0-75A2-572AC6C3FC51}"/>
              </a:ext>
            </a:extLst>
          </p:cNvPr>
          <p:cNvSpPr/>
          <p:nvPr/>
        </p:nvSpPr>
        <p:spPr>
          <a:xfrm>
            <a:off x="10938256" y="1469331"/>
            <a:ext cx="97841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595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3ECE9996-EF03-4726-B328-0ED52A78E6DD}"/>
              </a:ext>
            </a:extLst>
          </p:cNvPr>
          <p:cNvGrpSpPr/>
          <p:nvPr/>
        </p:nvGrpSpPr>
        <p:grpSpPr>
          <a:xfrm>
            <a:off x="5006277" y="2034386"/>
            <a:ext cx="2511018" cy="2595036"/>
            <a:chOff x="1403004" y="4009791"/>
            <a:chExt cx="2511018" cy="2157878"/>
          </a:xfrm>
        </p:grpSpPr>
        <p:sp>
          <p:nvSpPr>
            <p:cNvPr id="4" name="Tijdelijke aanduiding voor inhoud 2">
              <a:extLst>
                <a:ext uri="{FF2B5EF4-FFF2-40B4-BE49-F238E27FC236}">
                  <a16:creationId xmlns:a16="http://schemas.microsoft.com/office/drawing/2014/main" id="{47220000-5F19-451A-B9DC-58DD8DEC5C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03004" y="4009791"/>
              <a:ext cx="2511018" cy="215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719138" rtl="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rgbClr val="262626"/>
                </a:buClr>
                <a:buFont typeface="Arial" panose="020B0604020202020204" pitchFamily="34" charset="0"/>
                <a:buChar char="•"/>
                <a:tabLst>
                  <a:tab pos="180975" algn="l"/>
                </a:tabLst>
                <a:defRPr sz="2000" b="0" kern="1200">
                  <a:solidFill>
                    <a:schemeClr val="tx1"/>
                  </a:solidFill>
                  <a:latin typeface="Flanders Art Sans Medium" panose="00000600000000000000" pitchFamily="50" charset="0"/>
                  <a:ea typeface="+mn-ea"/>
                  <a:cs typeface="Arial" panose="020B0604020202020204" pitchFamily="34" charset="0"/>
                </a:defRPr>
              </a:lvl1pPr>
              <a:lvl2pPr marL="800100" indent="-342900" algn="l" defTabSz="719138" rtl="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rgbClr val="262626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373636"/>
                  </a:solidFill>
                  <a:latin typeface="FlandersArtSans-Regular" panose="00000500000000000000" pitchFamily="2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719138" rtl="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rgbClr val="262626"/>
                </a:buClr>
                <a:buFont typeface="Arial" panose="020B0604020202020204" pitchFamily="34" charset="0"/>
                <a:buChar char="•"/>
                <a:defRPr kern="1200">
                  <a:solidFill>
                    <a:srgbClr val="373636"/>
                  </a:solidFill>
                  <a:latin typeface="FlandersArtSans-Regular" panose="00000500000000000000" pitchFamily="2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BE" altLang="nl-BE" cap="all"/>
                <a:t>Doelgroep</a:t>
              </a:r>
            </a:p>
            <a:p>
              <a:pPr marL="0" indent="0">
                <a:buNone/>
              </a:pPr>
              <a:endParaRPr lang="nl-BE" altLang="nl-BE" sz="2400"/>
            </a:p>
            <a:p>
              <a:pPr marL="0" indent="0">
                <a:buNone/>
              </a:pPr>
              <a:endParaRPr lang="nl-BE" altLang="nl-BE" sz="2400"/>
            </a:p>
            <a:p>
              <a:pPr marL="0" indent="0">
                <a:buNone/>
              </a:pPr>
              <a:endParaRPr lang="nl-BE" altLang="nl-BE" sz="2400"/>
            </a:p>
            <a:p>
              <a:pPr marL="0" indent="0">
                <a:buNone/>
              </a:pPr>
              <a:r>
                <a:rPr lang="nl-BE" altLang="nl-BE" sz="1400" b="1">
                  <a:latin typeface="FlandersArtSans-Regular" panose="00000500000000000000" pitchFamily="2" charset="0"/>
                </a:rPr>
                <a:t>Vlamingen en Brusselaars 18+ </a:t>
              </a:r>
              <a:r>
                <a:rPr lang="nl-BE" altLang="nl-BE" sz="1400">
                  <a:latin typeface="FlandersArtSans-Regular" panose="00000500000000000000" pitchFamily="2" charset="0"/>
                </a:rPr>
                <a:t>(N=1500) </a:t>
              </a:r>
            </a:p>
          </p:txBody>
        </p:sp>
        <p:pic>
          <p:nvPicPr>
            <p:cNvPr id="14" name="Afbeelding 13" descr="Afbeelding met buiten&#10;&#10;Beschrijving is gegenereerd met hoge betrouwbaarheid">
              <a:extLst>
                <a:ext uri="{FF2B5EF4-FFF2-40B4-BE49-F238E27FC236}">
                  <a16:creationId xmlns:a16="http://schemas.microsoft.com/office/drawing/2014/main" id="{6AD78C30-9C50-4CD5-971A-59016FEB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33" y="4422830"/>
              <a:ext cx="1582877" cy="665900"/>
            </a:xfrm>
            <a:prstGeom prst="rect">
              <a:avLst/>
            </a:prstGeom>
          </p:spPr>
        </p:pic>
      </p:grpSp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Onderzoeksopzet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1403004" y="2105824"/>
            <a:ext cx="2511018" cy="29703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altLang="nl-BE" cap="all"/>
              <a:t>Doel onderzoek</a:t>
            </a:r>
          </a:p>
          <a:p>
            <a:pPr marL="0" indent="0">
              <a:buNone/>
            </a:pPr>
            <a:endParaRPr lang="nl-BE" altLang="nl-BE" sz="2400" cap="all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altLang="nl-BE" sz="1400">
                <a:latin typeface="FlandersArtSans-Regular" panose="00000500000000000000" pitchFamily="2" charset="0"/>
              </a:rPr>
              <a:t>Wat is de houding ten aanzien van Vlaanderen en Brussel als vakantiebestemming? </a:t>
            </a:r>
          </a:p>
          <a:p>
            <a:pPr marL="0" indent="0">
              <a:buNone/>
            </a:pPr>
            <a:endParaRPr lang="nl-NL" altLang="nl-BE" sz="1400">
              <a:latin typeface="FlandersArtSans-Regular" panose="00000500000000000000" pitchFamily="2" charset="0"/>
            </a:endParaRPr>
          </a:p>
          <a:p>
            <a:pPr marL="0" indent="0">
              <a:buNone/>
            </a:pPr>
            <a:r>
              <a:rPr lang="nl-NL" altLang="nl-BE" sz="1400">
                <a:latin typeface="FlandersArtSans-Regular" panose="00000500000000000000" pitchFamily="2" charset="0"/>
              </a:rPr>
              <a:t>Wat is de kennis van en houding tegenover kunst/cultuur en erfgoed, natuur en gastronomie?</a:t>
            </a:r>
          </a:p>
          <a:p>
            <a:pPr marL="0" indent="0">
              <a:buNone/>
            </a:pPr>
            <a:endParaRPr lang="nl-NL" altLang="nl-BE" sz="1400">
              <a:latin typeface="FlandersArtSans-Regular" panose="00000500000000000000" pitchFamily="2" charset="0"/>
            </a:endParaRPr>
          </a:p>
          <a:p>
            <a:pPr marL="0" indent="0">
              <a:buNone/>
            </a:pPr>
            <a:r>
              <a:rPr lang="nl-NL" altLang="nl-BE" sz="1400">
                <a:latin typeface="FlandersArtSans-Regular" panose="00000500000000000000" pitchFamily="2" charset="0"/>
              </a:rPr>
              <a:t>Wat is de kennis van en houding tegenover wandelroutes, het fiets- aanbod en topevenementen?</a:t>
            </a:r>
          </a:p>
          <a:p>
            <a:pPr marL="0" indent="0">
              <a:buNone/>
            </a:pPr>
            <a:endParaRPr lang="nl-NL" altLang="nl-BE" sz="1400">
              <a:latin typeface="FlandersArtSans-Regular" panose="00000500000000000000" pitchFamily="2" charset="0"/>
            </a:endParaRPr>
          </a:p>
          <a:p>
            <a:pPr marL="0" indent="0">
              <a:buNone/>
            </a:pPr>
            <a:r>
              <a:rPr lang="nl-NL" altLang="nl-BE" sz="1400">
                <a:latin typeface="FlandersArtSans-Regular" panose="00000500000000000000" pitchFamily="2" charset="0"/>
              </a:rPr>
              <a:t>Wat is de houding tegenover toerisme?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7323403-6114-4266-9126-D19209237F85}"/>
              </a:ext>
            </a:extLst>
          </p:cNvPr>
          <p:cNvSpPr txBox="1">
            <a:spLocks/>
          </p:cNvSpPr>
          <p:nvPr/>
        </p:nvSpPr>
        <p:spPr bwMode="auto">
          <a:xfrm>
            <a:off x="8475700" y="2034386"/>
            <a:ext cx="3041889" cy="454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altLang="nl-BE" cap="all"/>
              <a:t>Methode</a:t>
            </a:r>
          </a:p>
          <a:p>
            <a:pPr marL="0" indent="0">
              <a:buNone/>
            </a:pPr>
            <a:endParaRPr lang="nl-BE" altLang="nl-BE" sz="2200"/>
          </a:p>
          <a:p>
            <a:r>
              <a:rPr lang="nl-NL" altLang="nl-BE" sz="1300">
                <a:latin typeface="FlandersArtSans-Regular" panose="00000500000000000000" pitchFamily="2" charset="0"/>
              </a:rPr>
              <a:t>Online survey bij het </a:t>
            </a:r>
            <a:r>
              <a:rPr lang="nl-NL" altLang="nl-BE" sz="1300" err="1">
                <a:latin typeface="FlandersArtSans-Regular" panose="00000500000000000000" pitchFamily="2" charset="0"/>
              </a:rPr>
              <a:t>iVOX</a:t>
            </a:r>
            <a:r>
              <a:rPr lang="nl-NL" altLang="nl-BE" sz="1300">
                <a:latin typeface="FlandersArtSans-Regular" panose="00000500000000000000" pitchFamily="2" charset="0"/>
              </a:rPr>
              <a:t> research panel, representatief naar provincie, geslacht, leeftijd en opleidingsniveau</a:t>
            </a:r>
          </a:p>
          <a:p>
            <a:r>
              <a:rPr lang="nl-NL" altLang="nl-BE" sz="1300">
                <a:latin typeface="FlandersArtSans-Regular" panose="00000500000000000000" pitchFamily="2" charset="0"/>
              </a:rPr>
              <a:t>Veldwerk: van 6 december 2023 tot 4 januari 2024</a:t>
            </a:r>
          </a:p>
          <a:p>
            <a:r>
              <a:rPr lang="nl-NL" altLang="nl-BE" sz="1300">
                <a:latin typeface="FlandersArtSans-Regular" panose="00000500000000000000" pitchFamily="2" charset="0"/>
              </a:rPr>
              <a:t>N: 1500</a:t>
            </a:r>
          </a:p>
          <a:p>
            <a:r>
              <a:rPr lang="nl-NL" altLang="nl-BE" sz="1300">
                <a:latin typeface="FlandersArtSans-Regular" panose="00000500000000000000" pitchFamily="2" charset="0"/>
              </a:rPr>
              <a:t>Maximale foutenmarge bij een steekproef van 1500 respondenten (95% betrouwbaarheid): 2,5%</a:t>
            </a:r>
            <a:endParaRPr lang="nl-BE" altLang="nl-BE" sz="1300">
              <a:latin typeface="FlandersArtSans-Regular" panose="00000500000000000000" pitchFamily="2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4E8DE92-A73F-4DAD-A12E-2054A52F2315}"/>
              </a:ext>
            </a:extLst>
          </p:cNvPr>
          <p:cNvCxnSpPr>
            <a:cxnSpLocks/>
          </p:cNvCxnSpPr>
          <p:nvPr/>
        </p:nvCxnSpPr>
        <p:spPr>
          <a:xfrm>
            <a:off x="4047872" y="2114878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B49D6F6-E240-4B04-A5AF-D3A95E29FB67}"/>
              </a:ext>
            </a:extLst>
          </p:cNvPr>
          <p:cNvCxnSpPr>
            <a:cxnSpLocks/>
          </p:cNvCxnSpPr>
          <p:nvPr/>
        </p:nvCxnSpPr>
        <p:spPr>
          <a:xfrm>
            <a:off x="7803553" y="2105825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2F7A2-D7FA-4322-BB67-1EB35B95832D}"/>
              </a:ext>
            </a:extLst>
          </p:cNvPr>
          <p:cNvSpPr txBox="1">
            <a:spLocks/>
          </p:cNvSpPr>
          <p:nvPr/>
        </p:nvSpPr>
        <p:spPr bwMode="auto">
          <a:xfrm>
            <a:off x="669303" y="2696851"/>
            <a:ext cx="5273691" cy="3748121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7 op de 10 respondenten kennen 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Nationaal Park Hoge Kempen en Landschapspark Zwinstreek. Dit zijn de meest</a:t>
            </a: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gekende </a:t>
            </a:r>
            <a:r>
              <a:rPr kumimoji="0" lang="nl-NL" altLang="nl-BE" sz="180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parken.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b="1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09E335D-B615-4D35-B74E-2E8183186DA7}"/>
              </a:ext>
            </a:extLst>
          </p:cNvPr>
          <p:cNvSpPr txBox="1">
            <a:spLocks/>
          </p:cNvSpPr>
          <p:nvPr/>
        </p:nvSpPr>
        <p:spPr bwMode="auto">
          <a:xfrm>
            <a:off x="6811600" y="2567981"/>
            <a:ext cx="4531650" cy="3587261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Alle Landschaps- en Nationale Parken worden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zeer goed beoordeeld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 </a:t>
            </a:r>
          </a:p>
          <a:p>
            <a:pPr marL="0" indent="0" algn="ctr">
              <a:buNone/>
            </a:pPr>
            <a:endParaRPr kumimoji="0" lang="nl-NL" altLang="nl-BE" sz="1800" b="0" i="0" u="none" strike="noStrike" kern="9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kumimoji="0" lang="nl-NL" altLang="nl-BE" sz="1800" b="0" i="0" u="none" strike="noStrike" kern="9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A3B59A-5CCD-433E-B0FC-473F98967982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Conclusies natuur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FE9131-3432-46D6-82A1-BE2D9936543B}"/>
              </a:ext>
            </a:extLst>
          </p:cNvPr>
          <p:cNvCxnSpPr>
            <a:cxnSpLocks/>
          </p:cNvCxnSpPr>
          <p:nvPr/>
        </p:nvCxnSpPr>
        <p:spPr>
          <a:xfrm>
            <a:off x="6232529" y="2119274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54FEE05-787F-4D9B-930A-B4A0AA348BAE}"/>
              </a:ext>
            </a:extLst>
          </p:cNvPr>
          <p:cNvCxnSpPr>
            <a:cxnSpLocks/>
          </p:cNvCxnSpPr>
          <p:nvPr/>
        </p:nvCxnSpPr>
        <p:spPr>
          <a:xfrm>
            <a:off x="6774522" y="2564906"/>
            <a:ext cx="453165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4A013E8-8D27-1C62-09DF-FEAA732E238F}"/>
              </a:ext>
            </a:extLst>
          </p:cNvPr>
          <p:cNvCxnSpPr>
            <a:cxnSpLocks/>
          </p:cNvCxnSpPr>
          <p:nvPr/>
        </p:nvCxnSpPr>
        <p:spPr>
          <a:xfrm>
            <a:off x="1202392" y="2564906"/>
            <a:ext cx="453165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amp Vectorafbeeldingen, iconen en afbeeldingen gratis te downloaden">
            <a:extLst>
              <a:ext uri="{FF2B5EF4-FFF2-40B4-BE49-F238E27FC236}">
                <a16:creationId xmlns:a16="http://schemas.microsoft.com/office/drawing/2014/main" id="{F939FD82-71ED-9537-1384-00E06B23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72" y="1190626"/>
            <a:ext cx="1242336" cy="12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oordeling icoon vector. rang illustratie teken. recensie symbool.  commentaar logo. 18729859 Vectorkunst bij Vecteezy">
            <a:extLst>
              <a:ext uri="{FF2B5EF4-FFF2-40B4-BE49-F238E27FC236}">
                <a16:creationId xmlns:a16="http://schemas.microsoft.com/office/drawing/2014/main" id="{A7352AB1-B88B-3DF9-7ABE-C6CD27F1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57" y="1190627"/>
            <a:ext cx="1242336" cy="12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C7BCE74-28E0-46BB-A914-8B1D5C789C91}"/>
              </a:ext>
            </a:extLst>
          </p:cNvPr>
          <p:cNvSpPr txBox="1">
            <a:spLocks/>
          </p:cNvSpPr>
          <p:nvPr/>
        </p:nvSpPr>
        <p:spPr bwMode="auto">
          <a:xfrm>
            <a:off x="4508503" y="2447635"/>
            <a:ext cx="3859983" cy="3688005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De wandelroutes worden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zeer goed beoordeeld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2F7A2-D7FA-4322-BB67-1EB35B95832D}"/>
              </a:ext>
            </a:extLst>
          </p:cNvPr>
          <p:cNvSpPr txBox="1">
            <a:spLocks/>
          </p:cNvSpPr>
          <p:nvPr/>
        </p:nvSpPr>
        <p:spPr bwMode="auto">
          <a:xfrm>
            <a:off x="217283" y="2447636"/>
            <a:ext cx="4119232" cy="379625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Het 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wandelnetwerk en de langeafstandsroutes</a:t>
            </a: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zijn, net zoals in 2022, </a:t>
            </a:r>
            <a:r>
              <a:rPr kumimoji="0" lang="nl-NL" altLang="nl-BE" sz="1800" b="1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goed gekend. </a:t>
            </a:r>
            <a:r>
              <a:rPr kumimoji="0" lang="nl-NL" altLang="nl-BE" sz="18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De virtuele wandelknooppunten zijn door een derde gekend.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Jongeren kennen vaker het wandelnetwerk en de virtuele wandelknooppunten, ouderen vaker de langeafstandsroutes.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09E335D-B615-4D35-B74E-2E8183186DA7}"/>
              </a:ext>
            </a:extLst>
          </p:cNvPr>
          <p:cNvSpPr txBox="1">
            <a:spLocks/>
          </p:cNvSpPr>
          <p:nvPr/>
        </p:nvSpPr>
        <p:spPr bwMode="auto">
          <a:xfrm>
            <a:off x="8368487" y="2447636"/>
            <a:ext cx="3758858" cy="379625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altLang="nl-BE" sz="1800" kern="9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algn="ctr">
              <a:buNone/>
            </a:pPr>
            <a:r>
              <a:rPr lang="nl-NL" altLang="nl-BE" sz="1800" b="1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Natuurpunt.be en Wandelknooppunt.be </a:t>
            </a: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meest gekende informatiekanalen</a:t>
            </a:r>
          </a:p>
          <a:p>
            <a:pPr marL="0" indent="0" algn="ctr">
              <a:buNone/>
            </a:pPr>
            <a:endParaRPr lang="nl-NL" altLang="nl-BE" sz="1800" b="1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algn="ctr">
              <a:buNone/>
            </a:pP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Wandelknooppunt.be en regionale websites 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meest gebruikt.</a:t>
            </a:r>
            <a:endParaRPr kumimoji="0" lang="nl-NL" altLang="nl-BE" sz="1800" i="0" u="none" strike="noStrike" kern="9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A3B59A-5CCD-433E-B0FC-473F98967982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738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Conclusies natuur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FE9131-3432-46D6-82A1-BE2D9936543B}"/>
              </a:ext>
            </a:extLst>
          </p:cNvPr>
          <p:cNvCxnSpPr>
            <a:cxnSpLocks/>
          </p:cNvCxnSpPr>
          <p:nvPr/>
        </p:nvCxnSpPr>
        <p:spPr>
          <a:xfrm>
            <a:off x="4356146" y="2555889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4196F40-C0D2-4C0A-8133-D7371A902759}"/>
              </a:ext>
            </a:extLst>
          </p:cNvPr>
          <p:cNvCxnSpPr>
            <a:cxnSpLocks/>
          </p:cNvCxnSpPr>
          <p:nvPr/>
        </p:nvCxnSpPr>
        <p:spPr>
          <a:xfrm>
            <a:off x="8368486" y="2555889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A81BDF2-DABA-22AC-8C8B-E824CC33E100}"/>
              </a:ext>
            </a:extLst>
          </p:cNvPr>
          <p:cNvCxnSpPr>
            <a:cxnSpLocks/>
          </p:cNvCxnSpPr>
          <p:nvPr/>
        </p:nvCxnSpPr>
        <p:spPr>
          <a:xfrm>
            <a:off x="722101" y="2447636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EA0103C-ED45-68C0-EB99-CF3C4A808D82}"/>
              </a:ext>
            </a:extLst>
          </p:cNvPr>
          <p:cNvCxnSpPr>
            <a:cxnSpLocks/>
          </p:cNvCxnSpPr>
          <p:nvPr/>
        </p:nvCxnSpPr>
        <p:spPr>
          <a:xfrm>
            <a:off x="4975447" y="2452254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1994F93-14FE-9DEB-819B-1E1132383685}"/>
              </a:ext>
            </a:extLst>
          </p:cNvPr>
          <p:cNvCxnSpPr>
            <a:cxnSpLocks/>
          </p:cNvCxnSpPr>
          <p:nvPr/>
        </p:nvCxnSpPr>
        <p:spPr>
          <a:xfrm>
            <a:off x="8767834" y="2447636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beoordeling icoon vector. rang illustratie teken. recensie symbool.  commentaar logo. 18729859 Vectorkunst bij Vecteezy">
            <a:extLst>
              <a:ext uri="{FF2B5EF4-FFF2-40B4-BE49-F238E27FC236}">
                <a16:creationId xmlns:a16="http://schemas.microsoft.com/office/drawing/2014/main" id="{E3E8E8A7-259D-6949-785A-85B50D637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 b="11504"/>
          <a:stretch/>
        </p:blipFill>
        <p:spPr bwMode="auto">
          <a:xfrm>
            <a:off x="5863592" y="1281119"/>
            <a:ext cx="1242336" cy="10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formatiepictogram Informatiesymbool Vectorillustratie Stockvectorkunst en  meer beelden van Informatiesymbool - iStock">
            <a:extLst>
              <a:ext uri="{FF2B5EF4-FFF2-40B4-BE49-F238E27FC236}">
                <a16:creationId xmlns:a16="http://schemas.microsoft.com/office/drawing/2014/main" id="{59C92135-6A9D-2E67-6AD7-CA3182A4E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5" b="12527"/>
          <a:stretch/>
        </p:blipFill>
        <p:spPr bwMode="auto">
          <a:xfrm>
            <a:off x="9655979" y="1313208"/>
            <a:ext cx="1310970" cy="9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mp Vectorafbeeldingen, iconen en afbeeldingen gratis te downloaden">
            <a:extLst>
              <a:ext uri="{FF2B5EF4-FFF2-40B4-BE49-F238E27FC236}">
                <a16:creationId xmlns:a16="http://schemas.microsoft.com/office/drawing/2014/main" id="{1931A8CB-B503-B243-9297-4CDFB1CF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46" y="1169149"/>
            <a:ext cx="1242336" cy="12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98430" y="1764195"/>
            <a:ext cx="6843393" cy="1143000"/>
          </a:xfrm>
        </p:spPr>
        <p:txBody>
          <a:bodyPr/>
          <a:lstStyle/>
          <a:p>
            <a:pPr algn="ctr"/>
            <a:br>
              <a:rPr lang="nl-BE" altLang="nl-BE" sz="5400" dirty="0">
                <a:solidFill>
                  <a:schemeClr val="tx1"/>
                </a:solidFill>
              </a:rPr>
            </a:br>
            <a:r>
              <a:rPr lang="nl-BE" altLang="nl-BE" sz="5400" dirty="0">
                <a:solidFill>
                  <a:schemeClr val="tx1"/>
                </a:solidFill>
              </a:rPr>
              <a:t>fietsroutes en </a:t>
            </a:r>
            <a:br>
              <a:rPr lang="nl-BE" altLang="nl-BE" sz="5400" dirty="0">
                <a:solidFill>
                  <a:schemeClr val="tx1"/>
                </a:solidFill>
              </a:rPr>
            </a:br>
            <a:r>
              <a:rPr lang="nl-BE" altLang="nl-BE" sz="5400" dirty="0">
                <a:solidFill>
                  <a:schemeClr val="tx1"/>
                </a:solidFill>
              </a:rPr>
              <a:t>-belevingen</a:t>
            </a:r>
          </a:p>
        </p:txBody>
      </p:sp>
      <p:pic>
        <p:nvPicPr>
          <p:cNvPr id="3" name="Graphic 2" descr="Fietsen met effen opvulling">
            <a:extLst>
              <a:ext uri="{FF2B5EF4-FFF2-40B4-BE49-F238E27FC236}">
                <a16:creationId xmlns:a16="http://schemas.microsoft.com/office/drawing/2014/main" id="{08C77E78-4F70-79DC-04BC-ED41F3607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7926" y="3950806"/>
            <a:ext cx="1624015" cy="1624015"/>
          </a:xfrm>
          <a:prstGeom prst="rect">
            <a:avLst/>
          </a:prstGeom>
        </p:spPr>
      </p:pic>
      <p:pic>
        <p:nvPicPr>
          <p:cNvPr id="4" name="Afbeelding 3" descr="Afbeelding met buitenshuis, hemel, gras, grond&#10;&#10;Automatisch gegenereerde beschrijving">
            <a:extLst>
              <a:ext uri="{FF2B5EF4-FFF2-40B4-BE49-F238E27FC236}">
                <a16:creationId xmlns:a16="http://schemas.microsoft.com/office/drawing/2014/main" id="{2137EDE9-9DB4-BAD1-E6D1-78D2F9918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20" y="0"/>
            <a:ext cx="4905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D943-E876-4019-AE4A-AD9099F13ED7}"/>
              </a:ext>
            </a:extLst>
          </p:cNvPr>
          <p:cNvSpPr txBox="1">
            <a:spLocks/>
          </p:cNvSpPr>
          <p:nvPr/>
        </p:nvSpPr>
        <p:spPr bwMode="auto">
          <a:xfrm>
            <a:off x="1744802" y="1390466"/>
            <a:ext cx="7427773" cy="4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Ken je onderstaande fietsproducten?</a:t>
            </a:r>
            <a:endParaRPr kumimoji="0" lang="nl-NL" alt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7C9BB55-F0F7-4107-1D62-D913B2A2E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639348"/>
              </p:ext>
            </p:extLst>
          </p:nvPr>
        </p:nvGraphicFramePr>
        <p:xfrm>
          <a:off x="565831" y="1803163"/>
          <a:ext cx="10356403" cy="450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5BFAFB3-84E2-401F-F116-C2E4E61C15D7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/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FIETSROUTES en -belevingen</a:t>
            </a:r>
          </a:p>
        </p:txBody>
      </p:sp>
      <p:graphicFrame>
        <p:nvGraphicFramePr>
          <p:cNvPr id="5" name="DBR KD">
            <a:extLst>
              <a:ext uri="{FF2B5EF4-FFF2-40B4-BE49-F238E27FC236}">
                <a16:creationId xmlns:a16="http://schemas.microsoft.com/office/drawing/2014/main" id="{583D5CB8-1189-97CC-4BCC-27A355104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76118"/>
              </p:ext>
            </p:extLst>
          </p:nvPr>
        </p:nvGraphicFramePr>
        <p:xfrm>
          <a:off x="10961968" y="1537283"/>
          <a:ext cx="1039532" cy="403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66">
                  <a:extLst>
                    <a:ext uri="{9D8B030D-6E8A-4147-A177-3AD203B41FA5}">
                      <a16:colId xmlns:a16="http://schemas.microsoft.com/office/drawing/2014/main" val="219115384"/>
                    </a:ext>
                  </a:extLst>
                </a:gridCol>
                <a:gridCol w="519766">
                  <a:extLst>
                    <a:ext uri="{9D8B030D-6E8A-4147-A177-3AD203B41FA5}">
                      <a16:colId xmlns:a16="http://schemas.microsoft.com/office/drawing/2014/main" val="2087615867"/>
                    </a:ext>
                  </a:extLst>
                </a:gridCol>
              </a:tblGrid>
              <a:tr h="31745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2023</a:t>
                      </a:r>
                      <a:endParaRPr lang="en-BE" sz="1100" b="1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2022</a:t>
                      </a:r>
                      <a:endParaRPr lang="en-BE" sz="1100" b="1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243834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74%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325102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17969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55%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078109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16289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874101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041052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320111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677840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025101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21%</a:t>
                      </a:r>
                      <a:endParaRPr lang="en-BE" sz="12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6430067"/>
                  </a:ext>
                </a:extLst>
              </a:tr>
            </a:tbl>
          </a:graphicData>
        </a:graphic>
      </p:graphicFrame>
      <p:sp>
        <p:nvSpPr>
          <p:cNvPr id="7" name="Afgeronde rechthoek 11">
            <a:extLst>
              <a:ext uri="{FF2B5EF4-FFF2-40B4-BE49-F238E27FC236}">
                <a16:creationId xmlns:a16="http://schemas.microsoft.com/office/drawing/2014/main" id="{257D5FF1-C85A-C099-DDBD-DF92CC6BA84F}"/>
              </a:ext>
            </a:extLst>
          </p:cNvPr>
          <p:cNvSpPr/>
          <p:nvPr/>
        </p:nvSpPr>
        <p:spPr>
          <a:xfrm>
            <a:off x="10990043" y="1284457"/>
            <a:ext cx="978414" cy="43829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troomdiagram: Verbindingslijn 42">
            <a:extLst>
              <a:ext uri="{FF2B5EF4-FFF2-40B4-BE49-F238E27FC236}">
                <a16:creationId xmlns:a16="http://schemas.microsoft.com/office/drawing/2014/main" id="{479726B0-6155-C954-19C7-F57F8395C016}"/>
              </a:ext>
            </a:extLst>
          </p:cNvPr>
          <p:cNvSpPr/>
          <p:nvPr/>
        </p:nvSpPr>
        <p:spPr>
          <a:xfrm>
            <a:off x="10961969" y="997428"/>
            <a:ext cx="1006488" cy="571500"/>
          </a:xfrm>
          <a:prstGeom prst="flowChartConnector">
            <a:avLst/>
          </a:prstGeom>
          <a:solidFill>
            <a:srgbClr val="92D050"/>
          </a:solidFill>
          <a:ln w="1905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hoek 43">
            <a:extLst>
              <a:ext uri="{FF2B5EF4-FFF2-40B4-BE49-F238E27FC236}">
                <a16:creationId xmlns:a16="http://schemas.microsoft.com/office/drawing/2014/main" id="{A935EAA9-3390-2BEC-7DCD-E1CCCBD4127A}"/>
              </a:ext>
            </a:extLst>
          </p:cNvPr>
          <p:cNvSpPr/>
          <p:nvPr/>
        </p:nvSpPr>
        <p:spPr>
          <a:xfrm>
            <a:off x="10976006" y="1144245"/>
            <a:ext cx="97841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fr-BE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Ja</a:t>
            </a:r>
            <a:endParaRPr kumimoji="0" lang="fr-B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0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D943-E876-4019-AE4A-AD9099F13ED7}"/>
              </a:ext>
            </a:extLst>
          </p:cNvPr>
          <p:cNvSpPr txBox="1">
            <a:spLocks/>
          </p:cNvSpPr>
          <p:nvPr/>
        </p:nvSpPr>
        <p:spPr bwMode="auto">
          <a:xfrm>
            <a:off x="792400" y="1754906"/>
            <a:ext cx="5198923" cy="65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Ken je onderstaande fietsbelevingen in Limburg?</a:t>
            </a:r>
            <a:endParaRPr kumimoji="0" lang="nl-NL" alt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7C9BB55-F0F7-4107-1D62-D913B2A2E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430890"/>
              </p:ext>
            </p:extLst>
          </p:nvPr>
        </p:nvGraphicFramePr>
        <p:xfrm>
          <a:off x="461362" y="2343206"/>
          <a:ext cx="9153204" cy="394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5BFAFB3-84E2-401F-F116-C2E4E61C15D7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FIETSROUTES</a:t>
            </a:r>
            <a:r>
              <a:rPr lang="nl-BE" altLang="nl-BE">
                <a:solidFill>
                  <a:prstClr val="black"/>
                </a:solidFill>
              </a:rPr>
              <a:t> en -belevingen</a:t>
            </a:r>
            <a:endParaRPr kumimoji="0" lang="nl-BE" altLang="nl-BE" sz="28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BR KD">
            <a:extLst>
              <a:ext uri="{FF2B5EF4-FFF2-40B4-BE49-F238E27FC236}">
                <a16:creationId xmlns:a16="http://schemas.microsoft.com/office/drawing/2014/main" id="{9C5F9AFA-56AD-1DB8-ABFE-77307BF16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4986"/>
              </p:ext>
            </p:extLst>
          </p:nvPr>
        </p:nvGraphicFramePr>
        <p:xfrm>
          <a:off x="9274897" y="2477974"/>
          <a:ext cx="642918" cy="3226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18">
                  <a:extLst>
                    <a:ext uri="{9D8B030D-6E8A-4147-A177-3AD203B41FA5}">
                      <a16:colId xmlns:a16="http://schemas.microsoft.com/office/drawing/2014/main" val="219115384"/>
                    </a:ext>
                  </a:extLst>
                </a:gridCol>
              </a:tblGrid>
              <a:tr h="107555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67</a:t>
                      </a:r>
                      <a:r>
                        <a:rPr lang="en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325102"/>
                  </a:ext>
                </a:extLst>
              </a:tr>
              <a:tr h="107555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58</a:t>
                      </a:r>
                      <a:r>
                        <a:rPr lang="en-BE" sz="12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179696"/>
                  </a:ext>
                </a:extLst>
              </a:tr>
              <a:tr h="107555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46</a:t>
                      </a:r>
                      <a:r>
                        <a:rPr lang="en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078109"/>
                  </a:ext>
                </a:extLst>
              </a:tr>
            </a:tbl>
          </a:graphicData>
        </a:graphic>
      </p:graphicFrame>
      <p:sp>
        <p:nvSpPr>
          <p:cNvPr id="7" name="Afgeronde rechthoek 11">
            <a:extLst>
              <a:ext uri="{FF2B5EF4-FFF2-40B4-BE49-F238E27FC236}">
                <a16:creationId xmlns:a16="http://schemas.microsoft.com/office/drawing/2014/main" id="{F7DC2B7C-A04C-2B89-7F2B-97B28CBF5914}"/>
              </a:ext>
            </a:extLst>
          </p:cNvPr>
          <p:cNvSpPr/>
          <p:nvPr/>
        </p:nvSpPr>
        <p:spPr>
          <a:xfrm>
            <a:off x="9358831" y="2276269"/>
            <a:ext cx="586773" cy="369017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troomdiagram: Verbindingslijn 42">
            <a:extLst>
              <a:ext uri="{FF2B5EF4-FFF2-40B4-BE49-F238E27FC236}">
                <a16:creationId xmlns:a16="http://schemas.microsoft.com/office/drawing/2014/main" id="{BCF90E2F-DE2F-088D-7141-62F23698C62C}"/>
              </a:ext>
            </a:extLst>
          </p:cNvPr>
          <p:cNvSpPr/>
          <p:nvPr/>
        </p:nvSpPr>
        <p:spPr>
          <a:xfrm>
            <a:off x="9302686" y="1822737"/>
            <a:ext cx="642918" cy="571500"/>
          </a:xfrm>
          <a:prstGeom prst="flowChartConnector">
            <a:avLst/>
          </a:prstGeom>
          <a:solidFill>
            <a:srgbClr val="92D050"/>
          </a:solidFill>
          <a:ln w="1905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hoek 43">
            <a:extLst>
              <a:ext uri="{FF2B5EF4-FFF2-40B4-BE49-F238E27FC236}">
                <a16:creationId xmlns:a16="http://schemas.microsoft.com/office/drawing/2014/main" id="{38424105-A558-32DC-6DD9-B59DACF444BC}"/>
              </a:ext>
            </a:extLst>
          </p:cNvPr>
          <p:cNvSpPr/>
          <p:nvPr/>
        </p:nvSpPr>
        <p:spPr>
          <a:xfrm>
            <a:off x="9078318" y="1902187"/>
            <a:ext cx="97841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fr-BE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Ja</a:t>
            </a:r>
            <a:endParaRPr kumimoji="0" lang="fr-B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0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314B05AA-7174-D2C3-73B5-BCB3DC5A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538599"/>
              </p:ext>
            </p:extLst>
          </p:nvPr>
        </p:nvGraphicFramePr>
        <p:xfrm>
          <a:off x="1891715" y="2376388"/>
          <a:ext cx="7770760" cy="114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56A5C3-866F-4A46-B554-9AE8537B78A3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Uitstappen en vakantie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559540-724A-76FE-1F90-6185E06F469D}"/>
              </a:ext>
            </a:extLst>
          </p:cNvPr>
          <p:cNvSpPr txBox="1">
            <a:spLocks/>
          </p:cNvSpPr>
          <p:nvPr/>
        </p:nvSpPr>
        <p:spPr bwMode="auto">
          <a:xfrm>
            <a:off x="988357" y="1322154"/>
            <a:ext cx="11203643" cy="6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Heb je de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afgelopen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drie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jaar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b="1" u="sng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fietstocht</a:t>
            </a:r>
            <a:r>
              <a:rPr lang="en-US" sz="1800" b="1" u="sng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of </a:t>
            </a:r>
            <a:r>
              <a:rPr lang="en-US" sz="1800" b="1" u="sng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uitstap</a:t>
            </a:r>
            <a:r>
              <a:rPr lang="en-US" sz="1800" b="1" u="sng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met de </a:t>
            </a:r>
            <a:r>
              <a:rPr lang="en-US" sz="1800" b="1" u="sng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</a:t>
            </a:r>
            <a:r>
              <a:rPr lang="en-US" sz="1800" b="1" u="sng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gedaan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tijdens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vakantie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ergens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in </a:t>
            </a:r>
            <a:r>
              <a:rPr lang="en-US" sz="1800" b="1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Vlaanderen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?</a:t>
            </a:r>
            <a:endParaRPr lang="nl-NL" altLang="nl-BE" sz="18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  <p:graphicFrame>
        <p:nvGraphicFramePr>
          <p:cNvPr id="3" name="DBR KD">
            <a:extLst>
              <a:ext uri="{FF2B5EF4-FFF2-40B4-BE49-F238E27FC236}">
                <a16:creationId xmlns:a16="http://schemas.microsoft.com/office/drawing/2014/main" id="{D520E3DA-E574-E6B6-0664-FA8D77653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060990"/>
              </p:ext>
            </p:extLst>
          </p:nvPr>
        </p:nvGraphicFramePr>
        <p:xfrm>
          <a:off x="2014263" y="4998816"/>
          <a:ext cx="7525664" cy="113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163F067-64DE-5779-3549-C16AC737031E}"/>
              </a:ext>
            </a:extLst>
          </p:cNvPr>
          <p:cNvSpPr txBox="1">
            <a:spLocks/>
          </p:cNvSpPr>
          <p:nvPr/>
        </p:nvSpPr>
        <p:spPr bwMode="auto">
          <a:xfrm>
            <a:off x="837062" y="4084797"/>
            <a:ext cx="11203643" cy="7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Heb je de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afgelopen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3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jaar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fietsvakantie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ondernomen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in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Vlaanderen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?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Onder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fietsvakantie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verstaan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we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b="1" u="sng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meerdaagse</a:t>
            </a:r>
            <a:r>
              <a:rPr lang="en-US" sz="1800" b="1" u="sng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reis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waarbij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je van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logies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naar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logies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reist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met de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</a:t>
            </a:r>
            <a:endParaRPr lang="nl-NL" altLang="nl-BE" sz="18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4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6096000" y="6135844"/>
            <a:ext cx="5260809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in de afgelopen 3 jaar minstens een uitstap met de fiets gedaan, maar nog geen fietsvakantie ondernomen in Vlaanderen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373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314B05AA-7174-D2C3-73B5-BCB3DC5A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604615"/>
              </p:ext>
            </p:extLst>
          </p:nvPr>
        </p:nvGraphicFramePr>
        <p:xfrm>
          <a:off x="1620488" y="2841108"/>
          <a:ext cx="8112503" cy="117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56A5C3-866F-4A46-B554-9AE8537B78A3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FIETSROUTES en -belevingen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559540-724A-76FE-1F90-6185E06F469D}"/>
              </a:ext>
            </a:extLst>
          </p:cNvPr>
          <p:cNvSpPr txBox="1">
            <a:spLocks/>
          </p:cNvSpPr>
          <p:nvPr/>
        </p:nvSpPr>
        <p:spPr bwMode="auto">
          <a:xfrm>
            <a:off x="1120332" y="1990824"/>
            <a:ext cx="11203643" cy="8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en-US" sz="1800">
                <a:solidFill>
                  <a:prstClr val="black"/>
                </a:solidFill>
                <a:latin typeface="FlandersArtSans-Regular" panose="00000500000000000000" pitchFamily="2" charset="0"/>
              </a:rPr>
              <a:t>Zou je interesse </a:t>
            </a:r>
            <a:r>
              <a:rPr lang="en-US" sz="1800" err="1">
                <a:solidFill>
                  <a:prstClr val="black"/>
                </a:solidFill>
                <a:latin typeface="FlandersArtSans-Regular" panose="00000500000000000000" pitchFamily="2" charset="0"/>
              </a:rPr>
              <a:t>hebben</a:t>
            </a:r>
            <a:r>
              <a:rPr lang="en-US" sz="1800">
                <a:solidFill>
                  <a:prstClr val="black"/>
                </a:solidFill>
                <a:latin typeface="FlandersArtSans-Regular" panose="00000500000000000000" pitchFamily="2" charset="0"/>
              </a:rPr>
              <a:t> in </a:t>
            </a:r>
            <a:r>
              <a:rPr lang="en-US" sz="180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solidFill>
                  <a:prstClr val="black"/>
                </a:solidFill>
                <a:latin typeface="FlandersArtSans-Regular" panose="00000500000000000000" pitchFamily="2" charset="0"/>
              </a:rPr>
              <a:t>meerdaagse</a:t>
            </a:r>
            <a:r>
              <a:rPr lang="en-US" sz="180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fietsvakantie</a:t>
            </a:r>
            <a:r>
              <a:rPr lang="en-US" sz="1800">
                <a:solidFill>
                  <a:prstClr val="black"/>
                </a:solidFill>
                <a:latin typeface="FlandersArtSans-Regular" panose="00000500000000000000" pitchFamily="2" charset="0"/>
              </a:rPr>
              <a:t> in </a:t>
            </a:r>
            <a:r>
              <a:rPr lang="en-US" sz="1800" err="1">
                <a:solidFill>
                  <a:prstClr val="black"/>
                </a:solidFill>
                <a:latin typeface="FlandersArtSans-Regular" panose="00000500000000000000" pitchFamily="2" charset="0"/>
              </a:rPr>
              <a:t>Vlaanderen</a:t>
            </a:r>
            <a:r>
              <a:rPr lang="en-US" sz="1800">
                <a:solidFill>
                  <a:prstClr val="black"/>
                </a:solidFill>
                <a:latin typeface="FlandersArtSans-Regular" panose="00000500000000000000" pitchFamily="2" charset="0"/>
              </a:rPr>
              <a:t>?</a:t>
            </a:r>
            <a:endParaRPr lang="nl-NL" altLang="nl-BE" sz="180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5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4476750" y="6135844"/>
            <a:ext cx="6880059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al een fietsvakantie gedaan of (misschien) interesse in een meerdaagse fietsvakantie in Vlaanderen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417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314B05AA-7174-D2C3-73B5-BCB3DC5A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845353"/>
              </p:ext>
            </p:extLst>
          </p:nvPr>
        </p:nvGraphicFramePr>
        <p:xfrm>
          <a:off x="1081875" y="2190641"/>
          <a:ext cx="9426360" cy="349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56A5C3-866F-4A46-B554-9AE8537B78A3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FIETSROUTES en -belevingen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559540-724A-76FE-1F90-6185E06F469D}"/>
              </a:ext>
            </a:extLst>
          </p:cNvPr>
          <p:cNvSpPr txBox="1">
            <a:spLocks/>
          </p:cNvSpPr>
          <p:nvPr/>
        </p:nvSpPr>
        <p:spPr bwMode="auto">
          <a:xfrm>
            <a:off x="988357" y="1624533"/>
            <a:ext cx="11203643" cy="173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Waar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overnacht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je het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liefst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of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zou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je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liefst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overnachten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tijdens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fietsvakantie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in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Vlaanderen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?</a:t>
            </a:r>
            <a:endParaRPr lang="nl-NL" altLang="nl-BE" sz="18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5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C7BCE74-28E0-46BB-A914-8B1D5C789C91}"/>
              </a:ext>
            </a:extLst>
          </p:cNvPr>
          <p:cNvSpPr txBox="1">
            <a:spLocks/>
          </p:cNvSpPr>
          <p:nvPr/>
        </p:nvSpPr>
        <p:spPr bwMode="auto">
          <a:xfrm>
            <a:off x="4680493" y="2447636"/>
            <a:ext cx="3516005" cy="379625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Een derde 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van de respondenten deed afgelopen 3 jaar een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fietstocht of uitstap met de fiets 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ergens in Vlaanderen</a:t>
            </a:r>
            <a:r>
              <a:rPr kumimoji="0" lang="nl-NL" altLang="nl-BE" sz="18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nl-NL" altLang="nl-BE" sz="1800" kern="9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algn="ctr">
              <a:buNone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Ongeveer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1 op de 10 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ondernam de afgelopen 3 jaar een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fietsvakantie in Vlaanderen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</a:t>
            </a:r>
          </a:p>
          <a:p>
            <a:pPr marL="0" indent="0" algn="ctr">
              <a:buNone/>
            </a:pPr>
            <a:endParaRPr lang="nl-NL" altLang="nl-BE" sz="1800" kern="9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algn="ctr">
              <a:buNone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Jongeren scoren hoger.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2F7A2-D7FA-4322-BB67-1EB35B95832D}"/>
              </a:ext>
            </a:extLst>
          </p:cNvPr>
          <p:cNvSpPr txBox="1">
            <a:spLocks/>
          </p:cNvSpPr>
          <p:nvPr/>
        </p:nvSpPr>
        <p:spPr bwMode="auto">
          <a:xfrm>
            <a:off x="450747" y="2902852"/>
            <a:ext cx="4218928" cy="3015023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kumimoji="0" lang="nl-NL" altLang="nl-BE" sz="1800" b="0" i="0" u="none" strike="noStrike" kern="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b="1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Fietsbelevingen in Limburg </a:t>
            </a: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zijn zeer goed gekend, voornamelijk Fietsen door het Water en Fietsen door de Bomen </a:t>
            </a: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  <a:sym typeface="Wingdings" panose="05000000000000000000" pitchFamily="2" charset="2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0" spc="-5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kern="0" spc="-50" dirty="0">
                <a:solidFill>
                  <a:prstClr val="black"/>
                </a:solidFill>
                <a:highlight>
                  <a:srgbClr val="FAC090"/>
                </a:highlight>
                <a:latin typeface="FlandersArtSans-Regular" panose="00000500000000000000" pitchFamily="2" charset="0"/>
              </a:rPr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09E335D-B615-4D35-B74E-2E8183186DA7}"/>
              </a:ext>
            </a:extLst>
          </p:cNvPr>
          <p:cNvSpPr txBox="1">
            <a:spLocks/>
          </p:cNvSpPr>
          <p:nvPr/>
        </p:nvSpPr>
        <p:spPr bwMode="auto">
          <a:xfrm>
            <a:off x="8368487" y="2447636"/>
            <a:ext cx="3758858" cy="379625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nl-NL" altLang="nl-BE" sz="18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Er is een zekere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interesse in meerdaagse fietsvakanties in Vlaanderen.</a:t>
            </a:r>
            <a:endParaRPr lang="nl-NL" altLang="nl-BE" sz="1800" kern="9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algn="ctr">
              <a:buNone/>
            </a:pPr>
            <a:endParaRPr kumimoji="0" lang="nl-NL" altLang="nl-BE" sz="1800" b="0" i="0" u="none" strike="noStrike" kern="9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Tijdens een fietsvakantie zou men het liefst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overnachten buiten de stad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(52%)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of in een kunststad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(33%).</a:t>
            </a:r>
            <a:endParaRPr kumimoji="0" lang="nl-NL" altLang="nl-BE" sz="1800" b="0" i="0" u="none" strike="noStrike" kern="9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A3B59A-5CCD-433E-B0FC-473F98967982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Conclusies fietsen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FE9131-3432-46D6-82A1-BE2D9936543B}"/>
              </a:ext>
            </a:extLst>
          </p:cNvPr>
          <p:cNvCxnSpPr>
            <a:cxnSpLocks/>
          </p:cNvCxnSpPr>
          <p:nvPr/>
        </p:nvCxnSpPr>
        <p:spPr>
          <a:xfrm>
            <a:off x="4755669" y="2447636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4196F40-C0D2-4C0A-8133-D7371A902759}"/>
              </a:ext>
            </a:extLst>
          </p:cNvPr>
          <p:cNvCxnSpPr>
            <a:cxnSpLocks/>
          </p:cNvCxnSpPr>
          <p:nvPr/>
        </p:nvCxnSpPr>
        <p:spPr>
          <a:xfrm>
            <a:off x="8368487" y="2413493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FAC7D9-C26C-41B3-B50B-D28A8C3B4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56" y="1283044"/>
            <a:ext cx="1049783" cy="1021664"/>
          </a:xfrm>
          <a:prstGeom prst="rect">
            <a:avLst/>
          </a:prstGeom>
        </p:spPr>
      </p:pic>
      <p:pic>
        <p:nvPicPr>
          <p:cNvPr id="9" name="Picture 2" descr="Lamp Vectorafbeeldingen, iconen en afbeeldingen gratis te downloaden">
            <a:extLst>
              <a:ext uri="{FF2B5EF4-FFF2-40B4-BE49-F238E27FC236}">
                <a16:creationId xmlns:a16="http://schemas.microsoft.com/office/drawing/2014/main" id="{2D1AC726-4F08-E6FD-7BB3-17712C97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09" y="1331856"/>
            <a:ext cx="977235" cy="9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A81BDF2-DABA-22AC-8C8B-E824CC33E100}"/>
              </a:ext>
            </a:extLst>
          </p:cNvPr>
          <p:cNvCxnSpPr>
            <a:cxnSpLocks/>
          </p:cNvCxnSpPr>
          <p:nvPr/>
        </p:nvCxnSpPr>
        <p:spPr>
          <a:xfrm>
            <a:off x="722101" y="2447636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EA0103C-ED45-68C0-EB99-CF3C4A808D82}"/>
              </a:ext>
            </a:extLst>
          </p:cNvPr>
          <p:cNvCxnSpPr>
            <a:cxnSpLocks/>
          </p:cNvCxnSpPr>
          <p:nvPr/>
        </p:nvCxnSpPr>
        <p:spPr>
          <a:xfrm>
            <a:off x="4975447" y="2452254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1994F93-14FE-9DEB-819B-1E1132383685}"/>
              </a:ext>
            </a:extLst>
          </p:cNvPr>
          <p:cNvCxnSpPr>
            <a:cxnSpLocks/>
          </p:cNvCxnSpPr>
          <p:nvPr/>
        </p:nvCxnSpPr>
        <p:spPr>
          <a:xfrm>
            <a:off x="8767834" y="2447636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Fietsen met effen opvulling">
            <a:extLst>
              <a:ext uri="{FF2B5EF4-FFF2-40B4-BE49-F238E27FC236}">
                <a16:creationId xmlns:a16="http://schemas.microsoft.com/office/drawing/2014/main" id="{48562A65-DF7E-9402-88FD-EB28C04A6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6620" y="1436257"/>
            <a:ext cx="977236" cy="9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-2346808" y="1609369"/>
            <a:ext cx="11974717" cy="1143000"/>
          </a:xfrm>
        </p:spPr>
        <p:txBody>
          <a:bodyPr/>
          <a:lstStyle/>
          <a:p>
            <a:pPr algn="ctr"/>
            <a:br>
              <a:rPr lang="nl-BE" altLang="nl-BE" sz="4400" dirty="0">
                <a:solidFill>
                  <a:schemeClr val="tx1"/>
                </a:solidFill>
              </a:rPr>
            </a:br>
            <a:r>
              <a:rPr lang="nl-BE" altLang="nl-BE" sz="6000" dirty="0">
                <a:solidFill>
                  <a:schemeClr val="tx1"/>
                </a:solidFill>
              </a:rPr>
              <a:t>culinair</a:t>
            </a:r>
          </a:p>
        </p:txBody>
      </p:sp>
      <p:pic>
        <p:nvPicPr>
          <p:cNvPr id="3" name="Graphic 2" descr="Mes en vork met effen opvulling">
            <a:extLst>
              <a:ext uri="{FF2B5EF4-FFF2-40B4-BE49-F238E27FC236}">
                <a16:creationId xmlns:a16="http://schemas.microsoft.com/office/drawing/2014/main" id="{12F9BE65-D2BC-A7AA-AB90-D0D6385AF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778" y="3638237"/>
            <a:ext cx="1330716" cy="1330716"/>
          </a:xfrm>
          <a:prstGeom prst="rect">
            <a:avLst/>
          </a:prstGeom>
        </p:spPr>
      </p:pic>
      <p:pic>
        <p:nvPicPr>
          <p:cNvPr id="4" name="Afbeelding 3" descr="Afbeelding met buitenshuis, Fastfood, Snack, persoon&#10;&#10;Automatisch gegenereerde beschrijving">
            <a:extLst>
              <a:ext uri="{FF2B5EF4-FFF2-40B4-BE49-F238E27FC236}">
                <a16:creationId xmlns:a16="http://schemas.microsoft.com/office/drawing/2014/main" id="{B01A1A6A-6048-7AAE-EC94-D8A2FCA3E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0"/>
            <a:ext cx="457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1BBBB160-5331-47CA-977D-82A2F67785D8}"/>
              </a:ext>
            </a:extLst>
          </p:cNvPr>
          <p:cNvSpPr txBox="1">
            <a:spLocks/>
          </p:cNvSpPr>
          <p:nvPr/>
        </p:nvSpPr>
        <p:spPr bwMode="auto">
          <a:xfrm>
            <a:off x="987090" y="1642133"/>
            <a:ext cx="3104143" cy="6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BE" sz="1800" dirty="0">
                <a:latin typeface="FlandersArtSans-Regular" panose="00000500000000000000" pitchFamily="2" charset="0"/>
              </a:rPr>
              <a:t>Bent u in de afgelopen 3 jaar in het binnen- of buitenland op vakantie geweest?</a:t>
            </a:r>
            <a:endParaRPr lang="nl-NL" altLang="nl-BE" sz="1800" i="1" dirty="0">
              <a:latin typeface="FlandersArtSans-Regular" panose="00000500000000000000" pitchFamily="2" charset="0"/>
            </a:endParaRPr>
          </a:p>
        </p:txBody>
      </p:sp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A1A35359-A923-4EC4-BCDC-C4382FD26F8B}"/>
              </a:ext>
            </a:extLst>
          </p:cNvPr>
          <p:cNvSpPr txBox="1">
            <a:spLocks/>
          </p:cNvSpPr>
          <p:nvPr/>
        </p:nvSpPr>
        <p:spPr>
          <a:xfrm>
            <a:off x="1841661" y="5350061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3" name="DBR KD">
            <a:extLst>
              <a:ext uri="{FF2B5EF4-FFF2-40B4-BE49-F238E27FC236}">
                <a16:creationId xmlns:a16="http://schemas.microsoft.com/office/drawing/2014/main" id="{EA6DB1E8-EB08-A3BC-13C6-F2AF5A14F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048336"/>
              </p:ext>
            </p:extLst>
          </p:nvPr>
        </p:nvGraphicFramePr>
        <p:xfrm>
          <a:off x="-1093937" y="2952044"/>
          <a:ext cx="6627472" cy="174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58F1B95-79F4-0E96-056B-E5FE0922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VAKANTIE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7E65BE1-0D3D-9776-8A63-9C1475E49E10}"/>
              </a:ext>
            </a:extLst>
          </p:cNvPr>
          <p:cNvSpPr txBox="1">
            <a:spLocks/>
          </p:cNvSpPr>
          <p:nvPr/>
        </p:nvSpPr>
        <p:spPr bwMode="auto">
          <a:xfrm>
            <a:off x="6530534" y="1642133"/>
            <a:ext cx="4529348" cy="6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BE" sz="1800" dirty="0">
                <a:latin typeface="FlandersArtSans-Regular" panose="00000500000000000000" pitchFamily="2" charset="0"/>
              </a:rPr>
              <a:t>Waarom bent u niet met vakantie geweest? </a:t>
            </a:r>
            <a:endParaRPr lang="nl-NL" altLang="nl-BE" sz="1800" i="1" dirty="0">
              <a:latin typeface="FlandersArtSans-Regular" panose="00000500000000000000" pitchFamily="2" charset="0"/>
            </a:endParaRPr>
          </a:p>
        </p:txBody>
      </p:sp>
      <p:graphicFrame>
        <p:nvGraphicFramePr>
          <p:cNvPr id="6" name="DBR KD">
            <a:extLst>
              <a:ext uri="{FF2B5EF4-FFF2-40B4-BE49-F238E27FC236}">
                <a16:creationId xmlns:a16="http://schemas.microsoft.com/office/drawing/2014/main" id="{A5F31CED-D9A8-C4C8-2E7C-4C627908E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560804"/>
              </p:ext>
            </p:extLst>
          </p:nvPr>
        </p:nvGraphicFramePr>
        <p:xfrm>
          <a:off x="5740923" y="2417873"/>
          <a:ext cx="6108569" cy="337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6ADA821B-5D99-C6C8-D715-57EC129A3A95}"/>
              </a:ext>
            </a:extLst>
          </p:cNvPr>
          <p:cNvSpPr txBox="1">
            <a:spLocks/>
          </p:cNvSpPr>
          <p:nvPr/>
        </p:nvSpPr>
        <p:spPr>
          <a:xfrm>
            <a:off x="8365008" y="5913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de afgelopen 3 jaar niet op vakantie geweest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 2023: 247 / N 2022: </a:t>
            </a:r>
            <a:r>
              <a:rPr lang="pt-BR" sz="1000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259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188346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Gastronomie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  <a:t>producten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63939" y="1177420"/>
            <a:ext cx="10566036" cy="480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altLang="nl-BE" sz="1800">
                <a:latin typeface="FlandersArtSans-Regular" panose="00000500000000000000" pitchFamily="2" charset="0"/>
              </a:rPr>
              <a:t>Welke van de volgende Vlaamse producten zou je aanbevelen aan internationale bezoekers? </a:t>
            </a:r>
          </a:p>
        </p:txBody>
      </p:sp>
      <p:graphicFrame>
        <p:nvGraphicFramePr>
          <p:cNvPr id="118" name="Grafiek 117">
            <a:extLst>
              <a:ext uri="{FF2B5EF4-FFF2-40B4-BE49-F238E27FC236}">
                <a16:creationId xmlns:a16="http://schemas.microsoft.com/office/drawing/2014/main" id="{7406EC96-D71F-4DA9-A08E-119D40F6B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701955"/>
              </p:ext>
            </p:extLst>
          </p:nvPr>
        </p:nvGraphicFramePr>
        <p:xfrm>
          <a:off x="525279" y="1838016"/>
          <a:ext cx="11141442" cy="454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1309EDF6-91D9-4A8B-8C9C-E7AAEE93921B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188346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Gastronomie </a:t>
            </a:r>
            <a:b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</a:br>
            <a: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  <a:t>gerechten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63939" y="1177420"/>
            <a:ext cx="10566036" cy="480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altLang="nl-BE" sz="1800">
                <a:latin typeface="FlandersArtSans-Regular" panose="00000500000000000000" pitchFamily="2" charset="0"/>
              </a:rPr>
              <a:t>Welke van de volgende typisch Vlaamse gerechten zou je aanbevelen aan internationale bezoekers?</a:t>
            </a:r>
          </a:p>
        </p:txBody>
      </p:sp>
      <p:graphicFrame>
        <p:nvGraphicFramePr>
          <p:cNvPr id="118" name="Grafiek 117">
            <a:extLst>
              <a:ext uri="{FF2B5EF4-FFF2-40B4-BE49-F238E27FC236}">
                <a16:creationId xmlns:a16="http://schemas.microsoft.com/office/drawing/2014/main" id="{7406EC96-D71F-4DA9-A08E-119D40F6B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991927"/>
              </p:ext>
            </p:extLst>
          </p:nvPr>
        </p:nvGraphicFramePr>
        <p:xfrm>
          <a:off x="504456" y="1811547"/>
          <a:ext cx="10292176" cy="452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E21DE8A6-3E69-4937-BCD5-3DE0D74F274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2008852" y="4973032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DBR KD">
            <a:extLst>
              <a:ext uri="{FF2B5EF4-FFF2-40B4-BE49-F238E27FC236}">
                <a16:creationId xmlns:a16="http://schemas.microsoft.com/office/drawing/2014/main" id="{314B05AA-7174-D2C3-73B5-BCB3DC5A1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007839"/>
              </p:ext>
            </p:extLst>
          </p:nvPr>
        </p:nvGraphicFramePr>
        <p:xfrm>
          <a:off x="405272" y="3486126"/>
          <a:ext cx="5799369" cy="87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56A5C3-866F-4A46-B554-9AE8537B78A3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>
                <a:solidFill>
                  <a:schemeClr val="tx1"/>
                </a:solidFill>
              </a:rPr>
              <a:t>Gastronomie</a:t>
            </a:r>
            <a:endParaRPr kumimoji="0" lang="nl-BE" altLang="nl-BE" sz="28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559540-724A-76FE-1F90-6185E06F469D}"/>
              </a:ext>
            </a:extLst>
          </p:cNvPr>
          <p:cNvSpPr txBox="1">
            <a:spLocks/>
          </p:cNvSpPr>
          <p:nvPr/>
        </p:nvSpPr>
        <p:spPr bwMode="auto">
          <a:xfrm>
            <a:off x="837529" y="1748978"/>
            <a:ext cx="5107642" cy="7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Heb je interesse om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Vlaamse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culinaire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producten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beter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te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leren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kennen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(de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geschiedenis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de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smaken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de </a:t>
            </a:r>
            <a:r>
              <a:rPr lang="en-US" sz="18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productie</a:t>
            </a:r>
            <a:r>
              <a:rPr lang="en-US" sz="18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de makers)?</a:t>
            </a:r>
            <a:endParaRPr lang="nl-NL" altLang="nl-BE" sz="18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3E7FA-F2D6-5338-EF2E-4137883D46EF}"/>
              </a:ext>
            </a:extLst>
          </p:cNvPr>
          <p:cNvSpPr txBox="1">
            <a:spLocks/>
          </p:cNvSpPr>
          <p:nvPr/>
        </p:nvSpPr>
        <p:spPr>
          <a:xfrm>
            <a:off x="6886076" y="1644732"/>
            <a:ext cx="4788816" cy="4804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rgbClr val="262626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Tx/>
              <a:buNone/>
              <a:defRPr sz="2000" kern="1200">
                <a:solidFill>
                  <a:srgbClr val="26262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Tx/>
              <a:buNone/>
              <a:defRPr kern="1200">
                <a:solidFill>
                  <a:srgbClr val="26262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>
                <a:latin typeface="FlandersArtSans-Regular" panose="00000500000000000000" pitchFamily="2" charset="0"/>
              </a:rPr>
              <a:t>Welke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Vlaamse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producten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interesseren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jou</a:t>
            </a:r>
            <a:r>
              <a:rPr lang="en-US" sz="1800" dirty="0">
                <a:latin typeface="FlandersArtSans-Regular" panose="00000500000000000000" pitchFamily="2" charset="0"/>
              </a:rPr>
              <a:t> het </a:t>
            </a:r>
            <a:r>
              <a:rPr lang="en-US" sz="1800" dirty="0" err="1">
                <a:latin typeface="FlandersArtSans-Regular" panose="00000500000000000000" pitchFamily="2" charset="0"/>
              </a:rPr>
              <a:t>meest</a:t>
            </a:r>
            <a:r>
              <a:rPr lang="en-US" sz="1800" dirty="0">
                <a:latin typeface="FlandersArtSans-Regular" panose="00000500000000000000" pitchFamily="2" charset="0"/>
              </a:rPr>
              <a:t> om </a:t>
            </a:r>
            <a:r>
              <a:rPr lang="en-US" sz="1800" dirty="0" err="1"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beleving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errond</a:t>
            </a:r>
            <a:r>
              <a:rPr lang="en-US" sz="1800" dirty="0">
                <a:latin typeface="FlandersArtSans-Regular" panose="00000500000000000000" pitchFamily="2" charset="0"/>
              </a:rPr>
              <a:t> mee </a:t>
            </a:r>
            <a:r>
              <a:rPr lang="en-US" sz="1800" dirty="0" err="1">
                <a:latin typeface="FlandersArtSans-Regular" panose="00000500000000000000" pitchFamily="2" charset="0"/>
              </a:rPr>
              <a:t>te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maken</a:t>
            </a:r>
            <a:r>
              <a:rPr lang="en-US" sz="1800" dirty="0">
                <a:latin typeface="FlandersArtSans-Regular" panose="00000500000000000000" pitchFamily="2" charset="0"/>
              </a:rPr>
              <a:t>? (vb. </a:t>
            </a:r>
            <a:r>
              <a:rPr lang="en-US" sz="1800" dirty="0" err="1">
                <a:latin typeface="FlandersArtSans-Regular" panose="00000500000000000000" pitchFamily="2" charset="0"/>
              </a:rPr>
              <a:t>een</a:t>
            </a:r>
            <a:r>
              <a:rPr lang="en-US" sz="1800" dirty="0">
                <a:latin typeface="FlandersArtSans-Regular" panose="00000500000000000000" pitchFamily="2" charset="0"/>
              </a:rPr>
              <a:t> </a:t>
            </a:r>
            <a:r>
              <a:rPr lang="en-US" sz="1800" dirty="0" err="1">
                <a:latin typeface="FlandersArtSans-Regular" panose="00000500000000000000" pitchFamily="2" charset="0"/>
              </a:rPr>
              <a:t>rondleiding</a:t>
            </a:r>
            <a:r>
              <a:rPr lang="en-US" sz="1800" dirty="0">
                <a:latin typeface="FlandersArtSans-Regular" panose="00000500000000000000" pitchFamily="2" charset="0"/>
              </a:rPr>
              <a:t>, tasting of workshop)</a:t>
            </a:r>
            <a:endParaRPr lang="nl-NL" altLang="nl-BE" sz="1800" dirty="0">
              <a:latin typeface="FlandersArtSans-Regular" panose="00000500000000000000" pitchFamily="2" charset="0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2F6B7EB-D15B-0AE6-2603-84858DB88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744253"/>
              </p:ext>
            </p:extLst>
          </p:nvPr>
        </p:nvGraphicFramePr>
        <p:xfrm>
          <a:off x="5137199" y="2950589"/>
          <a:ext cx="8286570" cy="311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2BD808BD-281A-8B09-792D-00EDEC1743DA}"/>
              </a:ext>
            </a:extLst>
          </p:cNvPr>
          <p:cNvSpPr txBox="1">
            <a:spLocks/>
          </p:cNvSpPr>
          <p:nvPr/>
        </p:nvSpPr>
        <p:spPr>
          <a:xfrm>
            <a:off x="8258823" y="6072813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interesse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1093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473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188346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Gastronomie </a:t>
            </a:r>
            <a:b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</a:br>
            <a:r>
              <a:rPr lang="nl-BE" altLang="nl-BE" sz="2000">
                <a:solidFill>
                  <a:prstClr val="black"/>
                </a:solidFill>
                <a:latin typeface="FlandersArtSans-Regular" panose="00000500000000000000" pitchFamily="2" charset="0"/>
              </a:rPr>
              <a:t>gerechten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63939" y="1177420"/>
            <a:ext cx="10566036" cy="480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>
                <a:latin typeface="FlandersArtSans-Regular" panose="00000500000000000000" pitchFamily="2" charset="0"/>
              </a:rPr>
              <a:t>Welk type </a:t>
            </a:r>
            <a:r>
              <a:rPr lang="en-US" sz="1800" err="1">
                <a:latin typeface="FlandersArtSans-Regular" panose="00000500000000000000" pitchFamily="2" charset="0"/>
              </a:rPr>
              <a:t>activiteit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zou</a:t>
            </a:r>
            <a:r>
              <a:rPr lang="en-US" sz="1800">
                <a:latin typeface="FlandersArtSans-Regular" panose="00000500000000000000" pitchFamily="2" charset="0"/>
              </a:rPr>
              <a:t> je het </a:t>
            </a:r>
            <a:r>
              <a:rPr lang="en-US" sz="1800" err="1">
                <a:latin typeface="FlandersArtSans-Regular" panose="00000500000000000000" pitchFamily="2" charset="0"/>
              </a:rPr>
              <a:t>meest</a:t>
            </a:r>
            <a:r>
              <a:rPr lang="en-US" sz="1800">
                <a:latin typeface="FlandersArtSans-Regular" panose="00000500000000000000" pitchFamily="2" charset="0"/>
              </a:rPr>
              <a:t> </a:t>
            </a:r>
            <a:r>
              <a:rPr lang="en-US" sz="1800" err="1">
                <a:latin typeface="FlandersArtSans-Regular" panose="00000500000000000000" pitchFamily="2" charset="0"/>
              </a:rPr>
              <a:t>interesseren</a:t>
            </a:r>
            <a:r>
              <a:rPr lang="en-US" sz="1800">
                <a:latin typeface="FlandersArtSans-Regular" panose="00000500000000000000" pitchFamily="2" charset="0"/>
              </a:rPr>
              <a:t>? </a:t>
            </a:r>
            <a:endParaRPr lang="nl-NL" altLang="nl-BE" sz="1800">
              <a:latin typeface="FlandersArtSans-Regular" panose="00000500000000000000" pitchFamily="2" charset="0"/>
            </a:endParaRPr>
          </a:p>
        </p:txBody>
      </p:sp>
      <p:graphicFrame>
        <p:nvGraphicFramePr>
          <p:cNvPr id="118" name="Grafiek 117">
            <a:extLst>
              <a:ext uri="{FF2B5EF4-FFF2-40B4-BE49-F238E27FC236}">
                <a16:creationId xmlns:a16="http://schemas.microsoft.com/office/drawing/2014/main" id="{7406EC96-D71F-4DA9-A08E-119D40F6B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265802"/>
              </p:ext>
            </p:extLst>
          </p:nvPr>
        </p:nvGraphicFramePr>
        <p:xfrm>
          <a:off x="1388491" y="1906610"/>
          <a:ext cx="10292176" cy="446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E21DE8A6-3E69-4937-BCD5-3DE0D74F274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interesse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1093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C7BCE74-28E0-46BB-A914-8B1D5C789C91}"/>
              </a:ext>
            </a:extLst>
          </p:cNvPr>
          <p:cNvSpPr txBox="1">
            <a:spLocks/>
          </p:cNvSpPr>
          <p:nvPr/>
        </p:nvSpPr>
        <p:spPr bwMode="auto">
          <a:xfrm>
            <a:off x="6435989" y="2555889"/>
            <a:ext cx="5404076" cy="3933016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Er is een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grote algemene interesse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in het beter leren kennen van Vlaamse culinaire producten.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900" dirty="0">
              <a:solidFill>
                <a:prstClr val="black"/>
              </a:solidFill>
              <a:highlight>
                <a:srgbClr val="FAC090"/>
              </a:highlight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9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Een </a:t>
            </a:r>
            <a:r>
              <a:rPr lang="nl-NL" altLang="nl-BE" sz="1800" b="1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beleving rond chocolade of Grijze Noordzeegarnalen 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is populairst.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lang="nl-NL" altLang="nl-BE" sz="1800" kern="9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De beleving is bij voorkeur een </a:t>
            </a:r>
            <a:r>
              <a:rPr kumimoji="0" lang="nl-NL" altLang="nl-BE" sz="18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rondleiding</a:t>
            </a:r>
            <a:r>
              <a:rPr kumimoji="0" lang="nl-NL" altLang="nl-BE" sz="18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bij een producent </a:t>
            </a:r>
            <a:r>
              <a:rPr kumimoji="0" lang="nl-NL" altLang="nl-BE" sz="18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nl-NL" altLang="nl-BE" sz="18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een </a:t>
            </a:r>
            <a:r>
              <a:rPr kumimoji="0" lang="nl-NL" altLang="nl-BE" sz="1800" b="1" i="0" u="none" strike="noStrike" kern="9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tasting</a:t>
            </a:r>
            <a:r>
              <a:rPr lang="nl-NL" altLang="nl-BE" sz="1800" kern="9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</a:t>
            </a:r>
            <a:r>
              <a:rPr kumimoji="0" lang="nl-NL" altLang="nl-BE" sz="18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Jongeren verkiezen vaker een </a:t>
            </a:r>
            <a:r>
              <a:rPr kumimoji="0" lang="nl-NL" altLang="nl-BE" sz="1800" b="1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workshop</a:t>
            </a:r>
            <a:r>
              <a:rPr kumimoji="0" lang="nl-NL" altLang="nl-BE" sz="18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2F7A2-D7FA-4322-BB67-1EB35B95832D}"/>
              </a:ext>
            </a:extLst>
          </p:cNvPr>
          <p:cNvSpPr txBox="1">
            <a:spLocks/>
          </p:cNvSpPr>
          <p:nvPr/>
        </p:nvSpPr>
        <p:spPr bwMode="auto">
          <a:xfrm>
            <a:off x="390607" y="2459338"/>
            <a:ext cx="5127715" cy="379625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b="1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Chocolade, pralines en bier </a:t>
            </a: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zouden het meest aangeraden worden aan internationale bezoekers. Een minderheid zou appels en peren en wijn aanraden.</a:t>
            </a: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endParaRPr kumimoji="0" lang="nl-NL" altLang="nl-BE" sz="1800" b="0" i="0" u="none" strike="noStrike" kern="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De typische Vlaamse gerechten die internationale bezoekers zeker zouden moeten proberen zijn </a:t>
            </a:r>
            <a:r>
              <a:rPr lang="nl-NL" altLang="nl-BE" sz="1800" b="1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frieten, stoofvlees en Brusselse wafels</a:t>
            </a:r>
            <a:r>
              <a:rPr lang="nl-NL" altLang="nl-BE" sz="18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.</a:t>
            </a:r>
            <a:endParaRPr kumimoji="0" lang="nl-NL" altLang="nl-BE" sz="1800" b="0" i="0" u="none" strike="noStrike" kern="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A3B59A-5CCD-433E-B0FC-473F98967982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738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Conclusies culinair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FE9131-3432-46D6-82A1-BE2D9936543B}"/>
              </a:ext>
            </a:extLst>
          </p:cNvPr>
          <p:cNvCxnSpPr>
            <a:cxnSpLocks/>
          </p:cNvCxnSpPr>
          <p:nvPr/>
        </p:nvCxnSpPr>
        <p:spPr>
          <a:xfrm>
            <a:off x="5741887" y="2555889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FAC7D9-C26C-41B3-B50B-D28A8C3B4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78" y="1108254"/>
            <a:ext cx="1049783" cy="1021664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A81BDF2-DABA-22AC-8C8B-E824CC33E100}"/>
              </a:ext>
            </a:extLst>
          </p:cNvPr>
          <p:cNvCxnSpPr>
            <a:cxnSpLocks/>
          </p:cNvCxnSpPr>
          <p:nvPr/>
        </p:nvCxnSpPr>
        <p:spPr>
          <a:xfrm>
            <a:off x="750726" y="2336974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EA0103C-ED45-68C0-EB99-CF3C4A808D82}"/>
              </a:ext>
            </a:extLst>
          </p:cNvPr>
          <p:cNvCxnSpPr>
            <a:cxnSpLocks/>
          </p:cNvCxnSpPr>
          <p:nvPr/>
        </p:nvCxnSpPr>
        <p:spPr>
          <a:xfrm>
            <a:off x="7628714" y="2302600"/>
            <a:ext cx="3018626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beoordeling icoon vector. rang illustratie teken. recensie symbool.  commentaar logo. 18729859 Vectorkunst bij Vecteezy">
            <a:extLst>
              <a:ext uri="{FF2B5EF4-FFF2-40B4-BE49-F238E27FC236}">
                <a16:creationId xmlns:a16="http://schemas.microsoft.com/office/drawing/2014/main" id="{E3E8E8A7-259D-6949-785A-85B50D637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 b="11504"/>
          <a:stretch/>
        </p:blipFill>
        <p:spPr bwMode="auto">
          <a:xfrm>
            <a:off x="1638871" y="1113446"/>
            <a:ext cx="1242336" cy="10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-1884894" y="1715937"/>
            <a:ext cx="11974717" cy="1143000"/>
          </a:xfrm>
        </p:spPr>
        <p:txBody>
          <a:bodyPr/>
          <a:lstStyle/>
          <a:p>
            <a:pPr algn="ctr"/>
            <a:br>
              <a:rPr lang="nl-BE" altLang="nl-BE" sz="4400" dirty="0">
                <a:solidFill>
                  <a:schemeClr val="tx1"/>
                </a:solidFill>
              </a:rPr>
            </a:br>
            <a:r>
              <a:rPr lang="nl-BE" altLang="nl-BE" sz="4800" dirty="0">
                <a:solidFill>
                  <a:schemeClr val="tx1"/>
                </a:solidFill>
              </a:rPr>
              <a:t>topevenementen</a:t>
            </a:r>
          </a:p>
        </p:txBody>
      </p:sp>
      <p:pic>
        <p:nvPicPr>
          <p:cNvPr id="3" name="Graphic 2" descr="Circustent met effen opvulling">
            <a:extLst>
              <a:ext uri="{FF2B5EF4-FFF2-40B4-BE49-F238E27FC236}">
                <a16:creationId xmlns:a16="http://schemas.microsoft.com/office/drawing/2014/main" id="{559AB821-0743-550B-C616-EF1A1815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9081" y="3854125"/>
            <a:ext cx="1584385" cy="1584385"/>
          </a:xfrm>
          <a:prstGeom prst="rect">
            <a:avLst/>
          </a:prstGeom>
        </p:spPr>
      </p:pic>
      <p:pic>
        <p:nvPicPr>
          <p:cNvPr id="4" name="Afbeelding 3" descr="Afbeelding met kleding, person, persoon, scène&#10;&#10;Automatisch gegenereerde beschrijving">
            <a:extLst>
              <a:ext uri="{FF2B5EF4-FFF2-40B4-BE49-F238E27FC236}">
                <a16:creationId xmlns:a16="http://schemas.microsoft.com/office/drawing/2014/main" id="{7A032EFB-924E-3C21-4178-458284880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/>
          <a:stretch/>
        </p:blipFill>
        <p:spPr>
          <a:xfrm>
            <a:off x="7956223" y="-20291"/>
            <a:ext cx="423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6" name="DBR KD">
            <a:extLst>
              <a:ext uri="{FF2B5EF4-FFF2-40B4-BE49-F238E27FC236}">
                <a16:creationId xmlns:a16="http://schemas.microsoft.com/office/drawing/2014/main" id="{FE66176B-6CC3-4786-ACDB-B03FE2453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46955"/>
              </p:ext>
            </p:extLst>
          </p:nvPr>
        </p:nvGraphicFramePr>
        <p:xfrm>
          <a:off x="1180139" y="2133206"/>
          <a:ext cx="9831721" cy="421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9E7F14D-C8BB-4916-A244-6C26EBD56C70}"/>
              </a:ext>
            </a:extLst>
          </p:cNvPr>
          <p:cNvSpPr txBox="1">
            <a:spLocks/>
          </p:cNvSpPr>
          <p:nvPr/>
        </p:nvSpPr>
        <p:spPr bwMode="auto">
          <a:xfrm>
            <a:off x="390027" y="1290811"/>
            <a:ext cx="11103515" cy="41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De Vlaamse overheid ondersteunde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afgelopen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jaren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topevenementen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via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EventFlanders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Welke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van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onderstaande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evenementen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ken je, al is het maar van naam?</a:t>
            </a:r>
            <a:endParaRPr kumimoji="0" lang="nl-NL" alt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179ADED7-EE79-13FE-C8CD-725584CB30D2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36EDEFB-E0A7-D33D-51FE-55E5F4CE0F34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TOPEVENEMENTEN</a:t>
            </a:r>
          </a:p>
        </p:txBody>
      </p:sp>
    </p:spTree>
    <p:extLst>
      <p:ext uri="{BB962C8B-B14F-4D97-AF65-F5344CB8AC3E}">
        <p14:creationId xmlns:p14="http://schemas.microsoft.com/office/powerpoint/2010/main" val="359059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6" name="DBR KD">
            <a:extLst>
              <a:ext uri="{FF2B5EF4-FFF2-40B4-BE49-F238E27FC236}">
                <a16:creationId xmlns:a16="http://schemas.microsoft.com/office/drawing/2014/main" id="{FE66176B-6CC3-4786-ACDB-B03FE2453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036041"/>
              </p:ext>
            </p:extLst>
          </p:nvPr>
        </p:nvGraphicFramePr>
        <p:xfrm>
          <a:off x="2450934" y="1662689"/>
          <a:ext cx="8905875" cy="441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9E7F14D-C8BB-4916-A244-6C26EBD56C70}"/>
              </a:ext>
            </a:extLst>
          </p:cNvPr>
          <p:cNvSpPr txBox="1">
            <a:spLocks/>
          </p:cNvSpPr>
          <p:nvPr/>
        </p:nvSpPr>
        <p:spPr bwMode="auto">
          <a:xfrm>
            <a:off x="390027" y="1144723"/>
            <a:ext cx="11103515" cy="41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fr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Naar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welk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van </a:t>
            </a:r>
            <a:r>
              <a:rPr kumimoji="0" lang="fr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deze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evenementen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ben je </a:t>
            </a:r>
            <a:r>
              <a:rPr kumimoji="0" lang="fr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naartoe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gegaan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?</a:t>
            </a:r>
            <a:endParaRPr kumimoji="0" lang="nl-NL" alt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179ADED7-EE79-13FE-C8CD-725584CB30D2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</a:t>
            </a:r>
            <a:r>
              <a:rPr kumimoji="0" lang="nl-NL" sz="1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indie</a:t>
            </a: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 evenement kennen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zie tabel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36EDEFB-E0A7-D33D-51FE-55E5F4CE0F34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TOPEVENEMENTEN</a:t>
            </a:r>
          </a:p>
        </p:txBody>
      </p:sp>
    </p:spTree>
    <p:extLst>
      <p:ext uri="{BB962C8B-B14F-4D97-AF65-F5344CB8AC3E}">
        <p14:creationId xmlns:p14="http://schemas.microsoft.com/office/powerpoint/2010/main" val="2051156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-2144365" y="2771480"/>
            <a:ext cx="11974717" cy="1143000"/>
          </a:xfrm>
        </p:spPr>
        <p:txBody>
          <a:bodyPr/>
          <a:lstStyle/>
          <a:p>
            <a:pPr algn="ctr"/>
            <a:br>
              <a:rPr lang="nl-BE" altLang="nl-BE" sz="4400" dirty="0">
                <a:solidFill>
                  <a:schemeClr val="tx1"/>
                </a:solidFill>
              </a:rPr>
            </a:br>
            <a:r>
              <a:rPr lang="nl-BE" altLang="nl-BE" sz="4800" dirty="0">
                <a:solidFill>
                  <a:schemeClr val="tx1"/>
                </a:solidFill>
              </a:rPr>
              <a:t>troeven </a:t>
            </a:r>
            <a:r>
              <a:rPr lang="nl-BE" altLang="nl-BE" sz="4800" dirty="0" err="1">
                <a:solidFill>
                  <a:schemeClr val="tx1"/>
                </a:solidFill>
              </a:rPr>
              <a:t>vlaanderen</a:t>
            </a:r>
            <a:br>
              <a:rPr lang="nl-BE" altLang="nl-BE" sz="4800" dirty="0">
                <a:solidFill>
                  <a:schemeClr val="tx1"/>
                </a:solidFill>
              </a:rPr>
            </a:br>
            <a:br>
              <a:rPr lang="nl-BE" altLang="nl-BE" sz="4800" dirty="0">
                <a:solidFill>
                  <a:schemeClr val="tx1"/>
                </a:solidFill>
              </a:rPr>
            </a:br>
            <a:endParaRPr lang="nl-BE" altLang="nl-BE" sz="4800" dirty="0">
              <a:solidFill>
                <a:schemeClr val="tx1"/>
              </a:solidFill>
            </a:endParaRPr>
          </a:p>
        </p:txBody>
      </p:sp>
      <p:pic>
        <p:nvPicPr>
          <p:cNvPr id="5" name="Afbeelding 4" descr="Afbeelding met buitenshuis, wolk, hemel, gebouw&#10;&#10;Automatisch gegenereerde beschrijving">
            <a:extLst>
              <a:ext uri="{FF2B5EF4-FFF2-40B4-BE49-F238E27FC236}">
                <a16:creationId xmlns:a16="http://schemas.microsoft.com/office/drawing/2014/main" id="{0D9FD7FD-E1D0-472B-175F-C07AEA016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/>
          <a:stretch/>
        </p:blipFill>
        <p:spPr>
          <a:xfrm>
            <a:off x="7654565" y="0"/>
            <a:ext cx="4537436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56F557-5E89-39CC-A2A2-9E8FF260FEE0}"/>
              </a:ext>
            </a:extLst>
          </p:cNvPr>
          <p:cNvSpPr txBox="1"/>
          <p:nvPr/>
        </p:nvSpPr>
        <p:spPr>
          <a:xfrm>
            <a:off x="10708849" y="6513923"/>
            <a:ext cx="180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0" i="0" dirty="0">
                <a:solidFill>
                  <a:schemeClr val="bg1"/>
                </a:solidFill>
                <a:effectLst/>
                <a:latin typeface="SourceSansPro"/>
              </a:rPr>
              <a:t>©</a:t>
            </a:r>
            <a:r>
              <a:rPr lang="nl-BE" sz="1200" b="0" i="0" dirty="0">
                <a:effectLst/>
                <a:latin typeface="SourceSansPro"/>
              </a:rPr>
              <a:t> </a:t>
            </a:r>
            <a:r>
              <a:rPr lang="nl-BE" sz="1200" b="0" i="0" dirty="0">
                <a:solidFill>
                  <a:schemeClr val="bg1"/>
                </a:solidFill>
                <a:effectLst/>
                <a:latin typeface="SourceSansPro"/>
              </a:rPr>
              <a:t>Louise Grenadine</a:t>
            </a:r>
            <a:endParaRPr lang="nl-BE" sz="1200" dirty="0">
              <a:solidFill>
                <a:schemeClr val="bg1"/>
              </a:solidFill>
            </a:endParaRPr>
          </a:p>
        </p:txBody>
      </p:sp>
      <p:pic>
        <p:nvPicPr>
          <p:cNvPr id="10" name="Graphic 9" descr="Medaille silhouet">
            <a:extLst>
              <a:ext uri="{FF2B5EF4-FFF2-40B4-BE49-F238E27FC236}">
                <a16:creationId xmlns:a16="http://schemas.microsoft.com/office/drawing/2014/main" id="{B909BB88-F294-159B-6B2C-CE9CCEDF0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794" y="37318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BD45A2-6999-4B8D-BC84-A1F7D9895E58}"/>
              </a:ext>
            </a:extLst>
          </p:cNvPr>
          <p:cNvSpPr txBox="1">
            <a:spLocks/>
          </p:cNvSpPr>
          <p:nvPr/>
        </p:nvSpPr>
        <p:spPr bwMode="auto">
          <a:xfrm>
            <a:off x="217283" y="188346"/>
            <a:ext cx="119747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Toerisme </a:t>
            </a:r>
            <a:r>
              <a:rPr kumimoji="0" lang="nl-NL" altLang="nl-BE" sz="2800" b="0" i="0" u="none" strike="noStrike" kern="12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vlaanderen</a:t>
            </a:r>
            <a:endParaRPr kumimoji="0" lang="nl-NL" altLang="nl-BE" sz="28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2000" b="0" i="0" u="none" strike="noStrike" kern="12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j-ea"/>
                <a:cs typeface="Arial" panose="020B0604020202020204" pitchFamily="34" charset="0"/>
              </a:rPr>
              <a:t>AMBASSADeurschap</a:t>
            </a:r>
            <a:r>
              <a:rPr kumimoji="0" lang="nl-NL" altLang="nl-BE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j-ea"/>
                <a:cs typeface="Arial" panose="020B0604020202020204" pitchFamily="34" charset="0"/>
              </a:rPr>
              <a:t> &amp; NPS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CD230C1-302D-4ABB-A1EE-23BDEA6C2316}"/>
              </a:ext>
            </a:extLst>
          </p:cNvPr>
          <p:cNvSpPr txBox="1">
            <a:spLocks/>
          </p:cNvSpPr>
          <p:nvPr/>
        </p:nvSpPr>
        <p:spPr bwMode="auto">
          <a:xfrm>
            <a:off x="684450" y="1216429"/>
            <a:ext cx="10640775" cy="4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Hoe waarschijnlijk is het dat je volgende aspecten van Vlaanderen en/of Brussel zou aanbevelen aan een bezoeker uit het buitenland?</a:t>
            </a:r>
          </a:p>
        </p:txBody>
      </p:sp>
      <p:graphicFrame>
        <p:nvGraphicFramePr>
          <p:cNvPr id="5" name="Grafiek 3">
            <a:extLst>
              <a:ext uri="{FF2B5EF4-FFF2-40B4-BE49-F238E27FC236}">
                <a16:creationId xmlns:a16="http://schemas.microsoft.com/office/drawing/2014/main" id="{1417D5A1-BD17-4354-AFE6-672E8421B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954532"/>
              </p:ext>
            </p:extLst>
          </p:nvPr>
        </p:nvGraphicFramePr>
        <p:xfrm>
          <a:off x="1176555" y="1811780"/>
          <a:ext cx="9838889" cy="474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670FED1-C87F-4095-8713-558F9EE98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68799"/>
              </p:ext>
            </p:extLst>
          </p:nvPr>
        </p:nvGraphicFramePr>
        <p:xfrm>
          <a:off x="10934863" y="1696864"/>
          <a:ext cx="1057112" cy="4352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556">
                  <a:extLst>
                    <a:ext uri="{9D8B030D-6E8A-4147-A177-3AD203B41FA5}">
                      <a16:colId xmlns:a16="http://schemas.microsoft.com/office/drawing/2014/main" val="2987916718"/>
                    </a:ext>
                  </a:extLst>
                </a:gridCol>
                <a:gridCol w="528556">
                  <a:extLst>
                    <a:ext uri="{9D8B030D-6E8A-4147-A177-3AD203B41FA5}">
                      <a16:colId xmlns:a16="http://schemas.microsoft.com/office/drawing/2014/main" val="260109444"/>
                    </a:ext>
                  </a:extLst>
                </a:gridCol>
              </a:tblGrid>
              <a:tr h="26528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2023</a:t>
                      </a:r>
                      <a:endParaRPr lang="en-BE" sz="1200" b="1" i="0" u="none" strike="noStrike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2022</a:t>
                      </a:r>
                      <a:endParaRPr lang="en-BE" sz="1200" b="1" i="0" u="none" strike="noStrike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22748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</a:t>
                      </a:r>
                      <a:r>
                        <a:rPr lang="en-BE" sz="1200" b="0" i="0" u="none" strike="noStrike" dirty="0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+46,2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842828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</a:t>
                      </a:r>
                      <a:r>
                        <a:rPr lang="en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+48,3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16055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</a:t>
                      </a:r>
                      <a:r>
                        <a:rPr lang="en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+40,3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65767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</a:t>
                      </a:r>
                      <a:r>
                        <a:rPr lang="en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+27,9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67130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</a:t>
                      </a:r>
                      <a:r>
                        <a:rPr lang="en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+31,0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80277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</a:t>
                      </a:r>
                      <a:r>
                        <a:rPr lang="en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+17,3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750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-5,4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+19,0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00840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-7,5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+10,7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68129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+10,6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42303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-14,7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+16,2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73095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-19,8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+5,4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56126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-21,9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+4,7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83853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-26,5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9900"/>
                          </a:solidFill>
                          <a:effectLst/>
                          <a:latin typeface="FlandersArtSans-Regular" panose="020B0604020202020204" charset="0"/>
                        </a:rPr>
                        <a:t>+7,1</a:t>
                      </a:r>
                      <a:endParaRPr lang="en-BE" sz="1200" b="0" i="0" u="none" strike="noStrike">
                        <a:solidFill>
                          <a:srgbClr val="009900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49063"/>
                  </a:ext>
                </a:extLst>
              </a:tr>
              <a:tr h="291919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b="0" i="0" u="none" strike="noStrike">
                          <a:solidFill>
                            <a:srgbClr val="FF0000"/>
                          </a:solidFill>
                          <a:effectLst/>
                          <a:latin typeface="FlandersArtSans-Regular" panose="020B0604020202020204" charset="0"/>
                        </a:rPr>
                        <a:t>-33,6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/</a:t>
                      </a:r>
                      <a:endParaRPr lang="en-BE" sz="1200" b="0" i="0" u="none" strike="noStrike" dirty="0">
                        <a:solidFill>
                          <a:schemeClr val="tx1"/>
                        </a:solidFill>
                        <a:effectLst/>
                        <a:latin typeface="FlandersArtSans-Regular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60162"/>
                  </a:ext>
                </a:extLst>
              </a:tr>
            </a:tbl>
          </a:graphicData>
        </a:graphic>
      </p:graphicFrame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D65A835D-3DD9-62AD-6038-19DD9845FB3C}"/>
              </a:ext>
            </a:extLst>
          </p:cNvPr>
          <p:cNvSpPr txBox="1">
            <a:spLocks/>
          </p:cNvSpPr>
          <p:nvPr/>
        </p:nvSpPr>
        <p:spPr>
          <a:xfrm>
            <a:off x="8352078" y="6318027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78CAC0C-9DCA-AFB0-B420-8536127DFC6E}"/>
              </a:ext>
            </a:extLst>
          </p:cNvPr>
          <p:cNvSpPr txBox="1"/>
          <p:nvPr/>
        </p:nvSpPr>
        <p:spPr>
          <a:xfrm>
            <a:off x="11012569" y="1391009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NPS</a:t>
            </a:r>
            <a:endParaRPr kumimoji="0" lang="en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0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A1A35359-A923-4EC4-BCDC-C4382FD26F8B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Indien niet op vakantie geweest omwille van een (fysieke) beperking/zorgnood en/of gebrek aan de nodige financiële middelen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 2023: 138 / N 2022: </a:t>
            </a:r>
            <a:r>
              <a:rPr lang="pt-BR" sz="100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127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3" name="DBR KD">
            <a:extLst>
              <a:ext uri="{FF2B5EF4-FFF2-40B4-BE49-F238E27FC236}">
                <a16:creationId xmlns:a16="http://schemas.microsoft.com/office/drawing/2014/main" id="{EA6DB1E8-EB08-A3BC-13C6-F2AF5A14F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595637"/>
              </p:ext>
            </p:extLst>
          </p:nvPr>
        </p:nvGraphicFramePr>
        <p:xfrm>
          <a:off x="116061" y="2618030"/>
          <a:ext cx="8112503" cy="205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6EFB62C-5054-5807-0BDE-936AECF52CEA}"/>
              </a:ext>
            </a:extLst>
          </p:cNvPr>
          <p:cNvSpPr txBox="1">
            <a:spLocks/>
          </p:cNvSpPr>
          <p:nvPr/>
        </p:nvSpPr>
        <p:spPr bwMode="auto">
          <a:xfrm>
            <a:off x="1104705" y="1509944"/>
            <a:ext cx="11564453" cy="6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BE" sz="1800" dirty="0">
                <a:latin typeface="FlandersArtSans-Regular" panose="00000500000000000000" pitchFamily="2" charset="0"/>
              </a:rPr>
              <a:t>Heeft u al gehoord van het netwerk </a:t>
            </a:r>
            <a:r>
              <a:rPr lang="nl-NL" altLang="nl-BE" sz="1800" b="1" dirty="0">
                <a:latin typeface="FlandersArtSans-Regular" panose="00000500000000000000" pitchFamily="2" charset="0"/>
              </a:rPr>
              <a:t>Iedereen Verdient Vakantie?</a:t>
            </a:r>
            <a:endParaRPr lang="nl-NL" altLang="nl-BE" sz="1800" b="1" i="1" dirty="0">
              <a:latin typeface="FlandersArtSans-Regular" panose="00000500000000000000" pitchFamily="2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4C6635-BEDE-E5F1-56CF-AC9ED0A9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VAKANTIE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8F56C9-BDAA-2F9C-3F53-2F71784CD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255" y="412143"/>
            <a:ext cx="2403835" cy="15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3915799-E394-4811-8B29-009D5352B882}"/>
              </a:ext>
            </a:extLst>
          </p:cNvPr>
          <p:cNvSpPr txBox="1">
            <a:spLocks/>
          </p:cNvSpPr>
          <p:nvPr/>
        </p:nvSpPr>
        <p:spPr bwMode="auto">
          <a:xfrm>
            <a:off x="962351" y="1254440"/>
            <a:ext cx="1148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Toerisme in Vlaanderen zorgt voor een meerwaarde voor:</a:t>
            </a:r>
            <a:endParaRPr kumimoji="0" lang="nl-NL" altLang="nl-BE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CFD25D1-B9A2-4A11-9DF0-AE858BE70E4F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6A8C058-57DA-F9E3-0EE8-3BA9173B9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801072"/>
              </p:ext>
            </p:extLst>
          </p:nvPr>
        </p:nvGraphicFramePr>
        <p:xfrm>
          <a:off x="485776" y="1527143"/>
          <a:ext cx="10383874" cy="448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BR KD">
            <a:extLst>
              <a:ext uri="{FF2B5EF4-FFF2-40B4-BE49-F238E27FC236}">
                <a16:creationId xmlns:a16="http://schemas.microsoft.com/office/drawing/2014/main" id="{B4A9A558-4EF1-3AF9-214D-1E6EC1B50816}"/>
              </a:ext>
            </a:extLst>
          </p:cNvPr>
          <p:cNvGraphicFramePr>
            <a:graphicFrameLocks noGrp="1"/>
          </p:cNvGraphicFramePr>
          <p:nvPr/>
        </p:nvGraphicFramePr>
        <p:xfrm>
          <a:off x="11193482" y="1815499"/>
          <a:ext cx="642918" cy="363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18">
                  <a:extLst>
                    <a:ext uri="{9D8B030D-6E8A-4147-A177-3AD203B41FA5}">
                      <a16:colId xmlns:a16="http://schemas.microsoft.com/office/drawing/2014/main" val="219115384"/>
                    </a:ext>
                  </a:extLst>
                </a:gridCol>
              </a:tblGrid>
              <a:tr h="90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325102"/>
                  </a:ext>
                </a:extLst>
              </a:tr>
              <a:tr h="90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078109"/>
                  </a:ext>
                </a:extLst>
              </a:tr>
              <a:tr h="90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162896"/>
                  </a:ext>
                </a:extLst>
              </a:tr>
              <a:tr h="909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ArtSans-Regular" panose="020B060402020202020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874101"/>
                  </a:ext>
                </a:extLst>
              </a:tr>
            </a:tbl>
          </a:graphicData>
        </a:graphic>
      </p:graphicFrame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AAEA5BD6-4EB6-CF7B-7AA9-F87542198F55}"/>
              </a:ext>
            </a:extLst>
          </p:cNvPr>
          <p:cNvSpPr/>
          <p:nvPr/>
        </p:nvSpPr>
        <p:spPr>
          <a:xfrm>
            <a:off x="11221556" y="1404139"/>
            <a:ext cx="586773" cy="41362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troomdiagram: Verbindingslijn 42">
            <a:extLst>
              <a:ext uri="{FF2B5EF4-FFF2-40B4-BE49-F238E27FC236}">
                <a16:creationId xmlns:a16="http://schemas.microsoft.com/office/drawing/2014/main" id="{36D0FD11-57B3-C502-CDCB-A614CFD56477}"/>
              </a:ext>
            </a:extLst>
          </p:cNvPr>
          <p:cNvSpPr/>
          <p:nvPr/>
        </p:nvSpPr>
        <p:spPr>
          <a:xfrm>
            <a:off x="11204974" y="1220011"/>
            <a:ext cx="642918" cy="631345"/>
          </a:xfrm>
          <a:prstGeom prst="flowChartConnector">
            <a:avLst/>
          </a:prstGeom>
          <a:solidFill>
            <a:srgbClr val="92D050"/>
          </a:solidFill>
          <a:ln w="1905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hthoek 43">
            <a:extLst>
              <a:ext uri="{FF2B5EF4-FFF2-40B4-BE49-F238E27FC236}">
                <a16:creationId xmlns:a16="http://schemas.microsoft.com/office/drawing/2014/main" id="{591B1FEE-DDE3-48A6-8FF4-C81AC5652CF5}"/>
              </a:ext>
            </a:extLst>
          </p:cNvPr>
          <p:cNvSpPr/>
          <p:nvPr/>
        </p:nvSpPr>
        <p:spPr>
          <a:xfrm>
            <a:off x="11037226" y="1404032"/>
            <a:ext cx="97841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fr-BE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n-ea"/>
                <a:cs typeface="Arial" panose="020B0604020202020204" pitchFamily="34" charset="0"/>
              </a:rPr>
              <a:t>akkoord</a:t>
            </a:r>
            <a:endParaRPr kumimoji="0" lang="fr-B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14F1786-FC2B-AA8D-1E73-33D30E37F344}"/>
              </a:ext>
            </a:extLst>
          </p:cNvPr>
          <p:cNvSpPr txBox="1">
            <a:spLocks/>
          </p:cNvSpPr>
          <p:nvPr/>
        </p:nvSpPr>
        <p:spPr bwMode="auto">
          <a:xfrm>
            <a:off x="217283" y="188346"/>
            <a:ext cx="119747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Houding Toerisme</a:t>
            </a:r>
            <a:endParaRPr kumimoji="0" lang="nl-NL" altLang="nl-BE" sz="28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1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D943-E876-4019-AE4A-AD9099F13ED7}"/>
              </a:ext>
            </a:extLst>
          </p:cNvPr>
          <p:cNvSpPr txBox="1">
            <a:spLocks/>
          </p:cNvSpPr>
          <p:nvPr/>
        </p:nvSpPr>
        <p:spPr bwMode="auto">
          <a:xfrm>
            <a:off x="999774" y="1431984"/>
            <a:ext cx="9275333" cy="8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Ken je onderstaande labels?</a:t>
            </a:r>
            <a:endParaRPr kumimoji="0" lang="nl-NL" altLang="nl-BE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DB13E196-CE1A-4030-B123-9509870DE52E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7C9BB55-F0F7-4107-1D62-D913B2A2E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44760"/>
              </p:ext>
            </p:extLst>
          </p:nvPr>
        </p:nvGraphicFramePr>
        <p:xfrm>
          <a:off x="2676771" y="1992496"/>
          <a:ext cx="9048734" cy="389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5BFAFB3-84E2-401F-F116-C2E4E61C15D7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BE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rPr>
              <a:t>Vlaanderen als toeristische bestemming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20B0604020202020204" charset="0"/>
                <a:ea typeface="+mj-ea"/>
                <a:cs typeface="Arial" panose="020B0604020202020204" pitchFamily="34" charset="0"/>
              </a:rPr>
              <a:t>labels</a:t>
            </a:r>
          </a:p>
        </p:txBody>
      </p:sp>
      <p:pic>
        <p:nvPicPr>
          <p:cNvPr id="1026" name="Picture 2" descr="27 kuststranden krijgen het Blue Flag-label voor duurzaam toerisme | 2HB">
            <a:extLst>
              <a:ext uri="{FF2B5EF4-FFF2-40B4-BE49-F238E27FC236}">
                <a16:creationId xmlns:a16="http://schemas.microsoft.com/office/drawing/2014/main" id="{DF47631D-C386-0599-AA50-04FD529D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16" y="1976929"/>
            <a:ext cx="907365" cy="8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Key International - Wikipedia">
            <a:extLst>
              <a:ext uri="{FF2B5EF4-FFF2-40B4-BE49-F238E27FC236}">
                <a16:creationId xmlns:a16="http://schemas.microsoft.com/office/drawing/2014/main" id="{0DE57132-0098-EE04-1BE9-959F474F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15" y="2956154"/>
            <a:ext cx="907365" cy="11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bel | VISITFLANDERS">
            <a:extLst>
              <a:ext uri="{FF2B5EF4-FFF2-40B4-BE49-F238E27FC236}">
                <a16:creationId xmlns:a16="http://schemas.microsoft.com/office/drawing/2014/main" id="{11E6758D-78B7-39D1-D4AC-79AA6ED8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16" y="4210441"/>
            <a:ext cx="907364" cy="10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egankelijkheidslabel | Toerisme Vlaanderen">
            <a:extLst>
              <a:ext uri="{FF2B5EF4-FFF2-40B4-BE49-F238E27FC236}">
                <a16:creationId xmlns:a16="http://schemas.microsoft.com/office/drawing/2014/main" id="{5DA009E0-F5FC-FE5B-A0D4-9D878E59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4" y="5357544"/>
            <a:ext cx="907640" cy="6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3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6"/>
          <p:cNvSpPr txBox="1">
            <a:spLocks/>
          </p:cNvSpPr>
          <p:nvPr/>
        </p:nvSpPr>
        <p:spPr>
          <a:xfrm>
            <a:off x="1992173" y="846138"/>
            <a:ext cx="8424936" cy="4752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Aharoni" pitchFamily="2" charset="-79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DE966EE-DF92-4661-A3CA-07D5465C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Algemene conclusies</a:t>
            </a:r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61D19974-DE5E-4EEE-83F0-67208DCC4A4E}"/>
              </a:ext>
            </a:extLst>
          </p:cNvPr>
          <p:cNvSpPr txBox="1">
            <a:spLocks/>
          </p:cNvSpPr>
          <p:nvPr/>
        </p:nvSpPr>
        <p:spPr>
          <a:xfrm>
            <a:off x="533580" y="2229747"/>
            <a:ext cx="3241972" cy="3936368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Schilderkunst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Kennis van kunstschilders veel lager bij vrouwen en jongeren.</a:t>
            </a:r>
            <a:endParaRPr lang="nl-BE" sz="13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algn="l">
              <a:buClr>
                <a:prstClr val="black"/>
              </a:buClr>
              <a:defRPr/>
            </a:pPr>
            <a:r>
              <a:rPr kumimoji="0" lang="nl-NL" altLang="nl-BE" sz="13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4 op de 5 </a:t>
            </a:r>
            <a:r>
              <a:rPr lang="nl-NL" altLang="nl-BE" sz="1300" kern="0" spc="-5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respondenten zeggen geen vrouwelijke Vlaamse kunstenaars te kennen.</a:t>
            </a: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D25E008-5014-40A1-8658-01AB0E3F8BE1}"/>
              </a:ext>
            </a:extLst>
          </p:cNvPr>
          <p:cNvCxnSpPr>
            <a:cxnSpLocks/>
          </p:cNvCxnSpPr>
          <p:nvPr/>
        </p:nvCxnSpPr>
        <p:spPr>
          <a:xfrm>
            <a:off x="4124959" y="1142226"/>
            <a:ext cx="1" cy="48696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FF7A345-CB23-4B78-B428-0D367F026D8B}"/>
              </a:ext>
            </a:extLst>
          </p:cNvPr>
          <p:cNvCxnSpPr>
            <a:cxnSpLocks/>
          </p:cNvCxnSpPr>
          <p:nvPr/>
        </p:nvCxnSpPr>
        <p:spPr>
          <a:xfrm>
            <a:off x="8177639" y="1259334"/>
            <a:ext cx="37729" cy="48696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C697AE08-2514-4088-A6C1-0CD1A355C25F}"/>
              </a:ext>
            </a:extLst>
          </p:cNvPr>
          <p:cNvCxnSpPr>
            <a:cxnSpLocks/>
          </p:cNvCxnSpPr>
          <p:nvPr/>
        </p:nvCxnSpPr>
        <p:spPr>
          <a:xfrm>
            <a:off x="2029105" y="1985087"/>
            <a:ext cx="666832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D5E48FF7-1003-4E16-8F06-ECBA8DE63736}"/>
              </a:ext>
            </a:extLst>
          </p:cNvPr>
          <p:cNvCxnSpPr>
            <a:cxnSpLocks/>
          </p:cNvCxnSpPr>
          <p:nvPr/>
        </p:nvCxnSpPr>
        <p:spPr>
          <a:xfrm>
            <a:off x="5760296" y="1985087"/>
            <a:ext cx="666832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698AEE3-DAFC-4D1A-A566-A5C9A90718FD}"/>
              </a:ext>
            </a:extLst>
          </p:cNvPr>
          <p:cNvCxnSpPr>
            <a:cxnSpLocks/>
          </p:cNvCxnSpPr>
          <p:nvPr/>
        </p:nvCxnSpPr>
        <p:spPr>
          <a:xfrm>
            <a:off x="9850704" y="1985087"/>
            <a:ext cx="666832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95E90951-943C-F9E1-60D8-DDA7B066F46E}"/>
              </a:ext>
            </a:extLst>
          </p:cNvPr>
          <p:cNvSpPr txBox="1">
            <a:spLocks/>
          </p:cNvSpPr>
          <p:nvPr/>
        </p:nvSpPr>
        <p:spPr>
          <a:xfrm>
            <a:off x="4466469" y="2229747"/>
            <a:ext cx="3361766" cy="3936368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NL" altLang="nl-BE" sz="1300" b="0" i="0" u="none" strike="noStrike" kern="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Nationaal Park Hoge Kempen en Landschapspark Zwinstreek zijn de bekendste parken.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lang="nl-NL" altLang="nl-BE" sz="1300" kern="0" spc="-50">
              <a:solidFill>
                <a:prstClr val="black"/>
              </a:solidFill>
              <a:latin typeface="FlandersArtSans-Regular" panose="00000500000000000000" pitchFamily="2" charset="0"/>
              <a:cs typeface="Arial" panose="020B0604020202020204" pitchFamily="34" charset="0"/>
            </a:endParaRPr>
          </a:p>
          <a:p>
            <a:pPr algn="l">
              <a:buClr>
                <a:prstClr val="black"/>
              </a:buClr>
              <a:defRPr/>
            </a:pPr>
            <a:r>
              <a:rPr lang="nl-NL" altLang="nl-BE" sz="1300" kern="0" spc="-50">
                <a:solidFill>
                  <a:prstClr val="black"/>
                </a:solidFill>
                <a:latin typeface="FlandersArtSans-Regular" panose="00000500000000000000" pitchFamily="2" charset="0"/>
              </a:rPr>
              <a:t>Het meest bezochte natuurpark is Landschapspark Zwinstreek, gevolgd door Landschapspark Vlaamse Ardennen.</a:t>
            </a:r>
            <a:endParaRPr kumimoji="0" lang="nl-NL" altLang="nl-BE" sz="1300" b="0" i="0" u="none" strike="noStrike" kern="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lang="nl-NL" sz="1300" kern="0" spc="-50">
              <a:solidFill>
                <a:prstClr val="black"/>
              </a:solidFill>
              <a:latin typeface="FlandersArtSans-Regular" panose="00000500000000000000" pitchFamily="2" charset="0"/>
              <a:cs typeface="Arial" panose="020B0604020202020204" pitchFamily="34" charset="0"/>
            </a:endParaRPr>
          </a:p>
          <a:p>
            <a:pPr algn="l">
              <a:buClr>
                <a:prstClr val="black"/>
              </a:buClr>
              <a:defRPr/>
            </a:pPr>
            <a:r>
              <a:rPr lang="nl-NL" altLang="nl-BE" sz="1300" kern="0" spc="-50">
                <a:solidFill>
                  <a:prstClr val="black"/>
                </a:solidFill>
                <a:latin typeface="FlandersArtSans-Regular" panose="00000500000000000000" pitchFamily="2" charset="0"/>
              </a:rPr>
              <a:t>Nationaal Park Bosland en Landschapspark Grenzeloos </a:t>
            </a:r>
            <a:r>
              <a:rPr lang="nl-NL" altLang="nl-BE" sz="1300" kern="0" spc="-50" err="1">
                <a:solidFill>
                  <a:prstClr val="black"/>
                </a:solidFill>
                <a:latin typeface="FlandersArtSans-Regular" panose="00000500000000000000" pitchFamily="2" charset="0"/>
              </a:rPr>
              <a:t>Bocageland</a:t>
            </a:r>
            <a:r>
              <a:rPr lang="nl-NL" altLang="nl-BE" sz="1300" kern="0" spc="-50">
                <a:solidFill>
                  <a:prstClr val="black"/>
                </a:solidFill>
                <a:latin typeface="FlandersArtSans-Regular" panose="00000500000000000000" pitchFamily="2" charset="0"/>
              </a:rPr>
              <a:t> zijn door slechts een beperkt aantal respondenten gekend.</a:t>
            </a:r>
          </a:p>
          <a:p>
            <a:pPr algn="l">
              <a:buClr>
                <a:prstClr val="black"/>
              </a:buClr>
              <a:defRPr/>
            </a:pPr>
            <a:endParaRPr lang="nl-NL" altLang="nl-BE" sz="1300" kern="0" spc="-5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nl-NL" altLang="nl-BE" sz="1300" kern="900">
                <a:solidFill>
                  <a:prstClr val="black"/>
                </a:solidFill>
                <a:latin typeface="FlandersArtSans-Regular" panose="00000500000000000000" pitchFamily="2" charset="0"/>
              </a:rPr>
              <a:t>Alle Landschaps- en Nationale Parken worden zeer goed beoordeeld.</a:t>
            </a:r>
            <a:endParaRPr lang="nl-NL" sz="1300" kern="0" spc="-50">
              <a:solidFill>
                <a:prstClr val="black"/>
              </a:solidFill>
              <a:latin typeface="FlandersArtSans-Regular" panose="000005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2D8588CC-8FE7-E5C1-5CD3-D6A8A79590C0}"/>
              </a:ext>
            </a:extLst>
          </p:cNvPr>
          <p:cNvSpPr txBox="1">
            <a:spLocks/>
          </p:cNvSpPr>
          <p:nvPr/>
        </p:nvSpPr>
        <p:spPr>
          <a:xfrm>
            <a:off x="1031744" y="1294096"/>
            <a:ext cx="2253864" cy="724269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Cultuur: schilderkunst, erfgoed en kastelen</a:t>
            </a:r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9C65A2DF-DDDD-7E90-D98E-92CABCA18728}"/>
              </a:ext>
            </a:extLst>
          </p:cNvPr>
          <p:cNvSpPr txBox="1">
            <a:spLocks/>
          </p:cNvSpPr>
          <p:nvPr/>
        </p:nvSpPr>
        <p:spPr>
          <a:xfrm>
            <a:off x="9059220" y="1344400"/>
            <a:ext cx="2253864" cy="617830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Wandelen en fietsen in Vlaanderen en Brussel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EB2E6D60-E8ED-66C3-AC2E-634D1ACCBCA5}"/>
              </a:ext>
            </a:extLst>
          </p:cNvPr>
          <p:cNvSpPr txBox="1">
            <a:spLocks/>
          </p:cNvSpPr>
          <p:nvPr/>
        </p:nvSpPr>
        <p:spPr>
          <a:xfrm>
            <a:off x="4991634" y="1306330"/>
            <a:ext cx="2319331" cy="617830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Natuur: Landschaps- en Nationale Parken</a:t>
            </a:r>
          </a:p>
        </p:txBody>
      </p:sp>
      <p:sp>
        <p:nvSpPr>
          <p:cNvPr id="14" name="Tijdelijke aanduiding voor inhoud 6">
            <a:extLst>
              <a:ext uri="{FF2B5EF4-FFF2-40B4-BE49-F238E27FC236}">
                <a16:creationId xmlns:a16="http://schemas.microsoft.com/office/drawing/2014/main" id="{C6A73450-DCF3-E062-72DB-02DE2B5EB6FC}"/>
              </a:ext>
            </a:extLst>
          </p:cNvPr>
          <p:cNvSpPr txBox="1">
            <a:spLocks/>
          </p:cNvSpPr>
          <p:nvPr/>
        </p:nvSpPr>
        <p:spPr>
          <a:xfrm>
            <a:off x="8602501" y="2229747"/>
            <a:ext cx="3173863" cy="3936368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Wandelen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Zowel het wandelnetwerk (75%) als de langeafstandsroutes (60%) zijn vrij goed bekend, de virtuele wandelknooppunten wat minder (34%).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 wandelroutes worden sterk  aanbevolen (</a:t>
            </a:r>
            <a:r>
              <a:rPr lang="nl-BE" sz="13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42% tot 46% </a:t>
            </a:r>
            <a:r>
              <a:rPr kumimoji="0" lang="nl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promotor).</a:t>
            </a:r>
          </a:p>
          <a:p>
            <a:pPr algn="l">
              <a:buClr>
                <a:prstClr val="black"/>
              </a:buClr>
              <a:defRPr/>
            </a:pPr>
            <a:r>
              <a:rPr lang="nl-NL" altLang="nl-BE" sz="13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Natuurpunt.be en Wandelknooppunt.be zijn de meest gekende informatiekanalen.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Fietsen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 knooppunten, Brabantse Pijl en Ronde van Vlaanderen routes zijn het meest gekend. Ook de fietsbelevingen in Limburg zijn gekend.</a:t>
            </a:r>
          </a:p>
          <a:p>
            <a:pPr algn="l">
              <a:buClr>
                <a:prstClr val="black"/>
              </a:buClr>
              <a:defRPr/>
            </a:pPr>
            <a:r>
              <a:rPr kumimoji="0" lang="nl-BE" altLang="nl-BE" sz="1300" b="0" i="0" u="none" strike="noStrike" kern="9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Eén op drie Vlamingen deed de afgelopen 3 jaar een uitstap met de fiets tijdens  een vakantie in Vlaanderen.</a:t>
            </a: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6"/>
          <p:cNvSpPr txBox="1">
            <a:spLocks/>
          </p:cNvSpPr>
          <p:nvPr/>
        </p:nvSpPr>
        <p:spPr>
          <a:xfrm>
            <a:off x="1992173" y="846138"/>
            <a:ext cx="8424936" cy="4752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Aharoni" pitchFamily="2" charset="-79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91517A-E14F-42ED-82B0-D00A47EF8D7C}"/>
              </a:ext>
            </a:extLst>
          </p:cNvPr>
          <p:cNvSpPr txBox="1">
            <a:spLocks/>
          </p:cNvSpPr>
          <p:nvPr/>
        </p:nvSpPr>
        <p:spPr>
          <a:xfrm>
            <a:off x="1086944" y="2160855"/>
            <a:ext cx="4125823" cy="3285492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Producten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nl-BE" sz="1300">
                <a:solidFill>
                  <a:prstClr val="black"/>
                </a:solidFill>
                <a:latin typeface="FlandersArtSans-Regular" panose="00000500000000000000" pitchFamily="2" charset="0"/>
              </a:rPr>
              <a:t>C</a:t>
            </a:r>
            <a:r>
              <a:rPr kumimoji="0" lang="nl-BE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hocolade</a:t>
            </a:r>
            <a:r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, pralines en bier zijn de toppers die aan buitenlandse toeristen het meest worden aanbevolen.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Gerechten</a:t>
            </a:r>
          </a:p>
          <a:p>
            <a:pPr algn="l">
              <a:buClr>
                <a:prstClr val="black"/>
              </a:buClr>
              <a:defRPr/>
            </a:pPr>
            <a:r>
              <a:rPr lang="nl-NL" altLang="nl-BE" sz="1300">
                <a:solidFill>
                  <a:prstClr val="black"/>
                </a:solidFill>
                <a:latin typeface="FlandersArtSans-Regular" panose="00000500000000000000" pitchFamily="2" charset="0"/>
              </a:rPr>
              <a:t>De typische Vlaamse gerechten die internationale bezoekers zeker zouden moeten proberen zijn frieten, stoofvlees en Brusselse wafels.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lang="nl-BE" sz="130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nl-BE" sz="1300" b="1">
                <a:solidFill>
                  <a:prstClr val="black"/>
                </a:solidFill>
                <a:latin typeface="FlandersArtSans-Regular" panose="00000500000000000000" pitchFamily="2" charset="0"/>
              </a:rPr>
              <a:t>Culinaire beleving</a:t>
            </a:r>
          </a:p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300">
                <a:solidFill>
                  <a:prstClr val="black"/>
                </a:solidFill>
                <a:latin typeface="FlandersArtSans-Regular" panose="00000500000000000000" pitchFamily="2" charset="0"/>
              </a:rPr>
              <a:t>Wie geïnteresseerd is in het verkennen van Vlaamse culinaire producten, zou het liefst een beleving rond chocolade of Grijze Noordzeegarnalen meemaken.</a:t>
            </a:r>
          </a:p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300">
                <a:solidFill>
                  <a:prstClr val="black"/>
                </a:solidFill>
                <a:latin typeface="FlandersArtSans-Regular" panose="00000500000000000000" pitchFamily="2" charset="0"/>
              </a:rPr>
              <a:t>De beleving is bij voorkeur een rondleiding bij een producent of een </a:t>
            </a:r>
            <a:r>
              <a:rPr lang="nl-NL" altLang="nl-BE" sz="1300" err="1">
                <a:solidFill>
                  <a:prstClr val="black"/>
                </a:solidFill>
                <a:latin typeface="FlandersArtSans-Regular" panose="00000500000000000000" pitchFamily="2" charset="0"/>
              </a:rPr>
              <a:t>tasting</a:t>
            </a:r>
            <a:r>
              <a:rPr lang="nl-NL" altLang="nl-BE" sz="1300">
                <a:solidFill>
                  <a:prstClr val="black"/>
                </a:solidFill>
                <a:latin typeface="FlandersArtSans-Regular" panose="00000500000000000000" pitchFamily="2" charset="0"/>
              </a:rPr>
              <a:t> met uitleg over het product.</a:t>
            </a:r>
            <a:endParaRPr lang="nl-BE" sz="130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DE966EE-DF92-4661-A3CA-07D5465C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Algemene conclusies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FF7A345-CB23-4B78-B428-0D367F026D8B}"/>
              </a:ext>
            </a:extLst>
          </p:cNvPr>
          <p:cNvCxnSpPr>
            <a:cxnSpLocks/>
          </p:cNvCxnSpPr>
          <p:nvPr/>
        </p:nvCxnSpPr>
        <p:spPr>
          <a:xfrm>
            <a:off x="6263305" y="1073334"/>
            <a:ext cx="37729" cy="48696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C697AE08-2514-4088-A6C1-0CD1A355C25F}"/>
              </a:ext>
            </a:extLst>
          </p:cNvPr>
          <p:cNvCxnSpPr>
            <a:cxnSpLocks/>
          </p:cNvCxnSpPr>
          <p:nvPr/>
        </p:nvCxnSpPr>
        <p:spPr>
          <a:xfrm>
            <a:off x="2639958" y="1883517"/>
            <a:ext cx="666832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698AEE3-DAFC-4D1A-A566-A5C9A90718FD}"/>
              </a:ext>
            </a:extLst>
          </p:cNvPr>
          <p:cNvCxnSpPr>
            <a:cxnSpLocks/>
          </p:cNvCxnSpPr>
          <p:nvPr/>
        </p:nvCxnSpPr>
        <p:spPr>
          <a:xfrm>
            <a:off x="8894898" y="1916195"/>
            <a:ext cx="666832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375D89FB-DB1F-B266-E594-FBE04AD22D97}"/>
              </a:ext>
            </a:extLst>
          </p:cNvPr>
          <p:cNvSpPr txBox="1">
            <a:spLocks/>
          </p:cNvSpPr>
          <p:nvPr/>
        </p:nvSpPr>
        <p:spPr>
          <a:xfrm>
            <a:off x="1774890" y="1222809"/>
            <a:ext cx="2546943" cy="591346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Gastronomische producten en culinaire belevingen 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B0F1E0D4-BD4B-1E1E-96FC-3A28A9CDB8FC}"/>
              </a:ext>
            </a:extLst>
          </p:cNvPr>
          <p:cNvSpPr txBox="1">
            <a:spLocks/>
          </p:cNvSpPr>
          <p:nvPr/>
        </p:nvSpPr>
        <p:spPr>
          <a:xfrm>
            <a:off x="8100664" y="1225205"/>
            <a:ext cx="2253864" cy="538672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l-BE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Topevenementen</a:t>
            </a:r>
          </a:p>
        </p:txBody>
      </p:sp>
      <p:sp>
        <p:nvSpPr>
          <p:cNvPr id="14" name="Tijdelijke aanduiding voor inhoud 6">
            <a:extLst>
              <a:ext uri="{FF2B5EF4-FFF2-40B4-BE49-F238E27FC236}">
                <a16:creationId xmlns:a16="http://schemas.microsoft.com/office/drawing/2014/main" id="{9FCDD822-60C7-EB04-4603-FD6FAFA58310}"/>
              </a:ext>
            </a:extLst>
          </p:cNvPr>
          <p:cNvSpPr txBox="1">
            <a:spLocks/>
          </p:cNvSpPr>
          <p:nvPr/>
        </p:nvSpPr>
        <p:spPr>
          <a:xfrm>
            <a:off x="7351572" y="2160855"/>
            <a:ext cx="3753484" cy="3285492"/>
          </a:xfrm>
          <a:prstGeom prst="rect">
            <a:avLst/>
          </a:prstGeom>
        </p:spPr>
        <p:txBody>
          <a:bodyPr vert="horz" lIns="216000" tIns="45720" rIns="21600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3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De meest gekende topevenementen van de afgelopen jaren zijn het Tennistornooi European Open, WK wielrennen en de heropening van het KMSKA.</a:t>
            </a:r>
          </a:p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lang="nl-NL" altLang="nl-BE" sz="13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Van wie het evenement kent, is men het meest naar New </a:t>
            </a:r>
            <a:r>
              <a:rPr lang="nl-NL" altLang="nl-BE" sz="13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Horizons</a:t>
            </a:r>
            <a:r>
              <a:rPr lang="nl-NL" altLang="nl-BE" sz="13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</a:t>
            </a:r>
            <a:r>
              <a:rPr lang="nl-NL" altLang="nl-BE" sz="13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DiericBouts</a:t>
            </a:r>
            <a:r>
              <a:rPr lang="nl-NL" altLang="nl-BE" sz="13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Festival en Topstukkententoonstelling in het Mas geweest.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BAA202-1599-4E79-8F9A-2E1AA5D8F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757915E-EC74-430A-983A-997CF0088F37}"/>
              </a:ext>
            </a:extLst>
          </p:cNvPr>
          <p:cNvCxnSpPr>
            <a:cxnSpLocks/>
          </p:cNvCxnSpPr>
          <p:nvPr/>
        </p:nvCxnSpPr>
        <p:spPr>
          <a:xfrm>
            <a:off x="-400050" y="2057400"/>
            <a:ext cx="9877425" cy="530542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2534D42-0923-477A-9410-DA189376D002}"/>
              </a:ext>
            </a:extLst>
          </p:cNvPr>
          <p:cNvCxnSpPr/>
          <p:nvPr/>
        </p:nvCxnSpPr>
        <p:spPr>
          <a:xfrm flipH="1">
            <a:off x="3344663" y="-1658233"/>
            <a:ext cx="5256584" cy="8640960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61FA3837-36C2-44BB-BED4-A2EDDF394D82}"/>
              </a:ext>
            </a:extLst>
          </p:cNvPr>
          <p:cNvSpPr/>
          <p:nvPr/>
        </p:nvSpPr>
        <p:spPr>
          <a:xfrm>
            <a:off x="666316" y="3373230"/>
            <a:ext cx="3572310" cy="117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252000" bIns="25200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 panose="020B0604020202020204" charset="0"/>
                <a:ea typeface="+mn-ea"/>
                <a:cs typeface="+mn-cs"/>
              </a:rPr>
              <a:t>Meer info?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kennisbeheer@toerismevlaanderen.be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E998EFE-00F1-4206-9A22-1B4111820847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1A8A9F71-4AC5-44F0-8FDE-D97F42A80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5" y="806846"/>
            <a:ext cx="1779647" cy="6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2">
            <a:extLst>
              <a:ext uri="{FF2B5EF4-FFF2-40B4-BE49-F238E27FC236}">
                <a16:creationId xmlns:a16="http://schemas.microsoft.com/office/drawing/2014/main" id="{CFA91DED-A48F-4A31-BD7F-F526F8DFC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5" y="6418351"/>
            <a:ext cx="1611548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00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2702878"/>
            <a:ext cx="11974717" cy="1143000"/>
          </a:xfrm>
        </p:spPr>
        <p:txBody>
          <a:bodyPr/>
          <a:lstStyle/>
          <a:p>
            <a:pPr algn="ctr"/>
            <a:r>
              <a:rPr lang="nl-BE" altLang="nl-BE" sz="4000">
                <a:solidFill>
                  <a:schemeClr val="tx1"/>
                </a:solidFill>
              </a:rPr>
              <a:t>Houding ten aanzien van </a:t>
            </a:r>
            <a:r>
              <a:rPr lang="nl-BE" altLang="nl-BE" sz="4000" err="1">
                <a:solidFill>
                  <a:schemeClr val="tx1"/>
                </a:solidFill>
              </a:rPr>
              <a:t>vlaanderen</a:t>
            </a:r>
            <a:r>
              <a:rPr lang="nl-BE" altLang="nl-BE" sz="4000">
                <a:solidFill>
                  <a:schemeClr val="tx1"/>
                </a:solidFill>
              </a:rPr>
              <a:t> en </a:t>
            </a:r>
            <a:r>
              <a:rPr lang="nl-BE" altLang="nl-BE" sz="4000" err="1">
                <a:solidFill>
                  <a:schemeClr val="tx1"/>
                </a:solidFill>
              </a:rPr>
              <a:t>brussel</a:t>
            </a:r>
            <a:r>
              <a:rPr lang="nl-BE" altLang="nl-BE" sz="4000">
                <a:solidFill>
                  <a:schemeClr val="tx1"/>
                </a:solidFill>
              </a:rPr>
              <a:t> als </a:t>
            </a:r>
            <a:br>
              <a:rPr lang="nl-BE" altLang="nl-BE" sz="4000">
                <a:solidFill>
                  <a:schemeClr val="tx1"/>
                </a:solidFill>
              </a:rPr>
            </a:br>
            <a:r>
              <a:rPr lang="nl-BE" altLang="nl-BE" sz="6000">
                <a:solidFill>
                  <a:schemeClr val="tx1"/>
                </a:solidFill>
              </a:rPr>
              <a:t>vakantiebestemming</a:t>
            </a:r>
            <a:r>
              <a:rPr lang="nl-BE" altLang="nl-BE" sz="4000">
                <a:solidFill>
                  <a:schemeClr val="tx1"/>
                </a:solidFill>
              </a:rPr>
              <a:t> </a:t>
            </a:r>
            <a:endParaRPr lang="nl-BE" altLang="nl-BE" sz="6000">
              <a:solidFill>
                <a:schemeClr val="tx1"/>
              </a:solidFill>
            </a:endParaRPr>
          </a:p>
        </p:txBody>
      </p:sp>
      <p:pic>
        <p:nvPicPr>
          <p:cNvPr id="3" name="Graphic 2" descr="Route tussen twee spelden, met een pad met effen opvulling">
            <a:extLst>
              <a:ext uri="{FF2B5EF4-FFF2-40B4-BE49-F238E27FC236}">
                <a16:creationId xmlns:a16="http://schemas.microsoft.com/office/drawing/2014/main" id="{31EC9FE6-714C-F042-7B3E-77D26221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68" y="4521679"/>
            <a:ext cx="1762664" cy="17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houding ten aanzien van Vlaanderen en Brussel 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>
                <a:solidFill>
                  <a:schemeClr val="tx1"/>
                </a:solidFill>
              </a:rPr>
              <a:t>als vakantiebestemming</a:t>
            </a:r>
          </a:p>
        </p:txBody>
      </p:sp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1BBBB160-5331-47CA-977D-82A2F67785D8}"/>
              </a:ext>
            </a:extLst>
          </p:cNvPr>
          <p:cNvSpPr txBox="1">
            <a:spLocks/>
          </p:cNvSpPr>
          <p:nvPr/>
        </p:nvSpPr>
        <p:spPr bwMode="auto">
          <a:xfrm>
            <a:off x="467225" y="1485990"/>
            <a:ext cx="11564453" cy="6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BE" sz="1800">
                <a:latin typeface="FlandersArtSans-Regular" panose="00000500000000000000" pitchFamily="2" charset="0"/>
              </a:rPr>
              <a:t>Hoe waarschijnlijk is het dat u Vlaanderen en/of Brussel zou aanraden als toeristische bestemming aan iemand uit het buitenland?</a:t>
            </a:r>
            <a:endParaRPr lang="nl-NL" altLang="nl-BE" sz="1800" i="1">
              <a:latin typeface="FlandersArtSans-Regular" panose="00000500000000000000" pitchFamily="2" charset="0"/>
            </a:endParaRPr>
          </a:p>
        </p:txBody>
      </p:sp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A1A35359-A923-4EC4-BCDC-C4382FD26F8B}"/>
              </a:ext>
            </a:extLst>
          </p:cNvPr>
          <p:cNvSpPr txBox="1">
            <a:spLocks/>
          </p:cNvSpPr>
          <p:nvPr/>
        </p:nvSpPr>
        <p:spPr>
          <a:xfrm>
            <a:off x="6769388" y="4394208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84" name="Grafiek 83">
            <a:extLst>
              <a:ext uri="{FF2B5EF4-FFF2-40B4-BE49-F238E27FC236}">
                <a16:creationId xmlns:a16="http://schemas.microsoft.com/office/drawing/2014/main" id="{9BB05E9A-DC65-4448-94F9-C7373A58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701120"/>
              </p:ext>
            </p:extLst>
          </p:nvPr>
        </p:nvGraphicFramePr>
        <p:xfrm>
          <a:off x="5196961" y="2957598"/>
          <a:ext cx="2820606" cy="13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" name="Tekstvak 19">
            <a:extLst>
              <a:ext uri="{FF2B5EF4-FFF2-40B4-BE49-F238E27FC236}">
                <a16:creationId xmlns:a16="http://schemas.microsoft.com/office/drawing/2014/main" id="{A5D0C1FC-B039-4929-B649-2C0971D1A4FB}"/>
              </a:ext>
            </a:extLst>
          </p:cNvPr>
          <p:cNvSpPr txBox="1"/>
          <p:nvPr/>
        </p:nvSpPr>
        <p:spPr>
          <a:xfrm>
            <a:off x="3856330" y="2214213"/>
            <a:ext cx="55018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sz="1300" cap="all">
                <a:latin typeface="FlandersArtSans-Regular" panose="00000500000000000000" pitchFamily="2" charset="0"/>
              </a:rPr>
              <a:t>Net Promotor Score </a:t>
            </a:r>
            <a:r>
              <a:rPr lang="en-US" sz="1300" cap="all">
                <a:latin typeface="FlandersArtSans-Medium" panose="00000600000000000000" pitchFamily="2" charset="0"/>
              </a:rPr>
              <a:t>2023 </a:t>
            </a:r>
            <a:r>
              <a:rPr lang="en-US" sz="1300" cap="all">
                <a:latin typeface="FlandersArtSans-Regular" panose="00000500000000000000" pitchFamily="2" charset="0"/>
              </a:rPr>
              <a:t>= </a:t>
            </a:r>
          </a:p>
          <a:p>
            <a:pPr algn="ctr">
              <a:tabLst>
                <a:tab pos="539750" algn="l"/>
              </a:tabLst>
            </a:pPr>
            <a:r>
              <a:rPr lang="en-US" sz="1300" cap="all">
                <a:latin typeface="FlandersArtSans-Medium" panose="00000600000000000000" pitchFamily="2" charset="0"/>
              </a:rPr>
              <a:t>% promotors - % criticasters = </a:t>
            </a:r>
            <a:r>
              <a:rPr lang="en-US" sz="1300" cap="all">
                <a:solidFill>
                  <a:srgbClr val="FF0000"/>
                </a:solidFill>
                <a:latin typeface="FlandersArtSans-Medium" panose="00000600000000000000" pitchFamily="2" charset="0"/>
              </a:rPr>
              <a:t>-5,9 </a:t>
            </a:r>
          </a:p>
          <a:p>
            <a:pPr algn="ctr">
              <a:tabLst>
                <a:tab pos="539750" algn="l"/>
              </a:tabLst>
            </a:pPr>
            <a:r>
              <a:rPr lang="en-US" sz="1300" cap="all">
                <a:latin typeface="FlandersArtSans-Regular" panose="00000500000000000000" pitchFamily="2" charset="0"/>
              </a:rPr>
              <a:t>(NPS 2022: </a:t>
            </a:r>
            <a:r>
              <a:rPr lang="en-US" sz="1300" cap="all">
                <a:solidFill>
                  <a:srgbClr val="009900"/>
                </a:solidFill>
                <a:latin typeface="FlandersArtSans-Regular" panose="00000500000000000000" pitchFamily="2" charset="0"/>
              </a:rPr>
              <a:t>+1</a:t>
            </a:r>
            <a:r>
              <a:rPr lang="en-US" sz="1300" cap="all">
                <a:latin typeface="FlandersArtSans-Regular" panose="00000500000000000000" pitchFamily="2" charset="0"/>
              </a:rPr>
              <a:t>) </a:t>
            </a:r>
          </a:p>
        </p:txBody>
      </p:sp>
      <p:sp>
        <p:nvSpPr>
          <p:cNvPr id="87" name="Tekstvak 28">
            <a:extLst>
              <a:ext uri="{FF2B5EF4-FFF2-40B4-BE49-F238E27FC236}">
                <a16:creationId xmlns:a16="http://schemas.microsoft.com/office/drawing/2014/main" id="{FBF7B315-8380-49C7-AF66-D9991570C1C1}"/>
              </a:ext>
            </a:extLst>
          </p:cNvPr>
          <p:cNvSpPr txBox="1"/>
          <p:nvPr/>
        </p:nvSpPr>
        <p:spPr>
          <a:xfrm>
            <a:off x="5263818" y="2990852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cap="all">
                <a:latin typeface="FlandersArtSans-Medium" panose="00000600000000000000" pitchFamily="2" charset="0"/>
              </a:rPr>
              <a:t>30%</a:t>
            </a:r>
            <a:endParaRPr lang="en-US" cap="all">
              <a:solidFill>
                <a:srgbClr val="C00000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88" name="Tekstvak 28">
            <a:extLst>
              <a:ext uri="{FF2B5EF4-FFF2-40B4-BE49-F238E27FC236}">
                <a16:creationId xmlns:a16="http://schemas.microsoft.com/office/drawing/2014/main" id="{0D8DAC8E-18AA-4A36-80A5-C47A097DD7AA}"/>
              </a:ext>
            </a:extLst>
          </p:cNvPr>
          <p:cNvSpPr txBox="1"/>
          <p:nvPr/>
        </p:nvSpPr>
        <p:spPr>
          <a:xfrm>
            <a:off x="6195783" y="2980699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cap="all">
                <a:latin typeface="FlandersArtSans-Medium" panose="00000600000000000000" pitchFamily="2" charset="0"/>
              </a:rPr>
              <a:t>47%</a:t>
            </a:r>
            <a:endParaRPr lang="en-US" cap="all">
              <a:solidFill>
                <a:srgbClr val="C00000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89" name="Tekstvak 28">
            <a:extLst>
              <a:ext uri="{FF2B5EF4-FFF2-40B4-BE49-F238E27FC236}">
                <a16:creationId xmlns:a16="http://schemas.microsoft.com/office/drawing/2014/main" id="{F180A256-9699-4761-B368-CF6297733DA3}"/>
              </a:ext>
            </a:extLst>
          </p:cNvPr>
          <p:cNvSpPr txBox="1"/>
          <p:nvPr/>
        </p:nvSpPr>
        <p:spPr>
          <a:xfrm>
            <a:off x="7143601" y="2980699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cap="all">
                <a:latin typeface="FlandersArtSans-Medium" panose="00000600000000000000" pitchFamily="2" charset="0"/>
              </a:rPr>
              <a:t>24%</a:t>
            </a:r>
            <a:endParaRPr lang="en-US" cap="all">
              <a:solidFill>
                <a:srgbClr val="C00000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021A5CE9-639D-4771-8D6A-E4889CE60D86}"/>
              </a:ext>
            </a:extLst>
          </p:cNvPr>
          <p:cNvSpPr txBox="1"/>
          <p:nvPr/>
        </p:nvSpPr>
        <p:spPr>
          <a:xfrm>
            <a:off x="5182972" y="4026263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>
                <a:latin typeface="FlandersArtSans-Regular" panose="00000500000000000000" pitchFamily="2" charset="0"/>
              </a:rPr>
              <a:t>Criticasters </a:t>
            </a:r>
          </a:p>
          <a:p>
            <a:pPr algn="ctr"/>
            <a:r>
              <a:rPr lang="nl-BE" sz="1000">
                <a:latin typeface="FlandersArtSans-Regular" panose="00000500000000000000" pitchFamily="2" charset="0"/>
              </a:rPr>
              <a:t>(0-6)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12D14C7C-C0B6-4349-A31A-FC6568FD3BC1}"/>
              </a:ext>
            </a:extLst>
          </p:cNvPr>
          <p:cNvSpPr txBox="1"/>
          <p:nvPr/>
        </p:nvSpPr>
        <p:spPr>
          <a:xfrm>
            <a:off x="5967031" y="4020980"/>
            <a:ext cx="126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>
                <a:latin typeface="FlandersArtSans-Regular" panose="00000500000000000000" pitchFamily="2" charset="0"/>
              </a:rPr>
              <a:t>Passief Tevredenen (7-8) 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4D9B7EE0-9B26-42DB-86A4-EB0DF90DB6B4}"/>
              </a:ext>
            </a:extLst>
          </p:cNvPr>
          <p:cNvSpPr txBox="1"/>
          <p:nvPr/>
        </p:nvSpPr>
        <p:spPr>
          <a:xfrm>
            <a:off x="7090733" y="4012591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>
                <a:latin typeface="FlandersArtSans-Regular" panose="00000500000000000000" pitchFamily="2" charset="0"/>
              </a:rPr>
              <a:t>Promotors </a:t>
            </a:r>
            <a:br>
              <a:rPr lang="nl-BE" sz="1000">
                <a:latin typeface="FlandersArtSans-Regular" panose="00000500000000000000" pitchFamily="2" charset="0"/>
              </a:rPr>
            </a:br>
            <a:r>
              <a:rPr lang="nl-BE" sz="1000">
                <a:latin typeface="FlandersArtSans-Regular" panose="00000500000000000000" pitchFamily="2" charset="0"/>
              </a:rPr>
              <a:t>(9-10)</a:t>
            </a:r>
          </a:p>
        </p:txBody>
      </p:sp>
    </p:spTree>
    <p:extLst>
      <p:ext uri="{BB962C8B-B14F-4D97-AF65-F5344CB8AC3E}">
        <p14:creationId xmlns:p14="http://schemas.microsoft.com/office/powerpoint/2010/main" val="13641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>
                <a:solidFill>
                  <a:schemeClr val="tx1"/>
                </a:solidFill>
              </a:rPr>
              <a:t>houding ten aanzien van Vlaanderen en Brussel 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>
                <a:solidFill>
                  <a:schemeClr val="tx1"/>
                </a:solidFill>
              </a:rPr>
              <a:t>als vakantiebestemming</a:t>
            </a:r>
          </a:p>
        </p:txBody>
      </p:sp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1BBBB160-5331-47CA-977D-82A2F67785D8}"/>
              </a:ext>
            </a:extLst>
          </p:cNvPr>
          <p:cNvSpPr txBox="1">
            <a:spLocks/>
          </p:cNvSpPr>
          <p:nvPr/>
        </p:nvSpPr>
        <p:spPr bwMode="auto">
          <a:xfrm>
            <a:off x="467225" y="1485990"/>
            <a:ext cx="11564453" cy="40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BE" sz="1800">
                <a:latin typeface="FlandersArtSans-Regular" panose="00000500000000000000" pitchFamily="2" charset="0"/>
              </a:rPr>
              <a:t>Hoe waarschijnlijk is het dat u Vlaanderen en/of Brussel zou aanraden als toeristische bestemming aan iemand uit het buitenland?</a:t>
            </a:r>
            <a:endParaRPr lang="nl-NL" altLang="nl-BE" sz="1800" i="1">
              <a:latin typeface="FlandersArtSans-Regular" panose="00000500000000000000" pitchFamily="2" charset="0"/>
            </a:endParaRPr>
          </a:p>
        </p:txBody>
      </p:sp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A1A35359-A923-4EC4-BCDC-C4382FD26F8B}"/>
              </a:ext>
            </a:extLst>
          </p:cNvPr>
          <p:cNvSpPr txBox="1">
            <a:spLocks/>
          </p:cNvSpPr>
          <p:nvPr/>
        </p:nvSpPr>
        <p:spPr>
          <a:xfrm>
            <a:off x="7872324" y="6135844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 1500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54" name="Tabel 5">
            <a:extLst>
              <a:ext uri="{FF2B5EF4-FFF2-40B4-BE49-F238E27FC236}">
                <a16:creationId xmlns:a16="http://schemas.microsoft.com/office/drawing/2014/main" id="{42325A3F-5E41-4967-8BDA-8B5CC7EDA7A0}"/>
              </a:ext>
            </a:extLst>
          </p:cNvPr>
          <p:cNvGraphicFramePr>
            <a:graphicFrameLocks noGrp="1"/>
          </p:cNvGraphicFramePr>
          <p:nvPr/>
        </p:nvGraphicFramePr>
        <p:xfrm>
          <a:off x="484028" y="2660368"/>
          <a:ext cx="11223940" cy="16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394">
                  <a:extLst>
                    <a:ext uri="{9D8B030D-6E8A-4147-A177-3AD203B41FA5}">
                      <a16:colId xmlns:a16="http://schemas.microsoft.com/office/drawing/2014/main" val="3765811811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1937857291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2455008503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2002647365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1138262296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2038270123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3439124826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1158606075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1934962969"/>
                    </a:ext>
                  </a:extLst>
                </a:gridCol>
                <a:gridCol w="1122394">
                  <a:extLst>
                    <a:ext uri="{9D8B030D-6E8A-4147-A177-3AD203B41FA5}">
                      <a16:colId xmlns:a16="http://schemas.microsoft.com/office/drawing/2014/main" val="175977579"/>
                    </a:ext>
                  </a:extLst>
                </a:gridCol>
              </a:tblGrid>
              <a:tr h="463967">
                <a:tc>
                  <a:txBody>
                    <a:bodyPr/>
                    <a:lstStyle/>
                    <a:p>
                      <a:endParaRPr lang="nl-NL" sz="1100">
                        <a:solidFill>
                          <a:schemeClr val="tx1"/>
                        </a:solidFill>
                        <a:latin typeface="Flanders Art Sans Medium" panose="020B0604020202020204" charset="0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Man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Vrouw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&lt;=34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35-54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55+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Koppels / singles zonder kinderen</a:t>
                      </a:r>
                    </a:p>
                  </a:txBody>
                  <a:tcPr marL="7620" marR="7620" marT="7620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Empty nesten</a:t>
                      </a:r>
                    </a:p>
                  </a:txBody>
                  <a:tcPr marL="7620" marR="7620" marT="7620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Families met inwonende kinderen</a:t>
                      </a:r>
                    </a:p>
                  </a:txBody>
                  <a:tcPr marL="7620" marR="7620" marT="7620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Andere</a:t>
                      </a:r>
                    </a:p>
                  </a:txBody>
                  <a:tcPr marL="7620" marR="7620" marT="7620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52976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1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NPS</a:t>
                      </a:r>
                      <a:endParaRPr lang="nl-NL" sz="11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-1.9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-10,0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-18,7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-9,7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7.3 A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-10,1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7.8 A C D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-8.1 D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-27,1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6175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100" b="0" i="0" u="none" strike="noStrike" kern="1200" baseline="0" err="1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Detractors</a:t>
                      </a:r>
                      <a:endParaRPr lang="nl-NL" sz="11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28,6%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30,6%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37.9% B C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30.4% C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22,5%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31.5%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21,3%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31.2%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43.2% A B C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02792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100" b="0" i="0" u="none" strike="noStrike" kern="1200" baseline="0" err="1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Passives</a:t>
                      </a:r>
                      <a:endParaRPr lang="nl-NL" sz="11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44,7%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48,8%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42,8%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48,9%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47,6%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47,1%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49,7%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45,7%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40,6%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43262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1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Promotors</a:t>
                      </a:r>
                      <a:endParaRPr lang="nl-NL" sz="11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26.7%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20,6%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19,2%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20,7%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29.8% A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21,4%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29.1% D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23,1%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16,1%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26004"/>
                  </a:ext>
                </a:extLst>
              </a:tr>
            </a:tbl>
          </a:graphicData>
        </a:graphic>
      </p:graphicFrame>
      <p:sp>
        <p:nvSpPr>
          <p:cNvPr id="2" name="Tekstvak 19">
            <a:extLst>
              <a:ext uri="{FF2B5EF4-FFF2-40B4-BE49-F238E27FC236}">
                <a16:creationId xmlns:a16="http://schemas.microsoft.com/office/drawing/2014/main" id="{7C66EA13-3F42-233B-BE6A-0504845ED84F}"/>
              </a:ext>
            </a:extLst>
          </p:cNvPr>
          <p:cNvSpPr txBox="1"/>
          <p:nvPr/>
        </p:nvSpPr>
        <p:spPr>
          <a:xfrm>
            <a:off x="3865208" y="1962276"/>
            <a:ext cx="55018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sz="1300" cap="all">
                <a:latin typeface="FlandersArtSans-Regular" panose="00000500000000000000" pitchFamily="2" charset="0"/>
              </a:rPr>
              <a:t>Net Promotor Score </a:t>
            </a:r>
            <a:r>
              <a:rPr lang="en-US" sz="1300" cap="all">
                <a:latin typeface="FlandersArtSans-Medium" panose="00000600000000000000" pitchFamily="2" charset="0"/>
              </a:rPr>
              <a:t>2023 </a:t>
            </a:r>
            <a:r>
              <a:rPr lang="en-US" sz="1300" cap="all">
                <a:latin typeface="FlandersArtSans-Regular" panose="00000500000000000000" pitchFamily="2" charset="0"/>
              </a:rPr>
              <a:t>= </a:t>
            </a:r>
          </a:p>
          <a:p>
            <a:pPr algn="ctr">
              <a:tabLst>
                <a:tab pos="539750" algn="l"/>
              </a:tabLst>
            </a:pPr>
            <a:r>
              <a:rPr lang="en-US" sz="1300" cap="all">
                <a:latin typeface="FlandersArtSans-Medium" panose="00000600000000000000" pitchFamily="2" charset="0"/>
              </a:rPr>
              <a:t>% promotors - % criticasters = </a:t>
            </a:r>
            <a:r>
              <a:rPr lang="en-US" sz="1300" cap="all">
                <a:solidFill>
                  <a:srgbClr val="FF0000"/>
                </a:solidFill>
                <a:latin typeface="FlandersArtSans-Medium" panose="00000600000000000000" pitchFamily="2" charset="0"/>
              </a:rPr>
              <a:t>-5,9 </a:t>
            </a:r>
          </a:p>
          <a:p>
            <a:pPr algn="ctr">
              <a:tabLst>
                <a:tab pos="539750" algn="l"/>
              </a:tabLst>
            </a:pPr>
            <a:r>
              <a:rPr lang="en-US" sz="1300" cap="all">
                <a:latin typeface="FlandersArtSans-Regular" panose="00000500000000000000" pitchFamily="2" charset="0"/>
              </a:rPr>
              <a:t>(NPS 2022: </a:t>
            </a:r>
            <a:r>
              <a:rPr lang="en-US" sz="1300" cap="all">
                <a:solidFill>
                  <a:srgbClr val="009900"/>
                </a:solidFill>
                <a:latin typeface="FlandersArtSans-Regular" panose="00000500000000000000" pitchFamily="2" charset="0"/>
              </a:rPr>
              <a:t>+1</a:t>
            </a:r>
            <a:r>
              <a:rPr lang="en-US" sz="1300" cap="all">
                <a:latin typeface="FlandersArtSans-Regular" panose="00000500000000000000" pitchFamily="2" charset="0"/>
              </a:rPr>
              <a:t>) </a:t>
            </a:r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C1FBDBC6-3567-CC65-7B3D-56D93EB42ABE}"/>
              </a:ext>
            </a:extLst>
          </p:cNvPr>
          <p:cNvGraphicFramePr>
            <a:graphicFrameLocks noGrp="1"/>
          </p:cNvGraphicFramePr>
          <p:nvPr/>
        </p:nvGraphicFramePr>
        <p:xfrm>
          <a:off x="484028" y="4538352"/>
          <a:ext cx="11223947" cy="154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421">
                  <a:extLst>
                    <a:ext uri="{9D8B030D-6E8A-4147-A177-3AD203B41FA5}">
                      <a16:colId xmlns:a16="http://schemas.microsoft.com/office/drawing/2014/main" val="3765811811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val="1937857291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val="1138262296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val="2038270123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val="2342136930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val="1645121132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val="3439124826"/>
                    </a:ext>
                  </a:extLst>
                </a:gridCol>
              </a:tblGrid>
              <a:tr h="448116">
                <a:tc>
                  <a:txBody>
                    <a:bodyPr/>
                    <a:lstStyle/>
                    <a:p>
                      <a:endParaRPr lang="nl-NL" sz="1100">
                        <a:solidFill>
                          <a:schemeClr val="tx1"/>
                        </a:solidFill>
                        <a:latin typeface="Flanders Art Sans Medium" panose="020B0604020202020204" charset="0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Antwerpen</a:t>
                      </a:r>
                      <a:endParaRPr lang="en-GB" sz="1200" b="0" i="0" u="none" strike="noStrike">
                        <a:solidFill>
                          <a:schemeClr val="tx1"/>
                        </a:solidFill>
                        <a:effectLst/>
                        <a:latin typeface="Flanders Art Sans Medium" panose="020B0604020202020204" charset="0"/>
                      </a:endParaRP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Brugge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Gent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Leuven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Mechelen</a:t>
                      </a:r>
                      <a:endParaRPr lang="en-GB" sz="1200" b="0" i="0" u="none" strike="noStrike">
                        <a:solidFill>
                          <a:schemeClr val="tx1"/>
                        </a:solidFill>
                        <a:effectLst/>
                        <a:latin typeface="Flanders Art Sans Medium" panose="020B0604020202020204" charset="0"/>
                      </a:endParaRP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Brussels </a:t>
                      </a:r>
                      <a:r>
                        <a:rPr lang="en-GB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Hoofdstedelijk</a:t>
                      </a:r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 </a:t>
                      </a:r>
                      <a:r>
                        <a:rPr lang="en-GB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Flanders Art Sans Medium" panose="020B0604020202020204" charset="0"/>
                        </a:rPr>
                        <a:t>Gewest</a:t>
                      </a:r>
                      <a:endParaRPr lang="en-GB" sz="1200" b="0" i="0" u="none" strike="noStrike">
                        <a:solidFill>
                          <a:schemeClr val="tx1"/>
                        </a:solidFill>
                        <a:effectLst/>
                        <a:latin typeface="Flanders Art Sans Medium" panose="020B0604020202020204" charset="0"/>
                      </a:endParaRP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52976"/>
                  </a:ext>
                </a:extLst>
              </a:tr>
              <a:tr h="245543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NPS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12,2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2,8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-14,2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0,8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6175"/>
                  </a:ext>
                </a:extLst>
              </a:tr>
              <a:tr h="245543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 err="1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Detractors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26,2%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17,4%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20,8%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39.4% B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29,1%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25,2%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02792"/>
                  </a:ext>
                </a:extLst>
              </a:tr>
              <a:tr h="245543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 err="1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Passives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47,9%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53,1%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55,6%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35,4%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41,1%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39,0%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43262"/>
                  </a:ext>
                </a:extLst>
              </a:tr>
              <a:tr h="245543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r>
                        <a:rPr lang="nl-BE" sz="1200" b="0" i="0" u="none" strike="noStrike" kern="1200" baseline="0">
                          <a:solidFill>
                            <a:schemeClr val="tx1"/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rPr>
                        <a:t>Promotors</a:t>
                      </a:r>
                      <a:endParaRPr lang="nl-NL" sz="1200" b="0" i="0" u="none" strike="noStrike" kern="1200" baseline="0">
                        <a:solidFill>
                          <a:schemeClr val="tx1"/>
                        </a:solidFill>
                        <a:latin typeface="Flanders Art Sans Medium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26,0%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29,5%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23,6%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25,2%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29,9%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20B0604020202020204" charset="0"/>
                        </a:rPr>
                        <a:t>35,8%</a:t>
                      </a:r>
                    </a:p>
                  </a:txBody>
                  <a:tcPr marL="9525" marR="9525" marT="9525" marB="0" anchor="ctr" anchorCtr="1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2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376249FA-777B-41FD-8CD8-6A1AE5F8F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213900"/>
              </p:ext>
            </p:extLst>
          </p:nvPr>
        </p:nvGraphicFramePr>
        <p:xfrm>
          <a:off x="9383658" y="2919617"/>
          <a:ext cx="2820606" cy="13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7283" y="274638"/>
            <a:ext cx="11974717" cy="1143000"/>
          </a:xfrm>
        </p:spPr>
        <p:txBody>
          <a:bodyPr/>
          <a:lstStyle/>
          <a:p>
            <a:pPr algn="ctr"/>
            <a:r>
              <a:rPr lang="nl-BE" altLang="nl-BE" dirty="0">
                <a:solidFill>
                  <a:schemeClr val="tx1"/>
                </a:solidFill>
              </a:rPr>
              <a:t>Vlaanderen en Brussel als vakantiebestemming</a:t>
            </a:r>
          </a:p>
        </p:txBody>
      </p:sp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1BBBB160-5331-47CA-977D-82A2F67785D8}"/>
              </a:ext>
            </a:extLst>
          </p:cNvPr>
          <p:cNvSpPr txBox="1">
            <a:spLocks/>
          </p:cNvSpPr>
          <p:nvPr/>
        </p:nvSpPr>
        <p:spPr bwMode="auto">
          <a:xfrm>
            <a:off x="467225" y="1485990"/>
            <a:ext cx="11564453" cy="6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SzTx/>
              <a:buFont typeface="Arial" panose="020B0604020202020204" pitchFamily="34" charset="0"/>
              <a:buNone/>
              <a:tabLst>
                <a:tab pos="180975" algn="l"/>
              </a:tabLst>
              <a:defRPr/>
            </a:pPr>
            <a:r>
              <a:rPr kumimoji="0" lang="nl-NL" alt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Hoe waarschijnlijk is het dat u Vlaanderen en/of Brussel zou aanraden als toeristische bestemming aan iemand uit het buitenland?</a:t>
            </a:r>
            <a:endParaRPr kumimoji="0" lang="nl-NL" alt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kstvak 19">
            <a:extLst>
              <a:ext uri="{FF2B5EF4-FFF2-40B4-BE49-F238E27FC236}">
                <a16:creationId xmlns:a16="http://schemas.microsoft.com/office/drawing/2014/main" id="{61773FF5-31B0-4583-A11E-0A37CABE1616}"/>
              </a:ext>
            </a:extLst>
          </p:cNvPr>
          <p:cNvSpPr txBox="1"/>
          <p:nvPr/>
        </p:nvSpPr>
        <p:spPr>
          <a:xfrm>
            <a:off x="7986149" y="2246845"/>
            <a:ext cx="550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Net Promotor Score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2019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% promotors - % criticasters =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-11 </a:t>
            </a:r>
          </a:p>
        </p:txBody>
      </p:sp>
      <p:cxnSp>
        <p:nvCxnSpPr>
          <p:cNvPr id="51" name="Rechte verbindingslijn 21">
            <a:extLst>
              <a:ext uri="{FF2B5EF4-FFF2-40B4-BE49-F238E27FC236}">
                <a16:creationId xmlns:a16="http://schemas.microsoft.com/office/drawing/2014/main" id="{8186B354-528C-4BA8-9B46-ED87EE070653}"/>
              </a:ext>
            </a:extLst>
          </p:cNvPr>
          <p:cNvCxnSpPr>
            <a:cxnSpLocks/>
          </p:cNvCxnSpPr>
          <p:nvPr/>
        </p:nvCxnSpPr>
        <p:spPr>
          <a:xfrm>
            <a:off x="9226399" y="2183923"/>
            <a:ext cx="0" cy="23230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28">
            <a:extLst>
              <a:ext uri="{FF2B5EF4-FFF2-40B4-BE49-F238E27FC236}">
                <a16:creationId xmlns:a16="http://schemas.microsoft.com/office/drawing/2014/main" id="{D4287813-832A-47B2-AC7A-5741E1CA7780}"/>
              </a:ext>
            </a:extLst>
          </p:cNvPr>
          <p:cNvSpPr txBox="1"/>
          <p:nvPr/>
        </p:nvSpPr>
        <p:spPr>
          <a:xfrm>
            <a:off x="9352067" y="3046069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lang="en-US" cap="all" dirty="0">
                <a:solidFill>
                  <a:prstClr val="black"/>
                </a:solidFill>
                <a:latin typeface="FlandersArtSans-Medium" panose="00000600000000000000" pitchFamily="2" charset="0"/>
              </a:rPr>
              <a:t>29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kstvak 28">
            <a:extLst>
              <a:ext uri="{FF2B5EF4-FFF2-40B4-BE49-F238E27FC236}">
                <a16:creationId xmlns:a16="http://schemas.microsoft.com/office/drawing/2014/main" id="{43AF9FC2-1CBC-48E7-980A-EE14B91BC393}"/>
              </a:ext>
            </a:extLst>
          </p:cNvPr>
          <p:cNvSpPr txBox="1"/>
          <p:nvPr/>
        </p:nvSpPr>
        <p:spPr>
          <a:xfrm>
            <a:off x="10324863" y="3042202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53%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kstvak 28">
            <a:extLst>
              <a:ext uri="{FF2B5EF4-FFF2-40B4-BE49-F238E27FC236}">
                <a16:creationId xmlns:a16="http://schemas.microsoft.com/office/drawing/2014/main" id="{6900DFB2-7F60-4B78-B578-2E909A6744E6}"/>
              </a:ext>
            </a:extLst>
          </p:cNvPr>
          <p:cNvSpPr txBox="1"/>
          <p:nvPr/>
        </p:nvSpPr>
        <p:spPr>
          <a:xfrm>
            <a:off x="11237764" y="3036664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lang="en-US" cap="all" dirty="0">
                <a:solidFill>
                  <a:prstClr val="black"/>
                </a:solidFill>
                <a:latin typeface="FlandersArtSans-Medium" panose="00000600000000000000" pitchFamily="2" charset="0"/>
              </a:rPr>
              <a:t>18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A1A35359-A923-4EC4-BCDC-C4382FD26F8B}"/>
              </a:ext>
            </a:extLst>
          </p:cNvPr>
          <p:cNvSpPr txBox="1">
            <a:spLocks/>
          </p:cNvSpPr>
          <p:nvPr/>
        </p:nvSpPr>
        <p:spPr>
          <a:xfrm>
            <a:off x="7182036" y="6124829"/>
            <a:ext cx="4775980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Filter: geen</a:t>
            </a:r>
          </a:p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N:</a:t>
            </a:r>
            <a:r>
              <a:rPr lang="nl-NL" sz="1000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1500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02EE81FE-4B50-4410-97D7-CB8CE86F7617}"/>
              </a:ext>
            </a:extLst>
          </p:cNvPr>
          <p:cNvSpPr txBox="1"/>
          <p:nvPr/>
        </p:nvSpPr>
        <p:spPr>
          <a:xfrm>
            <a:off x="9348702" y="3845761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Criticasters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(0-6)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F9906265-8949-4AF4-82D5-996146948226}"/>
              </a:ext>
            </a:extLst>
          </p:cNvPr>
          <p:cNvSpPr txBox="1"/>
          <p:nvPr/>
        </p:nvSpPr>
        <p:spPr>
          <a:xfrm>
            <a:off x="10205386" y="3845761"/>
            <a:ext cx="126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Passief Tevredenen (7-8) 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11A4AC33-5346-4CC3-B9D2-945D98F773ED}"/>
              </a:ext>
            </a:extLst>
          </p:cNvPr>
          <p:cNvSpPr txBox="1"/>
          <p:nvPr/>
        </p:nvSpPr>
        <p:spPr>
          <a:xfrm>
            <a:off x="11270715" y="3832484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Promotors </a:t>
            </a:r>
            <a:b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(9-10)</a:t>
            </a:r>
          </a:p>
        </p:txBody>
      </p:sp>
      <p:graphicFrame>
        <p:nvGraphicFramePr>
          <p:cNvPr id="84" name="Grafiek 83">
            <a:extLst>
              <a:ext uri="{FF2B5EF4-FFF2-40B4-BE49-F238E27FC236}">
                <a16:creationId xmlns:a16="http://schemas.microsoft.com/office/drawing/2014/main" id="{9BB05E9A-DC65-4448-94F9-C7373A58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738435"/>
              </p:ext>
            </p:extLst>
          </p:nvPr>
        </p:nvGraphicFramePr>
        <p:xfrm>
          <a:off x="6483614" y="2916498"/>
          <a:ext cx="2820606" cy="13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Tekstvak 19">
            <a:extLst>
              <a:ext uri="{FF2B5EF4-FFF2-40B4-BE49-F238E27FC236}">
                <a16:creationId xmlns:a16="http://schemas.microsoft.com/office/drawing/2014/main" id="{A5D0C1FC-B039-4929-B649-2C0971D1A4FB}"/>
              </a:ext>
            </a:extLst>
          </p:cNvPr>
          <p:cNvSpPr txBox="1"/>
          <p:nvPr/>
        </p:nvSpPr>
        <p:spPr>
          <a:xfrm>
            <a:off x="5069709" y="2253386"/>
            <a:ext cx="550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Net Promotor Score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2020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% promotors - % criticasters =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6" name="Rechte verbindingslijn 21">
            <a:extLst>
              <a:ext uri="{FF2B5EF4-FFF2-40B4-BE49-F238E27FC236}">
                <a16:creationId xmlns:a16="http://schemas.microsoft.com/office/drawing/2014/main" id="{8D82A706-376C-4BB0-8CB8-417B8155FD26}"/>
              </a:ext>
            </a:extLst>
          </p:cNvPr>
          <p:cNvCxnSpPr>
            <a:cxnSpLocks/>
          </p:cNvCxnSpPr>
          <p:nvPr/>
        </p:nvCxnSpPr>
        <p:spPr>
          <a:xfrm>
            <a:off x="6426828" y="2290588"/>
            <a:ext cx="0" cy="23230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vak 28">
            <a:extLst>
              <a:ext uri="{FF2B5EF4-FFF2-40B4-BE49-F238E27FC236}">
                <a16:creationId xmlns:a16="http://schemas.microsoft.com/office/drawing/2014/main" id="{FBF7B315-8380-49C7-AF66-D9991570C1C1}"/>
              </a:ext>
            </a:extLst>
          </p:cNvPr>
          <p:cNvSpPr txBox="1"/>
          <p:nvPr/>
        </p:nvSpPr>
        <p:spPr>
          <a:xfrm>
            <a:off x="6498631" y="3049841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25%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Tekstvak 28">
            <a:extLst>
              <a:ext uri="{FF2B5EF4-FFF2-40B4-BE49-F238E27FC236}">
                <a16:creationId xmlns:a16="http://schemas.microsoft.com/office/drawing/2014/main" id="{0D8DAC8E-18AA-4A36-80A5-C47A097DD7AA}"/>
              </a:ext>
            </a:extLst>
          </p:cNvPr>
          <p:cNvSpPr txBox="1"/>
          <p:nvPr/>
        </p:nvSpPr>
        <p:spPr>
          <a:xfrm>
            <a:off x="7425939" y="3049841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48%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Tekstvak 28">
            <a:extLst>
              <a:ext uri="{FF2B5EF4-FFF2-40B4-BE49-F238E27FC236}">
                <a16:creationId xmlns:a16="http://schemas.microsoft.com/office/drawing/2014/main" id="{F180A256-9699-4761-B368-CF6297733DA3}"/>
              </a:ext>
            </a:extLst>
          </p:cNvPr>
          <p:cNvSpPr txBox="1"/>
          <p:nvPr/>
        </p:nvSpPr>
        <p:spPr>
          <a:xfrm>
            <a:off x="8384328" y="3052710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27%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021A5CE9-639D-4771-8D6A-E4889CE60D86}"/>
              </a:ext>
            </a:extLst>
          </p:cNvPr>
          <p:cNvSpPr txBox="1"/>
          <p:nvPr/>
        </p:nvSpPr>
        <p:spPr>
          <a:xfrm>
            <a:off x="6462683" y="3842518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Criticasters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(0-6)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12D14C7C-C0B6-4349-A31A-FC6568FD3BC1}"/>
              </a:ext>
            </a:extLst>
          </p:cNvPr>
          <p:cNvSpPr txBox="1"/>
          <p:nvPr/>
        </p:nvSpPr>
        <p:spPr>
          <a:xfrm>
            <a:off x="7347259" y="3857961"/>
            <a:ext cx="126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Passief Tevredenen (7-8) 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4D9B7EE0-9B26-42DB-86A4-EB0DF90DB6B4}"/>
              </a:ext>
            </a:extLst>
          </p:cNvPr>
          <p:cNvSpPr txBox="1"/>
          <p:nvPr/>
        </p:nvSpPr>
        <p:spPr>
          <a:xfrm>
            <a:off x="8364512" y="3842642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Promotors </a:t>
            </a:r>
            <a:b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(9-10)</a:t>
            </a:r>
          </a:p>
        </p:txBody>
      </p:sp>
      <p:cxnSp>
        <p:nvCxnSpPr>
          <p:cNvPr id="2" name="Rechte verbindingslijn 21">
            <a:extLst>
              <a:ext uri="{FF2B5EF4-FFF2-40B4-BE49-F238E27FC236}">
                <a16:creationId xmlns:a16="http://schemas.microsoft.com/office/drawing/2014/main" id="{12E97BB5-B3C1-1210-AEF5-07DCC1BD0B6E}"/>
              </a:ext>
            </a:extLst>
          </p:cNvPr>
          <p:cNvCxnSpPr>
            <a:cxnSpLocks/>
          </p:cNvCxnSpPr>
          <p:nvPr/>
        </p:nvCxnSpPr>
        <p:spPr>
          <a:xfrm>
            <a:off x="3557732" y="2336502"/>
            <a:ext cx="0" cy="23230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ek 83">
            <a:extLst>
              <a:ext uri="{FF2B5EF4-FFF2-40B4-BE49-F238E27FC236}">
                <a16:creationId xmlns:a16="http://schemas.microsoft.com/office/drawing/2014/main" id="{58F0D92B-4D03-30E4-4DE7-DCBA0B40F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889392"/>
              </p:ext>
            </p:extLst>
          </p:nvPr>
        </p:nvGraphicFramePr>
        <p:xfrm>
          <a:off x="726609" y="2956891"/>
          <a:ext cx="2820606" cy="13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kstvak 28">
            <a:extLst>
              <a:ext uri="{FF2B5EF4-FFF2-40B4-BE49-F238E27FC236}">
                <a16:creationId xmlns:a16="http://schemas.microsoft.com/office/drawing/2014/main" id="{02101CCD-B05A-6C5D-8549-CE7F9092903A}"/>
              </a:ext>
            </a:extLst>
          </p:cNvPr>
          <p:cNvSpPr txBox="1"/>
          <p:nvPr/>
        </p:nvSpPr>
        <p:spPr>
          <a:xfrm>
            <a:off x="717888" y="3094738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30%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vak 28">
            <a:extLst>
              <a:ext uri="{FF2B5EF4-FFF2-40B4-BE49-F238E27FC236}">
                <a16:creationId xmlns:a16="http://schemas.microsoft.com/office/drawing/2014/main" id="{9023B74D-C70B-E69C-8565-9E5F05E27EB0}"/>
              </a:ext>
            </a:extLst>
          </p:cNvPr>
          <p:cNvSpPr txBox="1"/>
          <p:nvPr/>
        </p:nvSpPr>
        <p:spPr>
          <a:xfrm>
            <a:off x="1651954" y="3094738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46%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28">
            <a:extLst>
              <a:ext uri="{FF2B5EF4-FFF2-40B4-BE49-F238E27FC236}">
                <a16:creationId xmlns:a16="http://schemas.microsoft.com/office/drawing/2014/main" id="{B06A1B9F-77F6-4015-2875-C36CA3FA1AB8}"/>
              </a:ext>
            </a:extLst>
          </p:cNvPr>
          <p:cNvSpPr txBox="1"/>
          <p:nvPr/>
        </p:nvSpPr>
        <p:spPr>
          <a:xfrm>
            <a:off x="2686221" y="3094432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24%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vak 89">
            <a:extLst>
              <a:ext uri="{FF2B5EF4-FFF2-40B4-BE49-F238E27FC236}">
                <a16:creationId xmlns:a16="http://schemas.microsoft.com/office/drawing/2014/main" id="{94BF3A2C-BBC4-D69B-D9C9-CDF540A21382}"/>
              </a:ext>
            </a:extLst>
          </p:cNvPr>
          <p:cNvSpPr txBox="1"/>
          <p:nvPr/>
        </p:nvSpPr>
        <p:spPr>
          <a:xfrm>
            <a:off x="633036" y="3860490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Criticasters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(0-6)</a:t>
            </a:r>
          </a:p>
        </p:txBody>
      </p:sp>
      <p:sp>
        <p:nvSpPr>
          <p:cNvPr id="9" name="Tekstvak 90">
            <a:extLst>
              <a:ext uri="{FF2B5EF4-FFF2-40B4-BE49-F238E27FC236}">
                <a16:creationId xmlns:a16="http://schemas.microsoft.com/office/drawing/2014/main" id="{30639793-5B69-8286-467F-1127793BA8B4}"/>
              </a:ext>
            </a:extLst>
          </p:cNvPr>
          <p:cNvSpPr txBox="1"/>
          <p:nvPr/>
        </p:nvSpPr>
        <p:spPr>
          <a:xfrm>
            <a:off x="1440641" y="3860490"/>
            <a:ext cx="126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Passief Tevredenen (7-8) </a:t>
            </a:r>
          </a:p>
        </p:txBody>
      </p:sp>
      <p:sp>
        <p:nvSpPr>
          <p:cNvPr id="10" name="Tekstvak 91">
            <a:extLst>
              <a:ext uri="{FF2B5EF4-FFF2-40B4-BE49-F238E27FC236}">
                <a16:creationId xmlns:a16="http://schemas.microsoft.com/office/drawing/2014/main" id="{8648C701-2F58-A511-A918-E6FB9B8C87AE}"/>
              </a:ext>
            </a:extLst>
          </p:cNvPr>
          <p:cNvSpPr txBox="1"/>
          <p:nvPr/>
        </p:nvSpPr>
        <p:spPr>
          <a:xfrm>
            <a:off x="2569566" y="3851345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Promotors </a:t>
            </a:r>
            <a:b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(9-10)</a:t>
            </a:r>
          </a:p>
        </p:txBody>
      </p:sp>
      <p:graphicFrame>
        <p:nvGraphicFramePr>
          <p:cNvPr id="13" name="Grafiek 83">
            <a:extLst>
              <a:ext uri="{FF2B5EF4-FFF2-40B4-BE49-F238E27FC236}">
                <a16:creationId xmlns:a16="http://schemas.microsoft.com/office/drawing/2014/main" id="{4A4F77B9-3FA7-73BF-FA8D-65DC902D9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096530"/>
              </p:ext>
            </p:extLst>
          </p:nvPr>
        </p:nvGraphicFramePr>
        <p:xfrm>
          <a:off x="3622507" y="2928254"/>
          <a:ext cx="2820606" cy="13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kstvak 28">
            <a:extLst>
              <a:ext uri="{FF2B5EF4-FFF2-40B4-BE49-F238E27FC236}">
                <a16:creationId xmlns:a16="http://schemas.microsoft.com/office/drawing/2014/main" id="{F64B231C-19DD-A51D-221A-FEB155D19797}"/>
              </a:ext>
            </a:extLst>
          </p:cNvPr>
          <p:cNvSpPr txBox="1"/>
          <p:nvPr/>
        </p:nvSpPr>
        <p:spPr>
          <a:xfrm>
            <a:off x="3613786" y="3066101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25%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stvak 28">
            <a:extLst>
              <a:ext uri="{FF2B5EF4-FFF2-40B4-BE49-F238E27FC236}">
                <a16:creationId xmlns:a16="http://schemas.microsoft.com/office/drawing/2014/main" id="{E7652E7A-3285-1CBA-A8EF-F0928D887249}"/>
              </a:ext>
            </a:extLst>
          </p:cNvPr>
          <p:cNvSpPr txBox="1"/>
          <p:nvPr/>
        </p:nvSpPr>
        <p:spPr>
          <a:xfrm>
            <a:off x="4547852" y="3066101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49%</a:t>
            </a:r>
            <a:endParaRPr kumimoji="0" lang="en-US" sz="1800" b="0" i="0" u="none" strike="noStrike" kern="1200" cap="all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stvak 28">
            <a:extLst>
              <a:ext uri="{FF2B5EF4-FFF2-40B4-BE49-F238E27FC236}">
                <a16:creationId xmlns:a16="http://schemas.microsoft.com/office/drawing/2014/main" id="{A5AD368F-D9E1-D237-D869-E7526AF25C54}"/>
              </a:ext>
            </a:extLst>
          </p:cNvPr>
          <p:cNvSpPr txBox="1"/>
          <p:nvPr/>
        </p:nvSpPr>
        <p:spPr>
          <a:xfrm>
            <a:off x="5582119" y="3065795"/>
            <a:ext cx="9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26%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landersArtSans-Medium" panose="00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stvak 89">
            <a:extLst>
              <a:ext uri="{FF2B5EF4-FFF2-40B4-BE49-F238E27FC236}">
                <a16:creationId xmlns:a16="http://schemas.microsoft.com/office/drawing/2014/main" id="{00C267F0-BA53-3BE1-583E-BB648E5A3B46}"/>
              </a:ext>
            </a:extLst>
          </p:cNvPr>
          <p:cNvSpPr txBox="1"/>
          <p:nvPr/>
        </p:nvSpPr>
        <p:spPr>
          <a:xfrm>
            <a:off x="3528934" y="3831853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Criticasters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(0-6)</a:t>
            </a:r>
          </a:p>
        </p:txBody>
      </p:sp>
      <p:sp>
        <p:nvSpPr>
          <p:cNvPr id="18" name="Tekstvak 90">
            <a:extLst>
              <a:ext uri="{FF2B5EF4-FFF2-40B4-BE49-F238E27FC236}">
                <a16:creationId xmlns:a16="http://schemas.microsoft.com/office/drawing/2014/main" id="{BCF8D8C8-D00C-43C4-BF49-DC17FE84803B}"/>
              </a:ext>
            </a:extLst>
          </p:cNvPr>
          <p:cNvSpPr txBox="1"/>
          <p:nvPr/>
        </p:nvSpPr>
        <p:spPr>
          <a:xfrm>
            <a:off x="4336539" y="3831853"/>
            <a:ext cx="126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Passief Tevredenen (7-8) </a:t>
            </a:r>
          </a:p>
        </p:txBody>
      </p:sp>
      <p:sp>
        <p:nvSpPr>
          <p:cNvPr id="19" name="Tekstvak 91">
            <a:extLst>
              <a:ext uri="{FF2B5EF4-FFF2-40B4-BE49-F238E27FC236}">
                <a16:creationId xmlns:a16="http://schemas.microsoft.com/office/drawing/2014/main" id="{D58E5E30-C16B-5C03-6018-1D4D0127FBF9}"/>
              </a:ext>
            </a:extLst>
          </p:cNvPr>
          <p:cNvSpPr txBox="1"/>
          <p:nvPr/>
        </p:nvSpPr>
        <p:spPr>
          <a:xfrm>
            <a:off x="5465464" y="3822708"/>
            <a:ext cx="9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Promotors </a:t>
            </a:r>
            <a:b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kumimoji="0" lang="nl-B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(9-10)</a:t>
            </a:r>
          </a:p>
        </p:txBody>
      </p:sp>
      <p:sp>
        <p:nvSpPr>
          <p:cNvPr id="21" name="Tekstvak 19">
            <a:extLst>
              <a:ext uri="{FF2B5EF4-FFF2-40B4-BE49-F238E27FC236}">
                <a16:creationId xmlns:a16="http://schemas.microsoft.com/office/drawing/2014/main" id="{A2A1C462-D256-1F8B-B9E6-A5D8196A57CF}"/>
              </a:ext>
            </a:extLst>
          </p:cNvPr>
          <p:cNvSpPr txBox="1"/>
          <p:nvPr/>
        </p:nvSpPr>
        <p:spPr>
          <a:xfrm>
            <a:off x="2261539" y="2267732"/>
            <a:ext cx="550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Net Promotor Score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2022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% promotors - % criticasters = </a:t>
            </a:r>
            <a:r>
              <a:rPr lang="en-US" sz="1300" cap="all" dirty="0">
                <a:solidFill>
                  <a:srgbClr val="009900"/>
                </a:solidFill>
                <a:latin typeface="FlandersArtSans-Medium" panose="00000600000000000000" pitchFamily="2" charset="0"/>
              </a:rPr>
              <a:t>1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kstvak 19">
            <a:extLst>
              <a:ext uri="{FF2B5EF4-FFF2-40B4-BE49-F238E27FC236}">
                <a16:creationId xmlns:a16="http://schemas.microsoft.com/office/drawing/2014/main" id="{363972AD-2EFB-1155-AE6F-F47053220CE0}"/>
              </a:ext>
            </a:extLst>
          </p:cNvPr>
          <p:cNvSpPr txBox="1"/>
          <p:nvPr/>
        </p:nvSpPr>
        <p:spPr>
          <a:xfrm>
            <a:off x="-634359" y="2296369"/>
            <a:ext cx="550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Net Promotor Score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2023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rPr>
              <a:t>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% promotors - % criticasters = 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-6</a:t>
            </a:r>
            <a:r>
              <a: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landersArtSans-Medium" panose="00000600000000000000" pitchFamily="2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C7BCE74-28E0-46BB-A914-8B1D5C789C91}"/>
              </a:ext>
            </a:extLst>
          </p:cNvPr>
          <p:cNvSpPr txBox="1">
            <a:spLocks/>
          </p:cNvSpPr>
          <p:nvPr/>
        </p:nvSpPr>
        <p:spPr bwMode="auto">
          <a:xfrm>
            <a:off x="4699103" y="3760116"/>
            <a:ext cx="3516006" cy="2111074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altLang="nl-BE" sz="1800" kern="900" dirty="0">
                <a:latin typeface="FlandersArtSans-Regular" panose="00000500000000000000" pitchFamily="2" charset="0"/>
              </a:rPr>
              <a:t>24% van de respondenten </a:t>
            </a:r>
          </a:p>
          <a:p>
            <a:pPr marL="0" indent="0" algn="ctr">
              <a:buNone/>
            </a:pPr>
            <a:r>
              <a:rPr lang="nl-NL" altLang="nl-BE" sz="1800" kern="900" dirty="0">
                <a:latin typeface="FlandersArtSans-Regular" panose="00000500000000000000" pitchFamily="2" charset="0"/>
              </a:rPr>
              <a:t>zou Vlaanderen en Brussel actief aanraden als vakantiebestemming.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09E335D-B615-4D35-B74E-2E8183186DA7}"/>
              </a:ext>
            </a:extLst>
          </p:cNvPr>
          <p:cNvSpPr txBox="1">
            <a:spLocks/>
          </p:cNvSpPr>
          <p:nvPr/>
        </p:nvSpPr>
        <p:spPr bwMode="auto">
          <a:xfrm>
            <a:off x="8290918" y="3732501"/>
            <a:ext cx="3823511" cy="200903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altLang="nl-BE" sz="1800" kern="900" dirty="0">
                <a:latin typeface="FlandersArtSans-Regular" panose="00000500000000000000" pitchFamily="2" charset="0"/>
              </a:rPr>
              <a:t>Voornamelijk wie jonger is dan 55 jaar, en zeker de -35 jarigen, zijn negatiever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A3B59A-5CCD-433E-B0FC-473F98967982}"/>
              </a:ext>
            </a:extLst>
          </p:cNvPr>
          <p:cNvSpPr txBox="1">
            <a:spLocks/>
          </p:cNvSpPr>
          <p:nvPr/>
        </p:nvSpPr>
        <p:spPr>
          <a:xfrm>
            <a:off x="217283" y="544969"/>
            <a:ext cx="119747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26262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BE" altLang="nl-BE">
                <a:solidFill>
                  <a:schemeClr val="tx1"/>
                </a:solidFill>
              </a:rPr>
              <a:t>houding ten aanzien van Vlaanderen en Brussel 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>
                <a:solidFill>
                  <a:schemeClr val="tx1"/>
                </a:solidFill>
              </a:rPr>
              <a:t>als vakantiebestemming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FE9131-3432-46D6-82A1-BE2D9936543B}"/>
              </a:ext>
            </a:extLst>
          </p:cNvPr>
          <p:cNvCxnSpPr>
            <a:cxnSpLocks/>
          </p:cNvCxnSpPr>
          <p:nvPr/>
        </p:nvCxnSpPr>
        <p:spPr>
          <a:xfrm>
            <a:off x="4508504" y="2161780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4196F40-C0D2-4C0A-8133-D7371A902759}"/>
              </a:ext>
            </a:extLst>
          </p:cNvPr>
          <p:cNvCxnSpPr>
            <a:cxnSpLocks/>
          </p:cNvCxnSpPr>
          <p:nvPr/>
        </p:nvCxnSpPr>
        <p:spPr>
          <a:xfrm>
            <a:off x="8019696" y="2168850"/>
            <a:ext cx="0" cy="3579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A578084A-9416-4CC0-A892-ECAF7445390C}"/>
              </a:ext>
            </a:extLst>
          </p:cNvPr>
          <p:cNvSpPr txBox="1"/>
          <p:nvPr/>
        </p:nvSpPr>
        <p:spPr>
          <a:xfrm>
            <a:off x="961879" y="2109822"/>
            <a:ext cx="33746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sz="6000" cap="all" dirty="0">
                <a:latin typeface="FlandersArtSans-Medium" panose="00000600000000000000" pitchFamily="2" charset="0"/>
              </a:rPr>
              <a:t>-6</a:t>
            </a:r>
          </a:p>
          <a:p>
            <a:pPr algn="ctr">
              <a:tabLst>
                <a:tab pos="539750" algn="l"/>
              </a:tabLst>
            </a:pPr>
            <a:r>
              <a:rPr lang="en-US" cap="all" dirty="0">
                <a:latin typeface="FlandersArtSans-Medium" panose="00000600000000000000" pitchFamily="2" charset="0"/>
              </a:rPr>
              <a:t>Net Promotor Score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FAC7D9-C26C-41B3-B50B-D28A8C3B4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88" y="2168175"/>
            <a:ext cx="1343366" cy="130738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27433D9B-9C88-41A4-9B8E-4BFBF0A8095D}"/>
              </a:ext>
            </a:extLst>
          </p:cNvPr>
          <p:cNvGrpSpPr/>
          <p:nvPr/>
        </p:nvGrpSpPr>
        <p:grpSpPr>
          <a:xfrm>
            <a:off x="9402992" y="2133947"/>
            <a:ext cx="1244412" cy="1244412"/>
            <a:chOff x="8568965" y="2184588"/>
            <a:chExt cx="1244412" cy="1244412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93ABDB4-364B-4E4C-A8B1-3799C521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926" y="2286000"/>
              <a:ext cx="1174458" cy="1143000"/>
            </a:xfrm>
            <a:prstGeom prst="rect">
              <a:avLst/>
            </a:prstGeom>
          </p:spPr>
        </p:pic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6FB3A47-D3EA-498E-94FA-9285848B0207}"/>
                </a:ext>
              </a:extLst>
            </p:cNvPr>
            <p:cNvSpPr/>
            <p:nvPr/>
          </p:nvSpPr>
          <p:spPr>
            <a:xfrm>
              <a:off x="8568965" y="2184588"/>
              <a:ext cx="1244412" cy="12444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0D6140D-5563-417D-AB68-29AA5D4E5432}"/>
              </a:ext>
            </a:extLst>
          </p:cNvPr>
          <p:cNvCxnSpPr>
            <a:cxnSpLocks/>
          </p:cNvCxnSpPr>
          <p:nvPr/>
        </p:nvCxnSpPr>
        <p:spPr>
          <a:xfrm>
            <a:off x="1989326" y="3760116"/>
            <a:ext cx="131975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CB440AF-CEAD-44A4-BDBB-DC3F26CD7FD4}"/>
              </a:ext>
            </a:extLst>
          </p:cNvPr>
          <p:cNvCxnSpPr>
            <a:cxnSpLocks/>
          </p:cNvCxnSpPr>
          <p:nvPr/>
        </p:nvCxnSpPr>
        <p:spPr>
          <a:xfrm>
            <a:off x="5778620" y="3760116"/>
            <a:ext cx="131975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54FEE05-787F-4D9B-930A-B4A0AA348BAE}"/>
              </a:ext>
            </a:extLst>
          </p:cNvPr>
          <p:cNvCxnSpPr>
            <a:cxnSpLocks/>
          </p:cNvCxnSpPr>
          <p:nvPr/>
        </p:nvCxnSpPr>
        <p:spPr>
          <a:xfrm>
            <a:off x="9365322" y="3760116"/>
            <a:ext cx="131975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SITFLANDERS">
  <a:themeElements>
    <a:clrScheme name="Aangepast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leuren Ivox">
    <a:dk1>
      <a:sysClr val="windowText" lastClr="000000"/>
    </a:dk1>
    <a:lt1>
      <a:sysClr val="window" lastClr="FFFFFF"/>
    </a:lt1>
    <a:dk2>
      <a:srgbClr val="00AE9A"/>
    </a:dk2>
    <a:lt2>
      <a:srgbClr val="E7E6E6"/>
    </a:lt2>
    <a:accent1>
      <a:srgbClr val="FF9933"/>
    </a:accent1>
    <a:accent2>
      <a:srgbClr val="00AE9A"/>
    </a:accent2>
    <a:accent3>
      <a:srgbClr val="FF3333"/>
    </a:accent3>
    <a:accent4>
      <a:srgbClr val="3399CC"/>
    </a:accent4>
    <a:accent5>
      <a:srgbClr val="AD6A24"/>
    </a:accent5>
    <a:accent6>
      <a:srgbClr val="6C635A"/>
    </a:accent6>
    <a:hlink>
      <a:srgbClr val="FF3333"/>
    </a:hlink>
    <a:folHlink>
      <a:srgbClr val="000000"/>
    </a:folHlink>
  </a:clrScheme>
  <a:fontScheme name="iVOX 2016">
    <a:majorFont>
      <a:latin typeface="Franklin Gothic Book"/>
      <a:ea typeface=""/>
      <a:cs typeface=""/>
    </a:majorFont>
    <a:minorFont>
      <a:latin typeface="Franklin Gothic Medium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leuren Ivox">
    <a:dk1>
      <a:sysClr val="windowText" lastClr="000000"/>
    </a:dk1>
    <a:lt1>
      <a:sysClr val="window" lastClr="FFFFFF"/>
    </a:lt1>
    <a:dk2>
      <a:srgbClr val="00AE9A"/>
    </a:dk2>
    <a:lt2>
      <a:srgbClr val="E7E6E6"/>
    </a:lt2>
    <a:accent1>
      <a:srgbClr val="FF9933"/>
    </a:accent1>
    <a:accent2>
      <a:srgbClr val="00AE9A"/>
    </a:accent2>
    <a:accent3>
      <a:srgbClr val="FF3333"/>
    </a:accent3>
    <a:accent4>
      <a:srgbClr val="3399CC"/>
    </a:accent4>
    <a:accent5>
      <a:srgbClr val="AD6A24"/>
    </a:accent5>
    <a:accent6>
      <a:srgbClr val="6C635A"/>
    </a:accent6>
    <a:hlink>
      <a:srgbClr val="FF3333"/>
    </a:hlink>
    <a:folHlink>
      <a:srgbClr val="000000"/>
    </a:folHlink>
  </a:clrScheme>
  <a:fontScheme name="iVOX 2016">
    <a:majorFont>
      <a:latin typeface="Franklin Gothic Book"/>
      <a:ea typeface=""/>
      <a:cs typeface=""/>
    </a:majorFont>
    <a:minorFont>
      <a:latin typeface="Franklin Gothic Medium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96EC65A011440AB9CC537084C79FF" ma:contentTypeVersion="44" ma:contentTypeDescription="Een nieuw document maken." ma:contentTypeScope="" ma:versionID="accd1399e9c82c303905c3572496cb58">
  <xsd:schema xmlns:xsd="http://www.w3.org/2001/XMLSchema" xmlns:xs="http://www.w3.org/2001/XMLSchema" xmlns:p="http://schemas.microsoft.com/office/2006/metadata/properties" xmlns:ns2="c83250c0-b06e-43b8-aa1e-38f9e1d211f0" xmlns:ns3="071b04ae-6511-4c5c-987f-a5c8e8697188" xmlns:ns4="aa7dacaa-5128-4598-be33-dd1157aa3b68" xmlns:ns5="2b728aaa-8c91-4529-a988-c81a1010329e" targetNamespace="http://schemas.microsoft.com/office/2006/metadata/properties" ma:root="true" ma:fieldsID="3f985ce552e4a26874b340a8e7c19451" ns2:_="" ns3:_="" ns4:_="" ns5:_="">
    <xsd:import namespace="c83250c0-b06e-43b8-aa1e-38f9e1d211f0"/>
    <xsd:import namespace="071b04ae-6511-4c5c-987f-a5c8e8697188"/>
    <xsd:import namespace="aa7dacaa-5128-4598-be33-dd1157aa3b68"/>
    <xsd:import namespace="2b728aaa-8c91-4529-a988-c81a101032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ocument_x0020_type" minOccurs="0"/>
                <xsd:element ref="ns2:_dlc_DocId" minOccurs="0"/>
                <xsd:element ref="ns2:_dlc_DocIdUrl" minOccurs="0"/>
                <xsd:element ref="ns2:_dlc_DocIdPersistId" minOccurs="0"/>
                <xsd:element ref="ns2:o6b187a2f769487ea44a5cbfb4e4db00" minOccurs="0"/>
                <xsd:element ref="ns2:d9a073102d99460185d2a527798db1a3" minOccurs="0"/>
                <xsd:element ref="ns2:e13e706a531a4775a289da51fc41e853" minOccurs="0"/>
                <xsd:element ref="ns2:ia202c6775d94d56a407de0f3d3a831f" minOccurs="0"/>
                <xsd:element ref="ns2:h5f48be477d94c348ae4b16f2bbd7764" minOccurs="0"/>
                <xsd:element ref="ns2:i1a0120ab196419586f355702bc63412" minOccurs="0"/>
                <xsd:element ref="ns3:MediaServiceMetadata" minOccurs="0"/>
                <xsd:element ref="ns3:MediaServiceFastMetadata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Them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SearchProperties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250c0-b06e-43b8-aa1e-38f9e1d211f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52276cc4-43ba-4e6c-abb2-cb57a0f6c28e}" ma:internalName="TaxCatchAll" ma:showField="CatchAllData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52276cc4-43ba-4e6c-abb2-cb57a0f6c28e}" ma:internalName="TaxCatchAllLabel" ma:readOnly="true" ma:showField="CatchAllDataLabel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" ma:index="10" nillable="true" ma:displayName="Document type" ma:default="Algemeen" ma:format="Dropdown" ma:internalName="Document_x0020_type">
      <xsd:simpleType>
        <xsd:restriction base="dms:Choice">
          <xsd:enumeration value="Algemeen"/>
          <xsd:enumeration value="Eindrapport"/>
          <xsd:enumeration value="Presentaties"/>
          <xsd:enumeration value="Tabellenrapport"/>
        </xsd:restriction>
      </xsd:simpleType>
    </xsd:element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b187a2f769487ea44a5cbfb4e4db00" ma:index="20" nillable="true" ma:taxonomy="true" ma:internalName="o6b187a2f769487ea44a5cbfb4e4db00" ma:taxonomyFieldName="bewaartermijn0" ma:displayName="Bewaartermijn" ma:readOnly="false" ma:default="" ma:fieldId="{86b187a2-f769-487e-a44a-5cbfb4e4db00}" ma:sspId="dc7f1770-a70f-49e5-b54c-bcd373ecb550" ma:termSetId="3083b170-f2e0-457e-94a1-178253ef1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a073102d99460185d2a527798db1a3" ma:index="21" ma:taxonomy="true" ma:internalName="d9a073102d99460185d2a527798db1a3" ma:taxonomyFieldName="Vertrouwelijk0" ma:displayName="Vertrouwelijk" ma:default="23;#Nee|0600f0c8-084b-4f1d-a651-03e2befc4206" ma:fieldId="{d9a07310-2d99-4601-85d2-a527798db1a3}" ma:sspId="dc7f1770-a70f-49e5-b54c-bcd373ecb550" ma:termSetId="fb870e52-36ce-4787-8f6d-daaca7941d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3e706a531a4775a289da51fc41e853" ma:index="22" ma:taxonomy="true" ma:internalName="e13e706a531a4775a289da51fc41e853" ma:taxonomyFieldName="Taal_x002e_0" ma:displayName="Taal" ma:default="10;#Nederlands|9b99b39c-8acc-495e-9f29-fbf22be0ce46" ma:fieldId="{e13e706a-531a-4775-a289-da51fc41e853}" ma:sspId="dc7f1770-a70f-49e5-b54c-bcd373ecb550" ma:termSetId="66362ebe-7da6-4c2a-8c86-ef89fb5beb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202c6775d94d56a407de0f3d3a831f" ma:index="23" ma:taxonomy="true" ma:internalName="ia202c6775d94d56a407de0f3d3a831f" ma:taxonomyFieldName="publiek0" ma:displayName="Publiek" ma:default="11;#Iedereen|613499d3-92e7-4b79-bb95-13a095146a5e" ma:fieldId="{2a202c67-75d9-4d56-a407-de0f3d3a831f}" ma:sspId="dc7f1770-a70f-49e5-b54c-bcd373ecb550" ma:termSetId="fffb6cc6-ffdd-402a-bfa1-cba7dd0379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48be477d94c348ae4b16f2bbd7764" ma:index="24" nillable="true" ma:taxonomy="true" ma:internalName="h5f48be477d94c348ae4b16f2bbd7764" ma:taxonomyFieldName="Document_x0020_status0" ma:displayName="Document status" ma:default="22;#Draft|d2c5986f-1c62-42af-b979-ee62ea3de0cf" ma:fieldId="{15f48be4-77d9-4c34-8ae4-b16f2bbd7764}" ma:sspId="dc7f1770-a70f-49e5-b54c-bcd373ecb550" ma:termSetId="95de886c-8a70-4964-81a5-1f8e3dedf8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a0120ab196419586f355702bc63412" ma:index="25" nillable="true" ma:taxonomy="true" ma:internalName="i1a0120ab196419586f355702bc63412" ma:taxonomyFieldName="Jaartal0" ma:displayName="Jaartal" ma:default="1212;#2023|66d6cf34-bda7-4e79-8223-90ced126d5fd" ma:fieldId="{21a0120a-b196-4195-86f3-55702bc63412}" ma:sspId="dc7f1770-a70f-49e5-b54c-bcd373ecb550" ma:termSetId="5ad05c0f-a645-404d-bd3b-45e6b3aef3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b04ae-6511-4c5c-987f-a5c8e8697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dacaa-5128-4598-be33-dd1157aa3b68" elementFormDefault="qualified">
    <xsd:import namespace="http://schemas.microsoft.com/office/2006/documentManagement/types"/>
    <xsd:import namespace="http://schemas.microsoft.com/office/infopath/2007/PartnerControls"/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Thema" ma:index="33" nillable="true" ma:displayName="Thema" ma:description="voeg in één woord een thema toe: bv. familievriendelijkheid, fietsen,  ... " ma:format="Dropdown" ma:internalName="Thema">
      <xsd:simpleType>
        <xsd:restriction base="dms:Text">
          <xsd:maxLength value="255"/>
        </xsd:restriction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Afbeeldingtags" ma:readOnly="false" ma:fieldId="{5cf76f15-5ced-4ddc-b409-7134ff3c332f}" ma:taxonomyMulti="true" ma:sspId="dc7f1770-a70f-49e5-b54c-bcd373ecb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28aaa-8c91-4529-a988-c81a1010329e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250c0-b06e-43b8-aa1e-38f9e1d211f0">
      <Value>11</Value>
      <Value>22</Value>
      <Value>10</Value>
      <Value>23</Value>
      <Value>1212</Value>
    </TaxCatchAll>
    <ia202c6775d94d56a407de0f3d3a831f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Iedereen</TermName>
          <TermId xmlns="http://schemas.microsoft.com/office/infopath/2007/PartnerControls">613499d3-92e7-4b79-bb95-13a095146a5e</TermId>
        </TermInfo>
      </Terms>
    </ia202c6775d94d56a407de0f3d3a831f>
    <Document_x0020_type xmlns="c83250c0-b06e-43b8-aa1e-38f9e1d211f0">Algemeen</Document_x0020_type>
    <lcf76f155ced4ddcb4097134ff3c332f xmlns="aa7dacaa-5128-4598-be33-dd1157aa3b68">
      <Terms xmlns="http://schemas.microsoft.com/office/infopath/2007/PartnerControls"/>
    </lcf76f155ced4ddcb4097134ff3c332f>
    <e13e706a531a4775a289da51fc41e85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9b99b39c-8acc-495e-9f29-fbf22be0ce46</TermId>
        </TermInfo>
      </Terms>
    </e13e706a531a4775a289da51fc41e853>
    <d9a073102d99460185d2a527798db1a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Nee</TermName>
          <TermId xmlns="http://schemas.microsoft.com/office/infopath/2007/PartnerControls">0600f0c8-084b-4f1d-a651-03e2befc4206</TermId>
        </TermInfo>
      </Terms>
    </d9a073102d99460185d2a527798db1a3>
    <i1a0120ab196419586f355702bc63412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66d6cf34-bda7-4e79-8223-90ced126d5fd</TermId>
        </TermInfo>
      </Terms>
    </i1a0120ab196419586f355702bc63412>
    <o6b187a2f769487ea44a5cbfb4e4db00 xmlns="c83250c0-b06e-43b8-aa1e-38f9e1d211f0">
      <Terms xmlns="http://schemas.microsoft.com/office/infopath/2007/PartnerControls"/>
    </o6b187a2f769487ea44a5cbfb4e4db00>
    <h5f48be477d94c348ae4b16f2bbd7764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d2c5986f-1c62-42af-b979-ee62ea3de0cf</TermId>
        </TermInfo>
      </Terms>
    </h5f48be477d94c348ae4b16f2bbd7764>
    <Thema xmlns="aa7dacaa-5128-4598-be33-dd1157aa3b68" xsi:nil="true"/>
    <SharedWithUsers xmlns="2b728aaa-8c91-4529-a988-c81a1010329e">
      <UserInfo>
        <DisplayName>Marleen van Dijk</DisplayName>
        <AccountId>9256</AccountId>
        <AccountType/>
      </UserInfo>
      <UserInfo>
        <DisplayName>Annelien Poppe</DisplayName>
        <AccountId>9357</AccountId>
        <AccountType/>
      </UserInfo>
      <UserInfo>
        <DisplayName>Chiara De Prest</DisplayName>
        <AccountId>12375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910326-EA2D-46E4-BA7C-EE336B6E2AFB}">
  <ds:schemaRefs>
    <ds:schemaRef ds:uri="071b04ae-6511-4c5c-987f-a5c8e8697188"/>
    <ds:schemaRef ds:uri="2b728aaa-8c91-4529-a988-c81a1010329e"/>
    <ds:schemaRef ds:uri="aa7dacaa-5128-4598-be33-dd1157aa3b68"/>
    <ds:schemaRef ds:uri="c83250c0-b06e-43b8-aa1e-38f9e1d211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42D41B-D8D3-49C6-9094-DAF191793234}">
  <ds:schemaRefs>
    <ds:schemaRef ds:uri="071b04ae-6511-4c5c-987f-a5c8e8697188"/>
    <ds:schemaRef ds:uri="2b728aaa-8c91-4529-a988-c81a1010329e"/>
    <ds:schemaRef ds:uri="aa7dacaa-5128-4598-be33-dd1157aa3b68"/>
    <ds:schemaRef ds:uri="c83250c0-b06e-43b8-aa1e-38f9e1d211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7F1E1C-3125-4E85-A558-B1DD8825B73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E7F6FC-CDE7-4C05-B68D-68C976E661BB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EC43F770-5A7F-4B82-819F-73572EC98DD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14573</TotalTime>
  <Words>2498</Words>
  <Application>Microsoft Office PowerPoint</Application>
  <PresentationFormat>Widescreen</PresentationFormat>
  <Paragraphs>595</Paragraphs>
  <Slides>44</Slides>
  <Notes>30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VISITFLANDERS</vt:lpstr>
      <vt:lpstr>PowerPoint Presentation</vt:lpstr>
      <vt:lpstr>Onderzoeksopzet</vt:lpstr>
      <vt:lpstr>VAKANTIE</vt:lpstr>
      <vt:lpstr>VAKANTIE</vt:lpstr>
      <vt:lpstr>Houding ten aanzien van vlaanderen en brussel als  vakantiebestemming </vt:lpstr>
      <vt:lpstr>houding ten aanzien van Vlaanderen en Brussel  als vakantiebestemming</vt:lpstr>
      <vt:lpstr>houding ten aanzien van Vlaanderen en Brussel  als vakantiebestemming</vt:lpstr>
      <vt:lpstr>Vlaanderen en Brussel als vakantiebestemming</vt:lpstr>
      <vt:lpstr>PowerPoint Presentation</vt:lpstr>
      <vt:lpstr>erfgoed</vt:lpstr>
      <vt:lpstr>PowerPoint Presentation</vt:lpstr>
      <vt:lpstr>PowerPoint Presentation</vt:lpstr>
      <vt:lpstr>PowerPoint Presentation</vt:lpstr>
      <vt:lpstr> Natuur</vt:lpstr>
      <vt:lpstr>PowerPoint Presentation</vt:lpstr>
      <vt:lpstr>PowerPoint Presentation</vt:lpstr>
      <vt:lpstr>PowerPoint Presentation</vt:lpstr>
      <vt:lpstr>WANDELROUTES informatiekanalen</vt:lpstr>
      <vt:lpstr>WANDELROUTES informatiekanalen</vt:lpstr>
      <vt:lpstr>PowerPoint Presentation</vt:lpstr>
      <vt:lpstr>PowerPoint Presentation</vt:lpstr>
      <vt:lpstr> fietsroutes en  -belevingen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culinair</vt:lpstr>
      <vt:lpstr>Gastronomie producten</vt:lpstr>
      <vt:lpstr>Gastronomie  gerechten</vt:lpstr>
      <vt:lpstr>PowerPoint Presentation</vt:lpstr>
      <vt:lpstr>Gastronomie  gerechten</vt:lpstr>
      <vt:lpstr>PowerPoint Presentation</vt:lpstr>
      <vt:lpstr> topevenementen</vt:lpstr>
      <vt:lpstr>PowerPoint Presentation</vt:lpstr>
      <vt:lpstr>PowerPoint Presentation</vt:lpstr>
      <vt:lpstr> troeven vlaanderen  </vt:lpstr>
      <vt:lpstr>PowerPoint Presentation</vt:lpstr>
      <vt:lpstr>PowerPoint Presentation</vt:lpstr>
      <vt:lpstr>PowerPoint Presentation</vt:lpstr>
      <vt:lpstr>Algemene conclusies</vt:lpstr>
      <vt:lpstr>Algemene conclusies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Vandermeersch, Tine</dc:creator>
  <cp:lastModifiedBy>Annelien Poppe</cp:lastModifiedBy>
  <cp:revision>4</cp:revision>
  <dcterms:modified xsi:type="dcterms:W3CDTF">2024-04-02T08:28:52Z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 file">
    <vt:lpwstr>Powerpoint file</vt:lpwstr>
  </property>
  <property fmtid="{D5CDD505-2E9C-101B-9397-08002B2CF9AE}" pid="3" name="SharedWithUsers">
    <vt:lpwstr/>
  </property>
  <property fmtid="{D5CDD505-2E9C-101B-9397-08002B2CF9AE}" pid="4" name="display_urn:schemas-microsoft-com:office:office#Editor">
    <vt:lpwstr>Steven Derthoo</vt:lpwstr>
  </property>
  <property fmtid="{D5CDD505-2E9C-101B-9397-08002B2CF9AE}" pid="5" name="display_urn:schemas-microsoft-com:office:office#Author">
    <vt:lpwstr>Steven Derthoo</vt:lpwstr>
  </property>
  <property fmtid="{D5CDD505-2E9C-101B-9397-08002B2CF9AE}" pid="6" name="ContentTypeId">
    <vt:lpwstr>0x0101000BC96EC65A011440AB9CC537084C79FF</vt:lpwstr>
  </property>
  <property fmtid="{D5CDD505-2E9C-101B-9397-08002B2CF9AE}" pid="7" name="Publiek">
    <vt:lpwstr>11;#Iedereen|613499d3-92e7-4b79-bb95-13a095146a5e</vt:lpwstr>
  </property>
  <property fmtid="{D5CDD505-2E9C-101B-9397-08002B2CF9AE}" pid="8" name="Document status">
    <vt:lpwstr>24;#Definitief|10695298-628a-4ed1-829b-d08f1c9cc887</vt:lpwstr>
  </property>
  <property fmtid="{D5CDD505-2E9C-101B-9397-08002B2CF9AE}" pid="9" name="Retention period">
    <vt:lpwstr/>
  </property>
  <property fmtid="{D5CDD505-2E9C-101B-9397-08002B2CF9AE}" pid="10" name="Jaartal">
    <vt:lpwstr>16;#2015|06eaf875-37c9-4c53-b120-2e501c50512e</vt:lpwstr>
  </property>
  <property fmtid="{D5CDD505-2E9C-101B-9397-08002B2CF9AE}" pid="11" name="Vertrouwelijk">
    <vt:lpwstr>23;#Nee|0600f0c8-084b-4f1d-a651-03e2befc4206</vt:lpwstr>
  </property>
  <property fmtid="{D5CDD505-2E9C-101B-9397-08002B2CF9AE}" pid="12" name="Taal.">
    <vt:lpwstr>10;#Nederlands|9b99b39c-8acc-495e-9f29-fbf22be0ce46</vt:lpwstr>
  </property>
  <property fmtid="{D5CDD505-2E9C-101B-9397-08002B2CF9AE}" pid="13" name="_dlc_DocIdItemGuid">
    <vt:lpwstr>328ec9cc-2809-4e6d-8e13-4dfc3e875287</vt:lpwstr>
  </property>
  <property fmtid="{D5CDD505-2E9C-101B-9397-08002B2CF9AE}" pid="14" name="AuthorIds_UIVersion_512">
    <vt:lpwstr>58</vt:lpwstr>
  </property>
  <property fmtid="{D5CDD505-2E9C-101B-9397-08002B2CF9AE}" pid="15" name="AuthorIds_UIVersion_1024">
    <vt:lpwstr>58</vt:lpwstr>
  </property>
  <property fmtid="{D5CDD505-2E9C-101B-9397-08002B2CF9AE}" pid="16" name="Jaartal0">
    <vt:lpwstr>1212;#2023|66d6cf34-bda7-4e79-8223-90ced126d5fd</vt:lpwstr>
  </property>
  <property fmtid="{D5CDD505-2E9C-101B-9397-08002B2CF9AE}" pid="17" name="Taal.0">
    <vt:lpwstr>10;#Nederlands|9b99b39c-8acc-495e-9f29-fbf22be0ce46</vt:lpwstr>
  </property>
  <property fmtid="{D5CDD505-2E9C-101B-9397-08002B2CF9AE}" pid="18" name="publiek0">
    <vt:lpwstr>11;#Iedereen|613499d3-92e7-4b79-bb95-13a095146a5e</vt:lpwstr>
  </property>
  <property fmtid="{D5CDD505-2E9C-101B-9397-08002B2CF9AE}" pid="19" name="Document status0">
    <vt:lpwstr>22;#Draft|d2c5986f-1c62-42af-b979-ee62ea3de0cf</vt:lpwstr>
  </property>
  <property fmtid="{D5CDD505-2E9C-101B-9397-08002B2CF9AE}" pid="20" name="Vertrouwelijk0">
    <vt:lpwstr>23;#Nee|0600f0c8-084b-4f1d-a651-03e2befc4206</vt:lpwstr>
  </property>
  <property fmtid="{D5CDD505-2E9C-101B-9397-08002B2CF9AE}" pid="21" name="MediaServiceImageTags">
    <vt:lpwstr/>
  </property>
  <property fmtid="{D5CDD505-2E9C-101B-9397-08002B2CF9AE}" pid="22" name="bewaartermijn0">
    <vt:lpwstr/>
  </property>
</Properties>
</file>