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5"/>
  </p:sldMasterIdLst>
  <p:notesMasterIdLst>
    <p:notesMasterId r:id="rId25"/>
  </p:notesMasterIdLst>
  <p:sldIdLst>
    <p:sldId id="277" r:id="rId6"/>
    <p:sldId id="1099" r:id="rId7"/>
    <p:sldId id="1103" r:id="rId8"/>
    <p:sldId id="1134" r:id="rId9"/>
    <p:sldId id="1135" r:id="rId10"/>
    <p:sldId id="1102" r:id="rId11"/>
    <p:sldId id="1104" r:id="rId12"/>
    <p:sldId id="1131" r:id="rId13"/>
    <p:sldId id="1105" r:id="rId14"/>
    <p:sldId id="1136" r:id="rId15"/>
    <p:sldId id="1108" r:id="rId16"/>
    <p:sldId id="1109" r:id="rId17"/>
    <p:sldId id="1140" r:id="rId18"/>
    <p:sldId id="1132" r:id="rId19"/>
    <p:sldId id="1110" r:id="rId20"/>
    <p:sldId id="1145" r:id="rId21"/>
    <p:sldId id="1139" r:id="rId22"/>
    <p:sldId id="1111" r:id="rId23"/>
    <p:sldId id="279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landersArtSans-Bold" panose="00000800000000000000" pitchFamily="2" charset="0"/>
      <p:bold r:id="rId30"/>
    </p:embeddedFont>
    <p:embeddedFont>
      <p:font typeface="FlandersArtSans-Medium" panose="00000600000000000000" pitchFamily="2" charset="0"/>
      <p:regular r:id="rId31"/>
    </p:embeddedFont>
    <p:embeddedFont>
      <p:font typeface="FlandersArtSans-Regular" panose="00000500000000000000" pitchFamily="2" charset="0"/>
      <p:regular r:id="rId32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00"/>
    <a:srgbClr val="548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24030-7565-4E1D-BB4E-89283007052E}" v="210" dt="2020-06-05T09:03:27.908"/>
    <p1510:client id="{EB3E2AA4-EF4D-4E50-E088-D41F96127756}" v="1" dt="2020-06-05T11:18:08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oerismevlaanderen.sharepoint.com/sites/team/marketing/bo/Monitoring/Corona%20monitoring/2020_BelgenWave2_Ruwe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toerismevlaanderen.sharepoint.com/sites/team/marketing/bo/Monitoring/Corona%20monitoring/2020_BelgenWave2_Ruwe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toerismevlaanderen.sharepoint.com/sites/team/marketing/bo/Monitoring/Corona%20monitoring/2020_BelgenWave2_Ruwe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toerismevlaanderen.sharepoint.com/sites/team/marketing/bo/Monitoring/Corona%20monitoring/2020_BelgenWave2_Ruwe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toerismevlaanderen.sharepoint.com/sites/team/marketing/bo/Monitoring/Corona%20monitoring/2020_BelgenWave2_Ruwe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toerismevlaanderen.sharepoint.com/sites/team/marketing/bo/Monitoring/Corona%20monitoring/2020_BelgenWave2_Ruwe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toerismevlaanderen.sharepoint.com/sites/team/marketing/bo/Monitoring/Corona%20monitoring/2020_BelgenWave2_Ruwe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toerismevlaanderen.sharepoint.com/sites/team/marketing/bo/Monitoring/Corona%20monitoring/2020_BelgenWave2_RuweDat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oerismevlaanderen.sharepoint.com/sites/team/marketing/bo/Monitoring/Corona%20monitoring/2020_BelgenWave2_Ruwe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oerismevlaanderen.sharepoint.com/sites/team/marketing/bo/Monitoring/Corona%20monitoring/2020_BelgenWave2_Ruwe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toerismevlaanderen.sharepoint.com/sites/team/marketing/bo/Monitoring/Corona%20monitoring/2020_BelgenWave2_Ruwe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toerismevlaanderen.sharepoint.com/sites/team/marketing/bo/Monitoring/Corona%20monitoring/2020_BelgenWave2_Ruwe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toerismevlaanderen.sharepoint.com/sites/team/marketing/bo/Monitoring/Corona%20monitoring/2020_BelgenWave2_RuweData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toerismevlaanderen.sharepoint.com/sites/team/marketing/bo/Monitoring/Corona%20monitoring/2020_BelgenWave2_Ruwe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toerismevlaanderen.sharepoint.com/sites/team/marketing/bo/Monitoring/Corona%20monitoring/2020_BelgenWave2_Ruwe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toerismevlaanderen.sharepoint.com/sites/team/marketing/bo/Monitoring/Corona%20monitoring/2020_BelgenWave2_Ruwe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'10'!$B$4</c:f>
              <c:strCache>
                <c:ptCount val="1"/>
                <c:pt idx="0">
                  <c:v>Helemaal akkoord</c:v>
                </c:pt>
              </c:strCache>
            </c:strRef>
          </c:tx>
          <c:spPr>
            <a:solidFill>
              <a:srgbClr val="FFE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('10'!$A$4,'10'!$A$10)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('10'!$B$5,'10'!$B$11)</c:f>
              <c:numCache>
                <c:formatCode>0%</c:formatCode>
                <c:ptCount val="2"/>
                <c:pt idx="0">
                  <c:v>0.37214791502753736</c:v>
                </c:pt>
                <c:pt idx="1">
                  <c:v>0.45138339920948617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4-44EA-9FD6-640CA97FB622}"/>
            </c:ext>
          </c:extLst>
        </c:ser>
        <c:ser>
          <c:idx val="1"/>
          <c:order val="1"/>
          <c:tx>
            <c:strRef>
              <c:f>'10'!$C$4</c:f>
              <c:strCache>
                <c:ptCount val="1"/>
                <c:pt idx="0">
                  <c:v>Eerder akkoord</c:v>
                </c:pt>
              </c:strCache>
            </c:strRef>
          </c:tx>
          <c:spPr>
            <a:pattFill prst="wdUpDiag">
              <a:fgClr>
                <a:srgbClr val="FFED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('10'!$A$4,'10'!$A$10)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('10'!$C$5,'10'!$C$11)</c:f>
              <c:numCache>
                <c:formatCode>0%</c:formatCode>
                <c:ptCount val="2"/>
                <c:pt idx="0">
                  <c:v>0.40597954366640443</c:v>
                </c:pt>
                <c:pt idx="1">
                  <c:v>0.33833992094861659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4-44EA-9FD6-640CA97FB622}"/>
            </c:ext>
          </c:extLst>
        </c:ser>
        <c:ser>
          <c:idx val="2"/>
          <c:order val="2"/>
          <c:tx>
            <c:strRef>
              <c:f>'10'!$D$4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rgbClr val="DDD9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('10'!$A$4,'10'!$A$10)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('10'!$D$5,'10'!$D$11)</c:f>
              <c:numCache>
                <c:formatCode>0%</c:formatCode>
                <c:ptCount val="2"/>
                <c:pt idx="0">
                  <c:v>0.14948859166011014</c:v>
                </c:pt>
                <c:pt idx="1">
                  <c:v>0.13438735177865613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04-44EA-9FD6-640CA97FB622}"/>
            </c:ext>
          </c:extLst>
        </c:ser>
        <c:ser>
          <c:idx val="3"/>
          <c:order val="3"/>
          <c:tx>
            <c:strRef>
              <c:f>'10'!$E$4</c:f>
              <c:strCache>
                <c:ptCount val="1"/>
                <c:pt idx="0">
                  <c:v>Eerder niet akkoord</c:v>
                </c:pt>
              </c:strCache>
            </c:strRef>
          </c:tx>
          <c:spPr>
            <a:solidFill>
              <a:srgbClr val="C4BD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('10'!$A$4,'10'!$A$10)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('10'!$E$5,'10'!$E$11)</c:f>
              <c:numCache>
                <c:formatCode>0%</c:formatCode>
                <c:ptCount val="2"/>
                <c:pt idx="0">
                  <c:v>4.956726986624705E-2</c:v>
                </c:pt>
                <c:pt idx="1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04-44EA-9FD6-640CA97FB622}"/>
            </c:ext>
          </c:extLst>
        </c:ser>
        <c:ser>
          <c:idx val="4"/>
          <c:order val="4"/>
          <c:tx>
            <c:strRef>
              <c:f>'10'!$F$4</c:f>
              <c:strCache>
                <c:ptCount val="1"/>
                <c:pt idx="0">
                  <c:v>Helemaal niet akkoord</c:v>
                </c:pt>
              </c:strCache>
            </c:strRef>
          </c:tx>
          <c:spPr>
            <a:solidFill>
              <a:srgbClr val="948A5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333333333333229E-2"/>
                  <c:y val="1.39636932979219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04-44EA-9FD6-640CA97FB622}"/>
                </c:ext>
              </c:extLst>
            </c:dLbl>
            <c:dLbl>
              <c:idx val="1"/>
              <c:layout>
                <c:manualLayout>
                  <c:x val="2.222222222222222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04-44EA-9FD6-640CA97FB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('10'!$A$4,'10'!$A$10)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('10'!$F$5,'10'!$F$11)</c:f>
              <c:numCache>
                <c:formatCode>0%</c:formatCode>
                <c:ptCount val="2"/>
                <c:pt idx="0">
                  <c:v>2.2816679779701022E-2</c:v>
                </c:pt>
                <c:pt idx="1">
                  <c:v>3.241106719367589E-2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04-44EA-9FD6-640CA97FB6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91218208"/>
        <c:axId val="1091220176"/>
      </c:barChart>
      <c:catAx>
        <c:axId val="1091218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091220176"/>
        <c:crosses val="autoZero"/>
        <c:auto val="1"/>
        <c:lblAlgn val="ctr"/>
        <c:lblOffset val="100"/>
        <c:noMultiLvlLbl val="0"/>
      </c:catAx>
      <c:valAx>
        <c:axId val="1091220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09121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Regular" panose="000005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landersArtSans-Regular" panose="00000500000000000000" pitchFamily="2" charset="0"/>
        </a:defRPr>
      </a:pPr>
      <a:endParaRPr lang="nl-B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'22'!$B$18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948A54"/>
            </a:solidFill>
            <a:ln>
              <a:noFill/>
            </a:ln>
            <a:effectLst/>
          </c:spPr>
          <c:invertIfNegative val="0"/>
          <c:cat>
            <c:strRef>
              <c:f>'22'!$A$19:$A$28</c:f>
              <c:strCache>
                <c:ptCount val="10"/>
                <c:pt idx="0">
                  <c:v>Ik vond dat mijn oorspronkelijke vakantie te lang duurt.</c:v>
                </c:pt>
                <c:pt idx="1">
                  <c:v>Het type bestemming vond ik niet meer geschikt</c:v>
                </c:pt>
                <c:pt idx="2">
                  <c:v>Ander</c:v>
                </c:pt>
                <c:pt idx="3">
                  <c:v>Omwille van financiële redenen ten gevolge van de coronacrisis</c:v>
                </c:pt>
                <c:pt idx="4">
                  <c:v>We hebben ze niet zelf gewijzigd, maar onze reisorganisator, logies of luchtvaartmaatschappij heeft gewijzigd.</c:v>
                </c:pt>
                <c:pt idx="5">
                  <c:v>Onvoldoende duidelijkheid over de toegankelijkheid van het toeristisch aanbod ter plaatse.</c:v>
                </c:pt>
                <c:pt idx="6">
                  <c:v>Onvoldoende duidelijkheid/zekerheid over de veiligheid ter plaatse op mijn aanvankelijke reisbestemming</c:v>
                </c:pt>
                <c:pt idx="7">
                  <c:v>Ik denk dat reizen dit jaar niet leuk zal zijn door allerlei maatregelen</c:v>
                </c:pt>
                <c:pt idx="8">
                  <c:v>Reizen is een risico op coronabesmetting, ik tracht dit te vermijden.</c:v>
                </c:pt>
                <c:pt idx="9">
                  <c:v>Omwille van de onzekerheid over het mogen reizen</c:v>
                </c:pt>
              </c:strCache>
            </c:strRef>
          </c:cat>
          <c:val>
            <c:numRef>
              <c:f>'22'!$B$19:$B$28</c:f>
              <c:numCache>
                <c:formatCode>0%</c:formatCode>
                <c:ptCount val="10"/>
                <c:pt idx="0">
                  <c:v>1.2158054711246201E-2</c:v>
                </c:pt>
                <c:pt idx="1">
                  <c:v>4.7112462006079027E-2</c:v>
                </c:pt>
                <c:pt idx="2">
                  <c:v>3.64741641337386E-2</c:v>
                </c:pt>
                <c:pt idx="3">
                  <c:v>0.10334346504559271</c:v>
                </c:pt>
                <c:pt idx="4">
                  <c:v>0.1458966565349544</c:v>
                </c:pt>
                <c:pt idx="5">
                  <c:v>0.19756838905775076</c:v>
                </c:pt>
                <c:pt idx="6">
                  <c:v>0.29027355623100304</c:v>
                </c:pt>
                <c:pt idx="7">
                  <c:v>0.34650455927051671</c:v>
                </c:pt>
                <c:pt idx="8">
                  <c:v>0.51063829787234039</c:v>
                </c:pt>
                <c:pt idx="9">
                  <c:v>0.53799392097264442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1-48DF-9F3D-1F024168B50D}"/>
            </c:ext>
          </c:extLst>
        </c:ser>
        <c:ser>
          <c:idx val="1"/>
          <c:order val="1"/>
          <c:tx>
            <c:strRef>
              <c:f>'22'!$C$18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FFE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'22'!$A$19:$A$28</c:f>
              <c:strCache>
                <c:ptCount val="10"/>
                <c:pt idx="0">
                  <c:v>Ik vond dat mijn oorspronkelijke vakantie te lang duurt.</c:v>
                </c:pt>
                <c:pt idx="1">
                  <c:v>Het type bestemming vond ik niet meer geschikt</c:v>
                </c:pt>
                <c:pt idx="2">
                  <c:v>Ander</c:v>
                </c:pt>
                <c:pt idx="3">
                  <c:v>Omwille van financiële redenen ten gevolge van de coronacrisis</c:v>
                </c:pt>
                <c:pt idx="4">
                  <c:v>We hebben ze niet zelf gewijzigd, maar onze reisorganisator, logies of luchtvaartmaatschappij heeft gewijzigd.</c:v>
                </c:pt>
                <c:pt idx="5">
                  <c:v>Onvoldoende duidelijkheid over de toegankelijkheid van het toeristisch aanbod ter plaatse.</c:v>
                </c:pt>
                <c:pt idx="6">
                  <c:v>Onvoldoende duidelijkheid/zekerheid over de veiligheid ter plaatse op mijn aanvankelijke reisbestemming</c:v>
                </c:pt>
                <c:pt idx="7">
                  <c:v>Ik denk dat reizen dit jaar niet leuk zal zijn door allerlei maatregelen</c:v>
                </c:pt>
                <c:pt idx="8">
                  <c:v>Reizen is een risico op coronabesmetting, ik tracht dit te vermijden.</c:v>
                </c:pt>
                <c:pt idx="9">
                  <c:v>Omwille van de onzekerheid over het mogen reizen</c:v>
                </c:pt>
              </c:strCache>
            </c:strRef>
          </c:cat>
          <c:val>
            <c:numRef>
              <c:f>'22'!$C$19:$C$28</c:f>
              <c:numCache>
                <c:formatCode>0%</c:formatCode>
                <c:ptCount val="10"/>
                <c:pt idx="0">
                  <c:v>1.4705882352941176E-2</c:v>
                </c:pt>
                <c:pt idx="1">
                  <c:v>5.7486631016042782E-2</c:v>
                </c:pt>
                <c:pt idx="2">
                  <c:v>6.1497326203208559E-2</c:v>
                </c:pt>
                <c:pt idx="3">
                  <c:v>0.11363636363636363</c:v>
                </c:pt>
                <c:pt idx="4">
                  <c:v>0.16042780748663102</c:v>
                </c:pt>
                <c:pt idx="5">
                  <c:v>0.19518716577540107</c:v>
                </c:pt>
                <c:pt idx="6">
                  <c:v>0.27540106951871657</c:v>
                </c:pt>
                <c:pt idx="7">
                  <c:v>0.35160427807486633</c:v>
                </c:pt>
                <c:pt idx="8">
                  <c:v>0.4799465240641711</c:v>
                </c:pt>
                <c:pt idx="9">
                  <c:v>0.53743315508021394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F1-48DF-9F3D-1F024168B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2363688"/>
        <c:axId val="2125633584"/>
      </c:barChart>
      <c:catAx>
        <c:axId val="1162363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2125633584"/>
        <c:crosses val="autoZero"/>
        <c:auto val="1"/>
        <c:lblAlgn val="ctr"/>
        <c:lblOffset val="100"/>
        <c:noMultiLvlLbl val="0"/>
      </c:catAx>
      <c:valAx>
        <c:axId val="2125633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162363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Regular" panose="000005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landersArtSans-Regular" panose="00000500000000000000" pitchFamily="2" charset="0"/>
        </a:defRPr>
      </a:pPr>
      <a:endParaRPr lang="nl-B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624740406983146E-2"/>
          <c:y val="0.18128321415653434"/>
          <c:w val="0.39703858080181731"/>
          <c:h val="0.6818853470932355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FE-44B8-862B-AE786E7CFF68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FE-44B8-862B-AE786E7CFF68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FE-44B8-862B-AE786E7CFF68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FE-44B8-862B-AE786E7CFF68}"/>
              </c:ext>
            </c:extLst>
          </c:dPt>
          <c:dPt>
            <c:idx val="4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FE-44B8-862B-AE786E7CFF68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7FE-44B8-862B-AE786E7CFF68}"/>
              </c:ext>
            </c:extLst>
          </c:dPt>
          <c:dPt>
            <c:idx val="6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7FE-44B8-862B-AE786E7CFF68}"/>
              </c:ext>
            </c:extLst>
          </c:dPt>
          <c:dLbls>
            <c:dLbl>
              <c:idx val="0"/>
              <c:layout>
                <c:manualLayout>
                  <c:x val="-6.2131096613855233E-3"/>
                  <c:y val="-1.4842300556586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FE-44B8-862B-AE786E7CFF68}"/>
                </c:ext>
              </c:extLst>
            </c:dLbl>
            <c:dLbl>
              <c:idx val="2"/>
              <c:layout>
                <c:manualLayout>
                  <c:x val="5.7754197314338505E-3"/>
                  <c:y val="1.19813594729230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FlandersArtSans-Medium" panose="00000600000000000000" pitchFamily="2" charset="0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FE-44B8-862B-AE786E7CFF6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FlandersArtSans-Medium" panose="00000600000000000000" pitchFamily="2" charset="0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7FE-44B8-862B-AE786E7CF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landersArtSans-Medium" panose="000006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'21'!$G$27:$G$31</c:f>
              <c:strCache>
                <c:ptCount val="5"/>
                <c:pt idx="0">
                  <c:v>Ging thuis blijven, niet gewijzigd</c:v>
                </c:pt>
                <c:pt idx="1">
                  <c:v>Ging gaan, maar nu gewijzigd naar thuis blijven</c:v>
                </c:pt>
                <c:pt idx="2">
                  <c:v>Ging thuis blijven, nu toch op reis </c:v>
                </c:pt>
                <c:pt idx="3">
                  <c:v>Ging gaan, en nu gewijzigd (bestemming)</c:v>
                </c:pt>
                <c:pt idx="4">
                  <c:v>Ging gaan, niets gewijzigd</c:v>
                </c:pt>
              </c:strCache>
            </c:strRef>
          </c:cat>
          <c:val>
            <c:numRef>
              <c:f>'21'!$H$27:$H$31</c:f>
              <c:numCache>
                <c:formatCode>0%</c:formatCode>
                <c:ptCount val="5"/>
                <c:pt idx="0">
                  <c:v>0.17401574803149605</c:v>
                </c:pt>
                <c:pt idx="1">
                  <c:v>0.28897637795275588</c:v>
                </c:pt>
                <c:pt idx="2">
                  <c:v>2.8346456692913385E-2</c:v>
                </c:pt>
                <c:pt idx="3">
                  <c:v>0.27165354330708658</c:v>
                </c:pt>
                <c:pt idx="4">
                  <c:v>0.23700787401574802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7FE-44B8-862B-AE786E7CFF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80470288371457"/>
          <c:y val="0.14720260616773553"/>
          <c:w val="0.51672900160546098"/>
          <c:h val="0.7811776725719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'23 bis'!$I$4</c:f>
              <c:strCache>
                <c:ptCount val="1"/>
                <c:pt idx="0">
                  <c:v>sinds corona</c:v>
                </c:pt>
              </c:strCache>
            </c:strRef>
          </c:tx>
          <c:spPr>
            <a:solidFill>
              <a:srgbClr val="FFE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Regular" panose="000005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'23 bis'!$H$5:$H$20</c:f>
              <c:strCache>
                <c:ptCount val="7"/>
                <c:pt idx="0">
                  <c:v>Duitsland</c:v>
                </c:pt>
                <c:pt idx="1">
                  <c:v>Italië</c:v>
                </c:pt>
                <c:pt idx="2">
                  <c:v>Spanje</c:v>
                </c:pt>
                <c:pt idx="3">
                  <c:v>Nederland</c:v>
                </c:pt>
                <c:pt idx="4">
                  <c:v>Wallonië</c:v>
                </c:pt>
                <c:pt idx="5">
                  <c:v>Vlaanderen</c:v>
                </c:pt>
                <c:pt idx="6">
                  <c:v>Frankrijk</c:v>
                </c:pt>
              </c:strCache>
              <c:extLst/>
            </c:strRef>
          </c:cat>
          <c:val>
            <c:numRef>
              <c:f>'23 bis'!$I$5:$I$20</c:f>
              <c:numCache>
                <c:formatCode>0%</c:formatCode>
                <c:ptCount val="7"/>
                <c:pt idx="0">
                  <c:v>4.5454545454545456E-2</c:v>
                </c:pt>
                <c:pt idx="1">
                  <c:v>7.9545454545454544E-2</c:v>
                </c:pt>
                <c:pt idx="2">
                  <c:v>0.11079545454545454</c:v>
                </c:pt>
                <c:pt idx="3">
                  <c:v>0.13636363636363635</c:v>
                </c:pt>
                <c:pt idx="4">
                  <c:v>0.14772727272727273</c:v>
                </c:pt>
                <c:pt idx="5">
                  <c:v>0.19602272727272727</c:v>
                </c:pt>
                <c:pt idx="6">
                  <c:v>0.24715909090909091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138-4A87-A02A-D1DAEC85EB3D}"/>
            </c:ext>
          </c:extLst>
        </c:ser>
        <c:ser>
          <c:idx val="1"/>
          <c:order val="1"/>
          <c:tx>
            <c:strRef>
              <c:f>'23 bis'!$J$4</c:f>
              <c:strCache>
                <c:ptCount val="1"/>
                <c:pt idx="0">
                  <c:v>voor corona</c:v>
                </c:pt>
              </c:strCache>
            </c:strRef>
          </c:tx>
          <c:spPr>
            <a:pattFill prst="wdUpDiag">
              <a:fgClr>
                <a:srgbClr val="FFED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'23 bis'!$H$5:$H$20</c:f>
              <c:strCache>
                <c:ptCount val="7"/>
                <c:pt idx="0">
                  <c:v>Duitsland</c:v>
                </c:pt>
                <c:pt idx="1">
                  <c:v>Italië</c:v>
                </c:pt>
                <c:pt idx="2">
                  <c:v>Spanje</c:v>
                </c:pt>
                <c:pt idx="3">
                  <c:v>Nederland</c:v>
                </c:pt>
                <c:pt idx="4">
                  <c:v>Wallonië</c:v>
                </c:pt>
                <c:pt idx="5">
                  <c:v>Vlaanderen</c:v>
                </c:pt>
                <c:pt idx="6">
                  <c:v>Frankrijk</c:v>
                </c:pt>
              </c:strCache>
              <c:extLst/>
            </c:strRef>
          </c:cat>
          <c:val>
            <c:numRef>
              <c:f>'23 bis'!$J$5:$J$20</c:f>
              <c:numCache>
                <c:formatCode>0%</c:formatCode>
                <c:ptCount val="7"/>
                <c:pt idx="0">
                  <c:v>4.8338368580060423E-2</c:v>
                </c:pt>
                <c:pt idx="1">
                  <c:v>0.10120845921450151</c:v>
                </c:pt>
                <c:pt idx="2">
                  <c:v>0.17522658610271905</c:v>
                </c:pt>
                <c:pt idx="3">
                  <c:v>9.8187311178247735E-2</c:v>
                </c:pt>
                <c:pt idx="4">
                  <c:v>6.7975830815709973E-2</c:v>
                </c:pt>
                <c:pt idx="5">
                  <c:v>0.12537764350453173</c:v>
                </c:pt>
                <c:pt idx="6">
                  <c:v>0.24924471299093656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138-4A87-A02A-D1DAEC85E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3150864"/>
        <c:axId val="1153143648"/>
      </c:barChart>
      <c:catAx>
        <c:axId val="1153150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153143648"/>
        <c:crosses val="autoZero"/>
        <c:auto val="1"/>
        <c:lblAlgn val="ctr"/>
        <c:lblOffset val="100"/>
        <c:noMultiLvlLbl val="0"/>
      </c:catAx>
      <c:valAx>
        <c:axId val="1153143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15315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Regular" panose="000005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landersArtSans-Regular" panose="00000500000000000000" pitchFamily="2" charset="0"/>
        </a:defRPr>
      </a:pPr>
      <a:endParaRPr lang="nl-B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'31'!$B$4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FFE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Regular" panose="000005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'31'!$A$5:$A$10</c:f>
              <c:strCache>
                <c:ptCount val="6"/>
                <c:pt idx="0">
                  <c:v>Nee</c:v>
                </c:pt>
                <c:pt idx="1">
                  <c:v>Ja, nu vind ik kleinschaligheid belangrijker</c:v>
                </c:pt>
                <c:pt idx="2">
                  <c:v>Ja, nu vind ik individueel logies belangrijker (bijvoorbeeld een eigen vakantiewoning)</c:v>
                </c:pt>
                <c:pt idx="3">
                  <c:v>Ja, nu vind ik logies niet in de drukte gelegen belangrijk</c:v>
                </c:pt>
                <c:pt idx="4">
                  <c:v>Ja, nu vind ik logies niet centraal gelegen belangrijk</c:v>
                </c:pt>
                <c:pt idx="5">
                  <c:v>Ja, andere reden.</c:v>
                </c:pt>
              </c:strCache>
            </c:strRef>
          </c:cat>
          <c:val>
            <c:numRef>
              <c:f>'31'!$B$5:$B$10</c:f>
              <c:numCache>
                <c:formatCode>0%</c:formatCode>
                <c:ptCount val="6"/>
                <c:pt idx="0">
                  <c:v>0.62058823529411766</c:v>
                </c:pt>
                <c:pt idx="1">
                  <c:v>0.12647058823529411</c:v>
                </c:pt>
                <c:pt idx="2">
                  <c:v>0.14117647058823529</c:v>
                </c:pt>
                <c:pt idx="3">
                  <c:v>0.13235294117647059</c:v>
                </c:pt>
                <c:pt idx="4">
                  <c:v>4.5588235294117645E-2</c:v>
                </c:pt>
                <c:pt idx="5">
                  <c:v>1.6176470588235296E-2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07-46B5-9026-5E735154598F}"/>
            </c:ext>
          </c:extLst>
        </c:ser>
        <c:ser>
          <c:idx val="1"/>
          <c:order val="1"/>
          <c:tx>
            <c:strRef>
              <c:f>'31'!$D$4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948A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Regular" panose="000005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'31'!$A$5:$A$10</c:f>
              <c:strCache>
                <c:ptCount val="6"/>
                <c:pt idx="0">
                  <c:v>Nee</c:v>
                </c:pt>
                <c:pt idx="1">
                  <c:v>Ja, nu vind ik kleinschaligheid belangrijker</c:v>
                </c:pt>
                <c:pt idx="2">
                  <c:v>Ja, nu vind ik individueel logies belangrijker (bijvoorbeeld een eigen vakantiewoning)</c:v>
                </c:pt>
                <c:pt idx="3">
                  <c:v>Ja, nu vind ik logies niet in de drukte gelegen belangrijk</c:v>
                </c:pt>
                <c:pt idx="4">
                  <c:v>Ja, nu vind ik logies niet centraal gelegen belangrijk</c:v>
                </c:pt>
                <c:pt idx="5">
                  <c:v>Ja, andere reden.</c:v>
                </c:pt>
              </c:strCache>
            </c:strRef>
          </c:cat>
          <c:val>
            <c:numRef>
              <c:f>'31'!$D$5:$D$10</c:f>
              <c:numCache>
                <c:formatCode>0%</c:formatCode>
                <c:ptCount val="6"/>
                <c:pt idx="0">
                  <c:v>0.63703703703703707</c:v>
                </c:pt>
                <c:pt idx="1">
                  <c:v>0.1388888888888889</c:v>
                </c:pt>
                <c:pt idx="2">
                  <c:v>9.8148148148148151E-2</c:v>
                </c:pt>
                <c:pt idx="3">
                  <c:v>0.15</c:v>
                </c:pt>
                <c:pt idx="4">
                  <c:v>3.888888888888889E-2</c:v>
                </c:pt>
                <c:pt idx="5">
                  <c:v>1.4814814814814815E-2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07-46B5-9026-5E7351545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0218016"/>
        <c:axId val="1140219000"/>
      </c:barChart>
      <c:catAx>
        <c:axId val="1140218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140219000"/>
        <c:crosses val="autoZero"/>
        <c:auto val="1"/>
        <c:lblAlgn val="ctr"/>
        <c:lblOffset val="100"/>
        <c:noMultiLvlLbl val="0"/>
      </c:catAx>
      <c:valAx>
        <c:axId val="1140219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14021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Regular" panose="000005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landersArtSans-Regular" panose="00000500000000000000" pitchFamily="2" charset="0"/>
        </a:defRPr>
      </a:pPr>
      <a:endParaRPr lang="nl-B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'27'!$B$4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948A54"/>
            </a:solidFill>
            <a:ln>
              <a:noFill/>
            </a:ln>
            <a:effectLst/>
          </c:spPr>
          <c:invertIfNegative val="0"/>
          <c:cat>
            <c:strRef>
              <c:f>'27'!$A$5:$A$13</c:f>
              <c:strCache>
                <c:ptCount val="9"/>
                <c:pt idx="0">
                  <c:v>Hotel</c:v>
                </c:pt>
                <c:pt idx="1">
                  <c:v>All-in vakantieresort</c:v>
                </c:pt>
                <c:pt idx="2">
                  <c:v>B&amp;B</c:v>
                </c:pt>
                <c:pt idx="3">
                  <c:v>Camping</c:v>
                </c:pt>
                <c:pt idx="4">
                  <c:v>Vakantiepark</c:v>
                </c:pt>
                <c:pt idx="5">
                  <c:v>Vakantiewoning</c:v>
                </c:pt>
                <c:pt idx="6">
                  <c:v>Tweede verblijf</c:v>
                </c:pt>
                <c:pt idx="7">
                  <c:v>Ander</c:v>
                </c:pt>
                <c:pt idx="8">
                  <c:v>Ik weet het nog niet</c:v>
                </c:pt>
              </c:strCache>
            </c:strRef>
          </c:cat>
          <c:val>
            <c:numRef>
              <c:f>'27'!$B$5:$B$13</c:f>
              <c:numCache>
                <c:formatCode>0%</c:formatCode>
                <c:ptCount val="9"/>
                <c:pt idx="0">
                  <c:v>0.42095914742451157</c:v>
                </c:pt>
                <c:pt idx="1">
                  <c:v>5.8614564831261103E-2</c:v>
                </c:pt>
                <c:pt idx="2">
                  <c:v>0.1492007104795737</c:v>
                </c:pt>
                <c:pt idx="3">
                  <c:v>0.11545293072824156</c:v>
                </c:pt>
                <c:pt idx="4">
                  <c:v>9.7690941385435173E-2</c:v>
                </c:pt>
                <c:pt idx="5">
                  <c:v>0.14031971580817051</c:v>
                </c:pt>
                <c:pt idx="6">
                  <c:v>7.460035523978685E-2</c:v>
                </c:pt>
                <c:pt idx="7">
                  <c:v>9.236234458259325E-2</c:v>
                </c:pt>
                <c:pt idx="8">
                  <c:v>7.9928952042628773E-2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0F-469F-BF29-3E88D4A55F21}"/>
            </c:ext>
          </c:extLst>
        </c:ser>
        <c:ser>
          <c:idx val="1"/>
          <c:order val="1"/>
          <c:tx>
            <c:strRef>
              <c:f>'27'!$E$4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FFE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'27'!$E$5:$E$13</c:f>
              <c:numCache>
                <c:formatCode>0%</c:formatCode>
                <c:ptCount val="9"/>
                <c:pt idx="0">
                  <c:v>0.41764705882352943</c:v>
                </c:pt>
                <c:pt idx="1">
                  <c:v>9.1176470588235289E-2</c:v>
                </c:pt>
                <c:pt idx="2">
                  <c:v>0.15588235294117647</c:v>
                </c:pt>
                <c:pt idx="3">
                  <c:v>0.11323529411764706</c:v>
                </c:pt>
                <c:pt idx="4">
                  <c:v>6.0294117647058824E-2</c:v>
                </c:pt>
                <c:pt idx="5">
                  <c:v>0.27794117647058825</c:v>
                </c:pt>
                <c:pt idx="6">
                  <c:v>7.2058823529411759E-2</c:v>
                </c:pt>
                <c:pt idx="7">
                  <c:v>7.6470588235294124E-2</c:v>
                </c:pt>
                <c:pt idx="8">
                  <c:v>3.9705882352941174E-2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0F-469F-BF29-3E88D4A55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1991696"/>
        <c:axId val="901995960"/>
      </c:barChart>
      <c:catAx>
        <c:axId val="90199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901995960"/>
        <c:crosses val="autoZero"/>
        <c:auto val="1"/>
        <c:lblAlgn val="ctr"/>
        <c:lblOffset val="100"/>
        <c:noMultiLvlLbl val="0"/>
      </c:catAx>
      <c:valAx>
        <c:axId val="901995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90199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Regular" panose="000005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FlandersArtSans-Regular" panose="00000500000000000000" pitchFamily="2" charset="0"/>
        </a:defRPr>
      </a:pPr>
      <a:endParaRPr lang="nl-B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'26'!$B$15</c:f>
              <c:strCache>
                <c:ptCount val="1"/>
                <c:pt idx="0">
                  <c:v>Sinds corona</c:v>
                </c:pt>
              </c:strCache>
            </c:strRef>
          </c:tx>
          <c:spPr>
            <a:solidFill>
              <a:srgbClr val="FFE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'26'!$A$16:$A$22</c:f>
              <c:strCache>
                <c:ptCount val="7"/>
                <c:pt idx="0">
                  <c:v>Alleen</c:v>
                </c:pt>
                <c:pt idx="1">
                  <c:v>Met mijn partner</c:v>
                </c:pt>
                <c:pt idx="2">
                  <c:v>Met kind(eren)</c:v>
                </c:pt>
                <c:pt idx="3">
                  <c:v>Met vrienden</c:v>
                </c:pt>
                <c:pt idx="4">
                  <c:v>Met mijn (groot)ouders</c:v>
                </c:pt>
                <c:pt idx="5">
                  <c:v>Met andere familie</c:v>
                </c:pt>
                <c:pt idx="6">
                  <c:v>Ander</c:v>
                </c:pt>
              </c:strCache>
            </c:strRef>
          </c:cat>
          <c:val>
            <c:numRef>
              <c:f>'26'!$B$16:$B$22</c:f>
              <c:numCache>
                <c:formatCode>0%</c:formatCode>
                <c:ptCount val="7"/>
                <c:pt idx="0">
                  <c:v>9.3979441997063137E-2</c:v>
                </c:pt>
                <c:pt idx="1">
                  <c:v>0.59324522760646103</c:v>
                </c:pt>
                <c:pt idx="2">
                  <c:v>0.32011747430249632</c:v>
                </c:pt>
                <c:pt idx="3">
                  <c:v>0.1776798825256975</c:v>
                </c:pt>
                <c:pt idx="4">
                  <c:v>6.901615271659324E-2</c:v>
                </c:pt>
                <c:pt idx="5">
                  <c:v>8.957415565345081E-2</c:v>
                </c:pt>
                <c:pt idx="6">
                  <c:v>3.0837004405286344E-2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3-44EF-BF4F-FDE1F6C75912}"/>
            </c:ext>
          </c:extLst>
        </c:ser>
        <c:ser>
          <c:idx val="1"/>
          <c:order val="1"/>
          <c:tx>
            <c:strRef>
              <c:f>'26'!$C$15</c:f>
              <c:strCache>
                <c:ptCount val="1"/>
                <c:pt idx="0">
                  <c:v>Voor corona</c:v>
                </c:pt>
              </c:strCache>
            </c:strRef>
          </c:tx>
          <c:spPr>
            <a:solidFill>
              <a:srgbClr val="948A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'26'!$A$16:$A$22</c:f>
              <c:strCache>
                <c:ptCount val="7"/>
                <c:pt idx="0">
                  <c:v>Alleen</c:v>
                </c:pt>
                <c:pt idx="1">
                  <c:v>Met mijn partner</c:v>
                </c:pt>
                <c:pt idx="2">
                  <c:v>Met kind(eren)</c:v>
                </c:pt>
                <c:pt idx="3">
                  <c:v>Met vrienden</c:v>
                </c:pt>
                <c:pt idx="4">
                  <c:v>Met mijn (groot)ouders</c:v>
                </c:pt>
                <c:pt idx="5">
                  <c:v>Met andere familie</c:v>
                </c:pt>
                <c:pt idx="6">
                  <c:v>Ander</c:v>
                </c:pt>
              </c:strCache>
            </c:strRef>
          </c:cat>
          <c:val>
            <c:numRef>
              <c:f>'26'!$C$16:$C$22</c:f>
              <c:numCache>
                <c:formatCode>0%</c:formatCode>
                <c:ptCount val="7"/>
                <c:pt idx="0">
                  <c:v>8.6870681145113524E-2</c:v>
                </c:pt>
                <c:pt idx="1">
                  <c:v>0.66535044422507406</c:v>
                </c:pt>
                <c:pt idx="2">
                  <c:v>0.3376110562685094</c:v>
                </c:pt>
                <c:pt idx="3">
                  <c:v>0.17472852912142153</c:v>
                </c:pt>
                <c:pt idx="4">
                  <c:v>8.5883514313919052E-2</c:v>
                </c:pt>
                <c:pt idx="5">
                  <c:v>8.8845014807502468E-2</c:v>
                </c:pt>
                <c:pt idx="6">
                  <c:v>2.7640671273445213E-2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A3-44EF-BF4F-FDE1F6C759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80827448"/>
        <c:axId val="980836304"/>
      </c:barChart>
      <c:catAx>
        <c:axId val="980827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980836304"/>
        <c:crosses val="autoZero"/>
        <c:auto val="1"/>
        <c:lblAlgn val="ctr"/>
        <c:lblOffset val="100"/>
        <c:noMultiLvlLbl val="0"/>
      </c:catAx>
      <c:valAx>
        <c:axId val="980836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980827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Regular" panose="000005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landersArtSans-Regular" panose="00000500000000000000" pitchFamily="2" charset="0"/>
        </a:defRPr>
      </a:pPr>
      <a:endParaRPr lang="nl-B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'28'!$J$4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FFE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'28'!$H$5:$H$18</c:f>
              <c:strCache>
                <c:ptCount val="14"/>
                <c:pt idx="0">
                  <c:v>Ander</c:v>
                </c:pt>
                <c:pt idx="1">
                  <c:v>Niets doen</c:v>
                </c:pt>
                <c:pt idx="2">
                  <c:v>Andere sport</c:v>
                </c:pt>
                <c:pt idx="3">
                  <c:v>Evenementen</c:v>
                </c:pt>
                <c:pt idx="4">
                  <c:v>Attractiepark / Dierenpark</c:v>
                </c:pt>
                <c:pt idx="5">
                  <c:v>Museumbezoek</c:v>
                </c:pt>
                <c:pt idx="6">
                  <c:v>Zwemmen</c:v>
                </c:pt>
                <c:pt idx="7">
                  <c:v>Fietsen</c:v>
                </c:pt>
                <c:pt idx="8">
                  <c:v>Shopping</c:v>
                </c:pt>
                <c:pt idx="9">
                  <c:v>Zonnebaden</c:v>
                </c:pt>
                <c:pt idx="10">
                  <c:v>Lokale markten</c:v>
                </c:pt>
                <c:pt idx="11">
                  <c:v>Bezoek restaurant of café</c:v>
                </c:pt>
                <c:pt idx="12">
                  <c:v>Stadsbezoek</c:v>
                </c:pt>
                <c:pt idx="13">
                  <c:v>Wandelen</c:v>
                </c:pt>
              </c:strCache>
            </c:strRef>
          </c:cat>
          <c:val>
            <c:numRef>
              <c:f>'28'!$J$5:$J$18</c:f>
              <c:numCache>
                <c:formatCode>0%</c:formatCode>
                <c:ptCount val="14"/>
                <c:pt idx="0">
                  <c:v>3.2352941176470591E-2</c:v>
                </c:pt>
                <c:pt idx="1">
                  <c:v>8.0882352941176475E-2</c:v>
                </c:pt>
                <c:pt idx="2">
                  <c:v>0.11323529411764706</c:v>
                </c:pt>
                <c:pt idx="3">
                  <c:v>0.15294117647058825</c:v>
                </c:pt>
                <c:pt idx="4">
                  <c:v>0.2073529411764706</c:v>
                </c:pt>
                <c:pt idx="5">
                  <c:v>0.24558823529411763</c:v>
                </c:pt>
                <c:pt idx="6">
                  <c:v>0.33382352941176469</c:v>
                </c:pt>
                <c:pt idx="7">
                  <c:v>0.35882352941176471</c:v>
                </c:pt>
                <c:pt idx="8">
                  <c:v>0.36470588235294116</c:v>
                </c:pt>
                <c:pt idx="9">
                  <c:v>0.40735294117647058</c:v>
                </c:pt>
                <c:pt idx="10">
                  <c:v>0.45882352941176469</c:v>
                </c:pt>
                <c:pt idx="11">
                  <c:v>0.56617647058823528</c:v>
                </c:pt>
                <c:pt idx="12">
                  <c:v>0.57352941176470584</c:v>
                </c:pt>
                <c:pt idx="13">
                  <c:v>0.71764705882352942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50-493F-B51D-6F3E24D3D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1238952"/>
        <c:axId val="9812392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'28'!$I$4</c15:sqref>
                        </c15:formulaRef>
                      </c:ext>
                    </c:extLst>
                    <c:strCache>
                      <c:ptCount val="1"/>
                      <c:pt idx="0">
                        <c:v>Wave 1</c:v>
                      </c:pt>
                    </c:strCache>
                  </c:strRef>
                </c:tx>
                <c:spPr>
                  <a:solidFill>
                    <a:srgbClr val="948A5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'28'!$H$5:$H$18</c15:sqref>
                        </c15:formulaRef>
                      </c:ext>
                    </c:extLst>
                    <c:strCache>
                      <c:ptCount val="14"/>
                      <c:pt idx="0">
                        <c:v>Ander</c:v>
                      </c:pt>
                      <c:pt idx="1">
                        <c:v>Niets doen</c:v>
                      </c:pt>
                      <c:pt idx="2">
                        <c:v>Andere sport</c:v>
                      </c:pt>
                      <c:pt idx="3">
                        <c:v>Evenementen</c:v>
                      </c:pt>
                      <c:pt idx="4">
                        <c:v>Attractiepark / Dierenpark</c:v>
                      </c:pt>
                      <c:pt idx="5">
                        <c:v>Museumbezoek</c:v>
                      </c:pt>
                      <c:pt idx="6">
                        <c:v>Zwemmen</c:v>
                      </c:pt>
                      <c:pt idx="7">
                        <c:v>Fietsen</c:v>
                      </c:pt>
                      <c:pt idx="8">
                        <c:v>Shopping</c:v>
                      </c:pt>
                      <c:pt idx="9">
                        <c:v>Zonnebaden</c:v>
                      </c:pt>
                      <c:pt idx="10">
                        <c:v>Lokale markten</c:v>
                      </c:pt>
                      <c:pt idx="11">
                        <c:v>Bezoek restaurant of café</c:v>
                      </c:pt>
                      <c:pt idx="12">
                        <c:v>Stadsbezoek</c:v>
                      </c:pt>
                      <c:pt idx="13">
                        <c:v>Wandelen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'28'!$I$5:$I$18</c15:sqref>
                        </c15:formulaRef>
                      </c:ext>
                    </c:extLst>
                    <c:numCache>
                      <c:formatCode>0%</c:formatCode>
                      <c:ptCount val="14"/>
                      <c:pt idx="0">
                        <c:v>3.0195381882770871E-2</c:v>
                      </c:pt>
                      <c:pt idx="1">
                        <c:v>6.7495559502664296E-2</c:v>
                      </c:pt>
                      <c:pt idx="2">
                        <c:v>0.11722912966252221</c:v>
                      </c:pt>
                      <c:pt idx="3">
                        <c:v>0.11545293072824156</c:v>
                      </c:pt>
                      <c:pt idx="4">
                        <c:v>0.15275310834813499</c:v>
                      </c:pt>
                      <c:pt idx="5">
                        <c:v>0.19005328596802842</c:v>
                      </c:pt>
                      <c:pt idx="6">
                        <c:v>0.31793960923623443</c:v>
                      </c:pt>
                      <c:pt idx="7">
                        <c:v>0.32326820603907636</c:v>
                      </c:pt>
                      <c:pt idx="8">
                        <c:v>0.33747779751332146</c:v>
                      </c:pt>
                      <c:pt idx="9">
                        <c:v>0.39609236234458262</c:v>
                      </c:pt>
                      <c:pt idx="10">
                        <c:v>0.39609236234458262</c:v>
                      </c:pt>
                      <c:pt idx="11">
                        <c:v>0.49378330373001778</c:v>
                      </c:pt>
                      <c:pt idx="12">
                        <c:v>0.49555950266429838</c:v>
                      </c:pt>
                      <c:pt idx="13">
                        <c:v>0.65364120781527535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3150-493F-B51D-6F3E24D3D170}"/>
                  </c:ext>
                </c:extLst>
              </c15:ser>
            </c15:filteredBarSeries>
          </c:ext>
        </c:extLst>
      </c:barChart>
      <c:catAx>
        <c:axId val="981238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981239280"/>
        <c:crosses val="autoZero"/>
        <c:auto val="1"/>
        <c:lblAlgn val="ctr"/>
        <c:lblOffset val="100"/>
        <c:noMultiLvlLbl val="0"/>
      </c:catAx>
      <c:valAx>
        <c:axId val="981239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981238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Regular" panose="000005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landersArtSans-Regular" panose="00000500000000000000" pitchFamily="2" charset="0"/>
        </a:defRPr>
      </a:pPr>
      <a:endParaRPr lang="nl-B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'29'!$H$4</c:f>
              <c:strCache>
                <c:ptCount val="1"/>
                <c:pt idx="0">
                  <c:v>VOOR de coronacrisis 2</c:v>
                </c:pt>
              </c:strCache>
            </c:strRef>
          </c:tx>
          <c:spPr>
            <a:solidFill>
              <a:srgbClr val="FFE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'29'!$G$5:$G$8</c:f>
              <c:strCache>
                <c:ptCount val="4"/>
                <c:pt idx="0">
                  <c:v>Een stad</c:v>
                </c:pt>
                <c:pt idx="1">
                  <c:v>Een kust</c:v>
                </c:pt>
                <c:pt idx="2">
                  <c:v>Een groene / landelijke omgeving</c:v>
                </c:pt>
                <c:pt idx="3">
                  <c:v>Ander</c:v>
                </c:pt>
              </c:strCache>
            </c:strRef>
          </c:cat>
          <c:val>
            <c:numRef>
              <c:f>'29'!$H$5:$H$8</c:f>
              <c:numCache>
                <c:formatCode>0%</c:formatCode>
                <c:ptCount val="4"/>
                <c:pt idx="0">
                  <c:v>0.31911764705882351</c:v>
                </c:pt>
                <c:pt idx="1">
                  <c:v>0.54264705882352937</c:v>
                </c:pt>
                <c:pt idx="2">
                  <c:v>0.42352941176470588</c:v>
                </c:pt>
                <c:pt idx="3">
                  <c:v>6.6176470588235295E-2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D-4EB9-BC06-A40F8119319C}"/>
            </c:ext>
          </c:extLst>
        </c:ser>
        <c:ser>
          <c:idx val="1"/>
          <c:order val="2"/>
          <c:tx>
            <c:strRef>
              <c:f>'29'!$I$4</c:f>
              <c:strCache>
                <c:ptCount val="1"/>
                <c:pt idx="0">
                  <c:v>SINDS de coronacrisis 2</c:v>
                </c:pt>
              </c:strCache>
            </c:strRef>
          </c:tx>
          <c:spPr>
            <a:solidFill>
              <a:srgbClr val="948A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'29'!$G$5:$G$8</c:f>
              <c:strCache>
                <c:ptCount val="4"/>
                <c:pt idx="0">
                  <c:v>Een stad</c:v>
                </c:pt>
                <c:pt idx="1">
                  <c:v>Een kust</c:v>
                </c:pt>
                <c:pt idx="2">
                  <c:v>Een groene / landelijke omgeving</c:v>
                </c:pt>
                <c:pt idx="3">
                  <c:v>Ander</c:v>
                </c:pt>
              </c:strCache>
            </c:strRef>
          </c:cat>
          <c:val>
            <c:numRef>
              <c:f>'29'!$I$5:$I$8</c:f>
              <c:numCache>
                <c:formatCode>0%</c:formatCode>
                <c:ptCount val="4"/>
                <c:pt idx="0">
                  <c:v>0.21911764705882353</c:v>
                </c:pt>
                <c:pt idx="1">
                  <c:v>0.46323529411764708</c:v>
                </c:pt>
                <c:pt idx="2">
                  <c:v>0.53235294117647058</c:v>
                </c:pt>
                <c:pt idx="3">
                  <c:v>5.4411764705882354E-2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9D-4EB9-BC06-A40F81193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2619696"/>
        <c:axId val="982614448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'29'!$K$4</c15:sqref>
                        </c15:formulaRef>
                      </c:ext>
                    </c:extLst>
                    <c:strCache>
                      <c:ptCount val="1"/>
                      <c:pt idx="0">
                        <c:v>VOOR de coronacrisis 1</c:v>
                      </c:pt>
                    </c:strCache>
                  </c:strRef>
                </c:tx>
                <c:spPr>
                  <a:pattFill prst="wdUpDiag">
                    <a:fgClr>
                      <a:srgbClr val="FFED00"/>
                    </a:fgClr>
                    <a:bgClr>
                      <a:schemeClr val="bg1"/>
                    </a:bgClr>
                  </a:patt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'29'!$G$5:$G$8</c15:sqref>
                        </c15:formulaRef>
                      </c:ext>
                    </c:extLst>
                    <c:strCache>
                      <c:ptCount val="4"/>
                      <c:pt idx="0">
                        <c:v>Een stad</c:v>
                      </c:pt>
                      <c:pt idx="1">
                        <c:v>Een kust</c:v>
                      </c:pt>
                      <c:pt idx="2">
                        <c:v>Een groene / landelijke omgeving</c:v>
                      </c:pt>
                      <c:pt idx="3">
                        <c:v>Ander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'29'!$K$5:$K$8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0.26422018348623855</c:v>
                      </c:pt>
                      <c:pt idx="1">
                        <c:v>0.53761467889908254</c:v>
                      </c:pt>
                      <c:pt idx="2">
                        <c:v>0.38532110091743121</c:v>
                      </c:pt>
                      <c:pt idx="3">
                        <c:v>7.7064220183486243E-2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A9D-4EB9-BC06-A40F8119319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'29'!$L$4</c15:sqref>
                        </c15:formulaRef>
                      </c:ext>
                    </c:extLst>
                    <c:strCache>
                      <c:ptCount val="1"/>
                      <c:pt idx="0">
                        <c:v>SINDS de coronacrisis 1</c:v>
                      </c:pt>
                    </c:strCache>
                  </c:strRef>
                </c:tx>
                <c:spPr>
                  <a:pattFill prst="wdUpDiag">
                    <a:fgClr>
                      <a:srgbClr val="948A54"/>
                    </a:fgClr>
                    <a:bgClr>
                      <a:schemeClr val="bg1"/>
                    </a:bgClr>
                  </a:patt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'29'!$G$5:$G$8</c15:sqref>
                        </c15:formulaRef>
                      </c:ext>
                    </c:extLst>
                    <c:strCache>
                      <c:ptCount val="4"/>
                      <c:pt idx="0">
                        <c:v>Een stad</c:v>
                      </c:pt>
                      <c:pt idx="1">
                        <c:v>Een kust</c:v>
                      </c:pt>
                      <c:pt idx="2">
                        <c:v>Een groene / landelijke omgeving</c:v>
                      </c:pt>
                      <c:pt idx="3">
                        <c:v>Ander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'29'!$L$5:$L$8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0.20183486238532111</c:v>
                      </c:pt>
                      <c:pt idx="1">
                        <c:v>0.49908256880733948</c:v>
                      </c:pt>
                      <c:pt idx="2">
                        <c:v>0.45688073394495415</c:v>
                      </c:pt>
                      <c:pt idx="3">
                        <c:v>6.7889908256880738E-2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A9D-4EB9-BC06-A40F8119319C}"/>
                  </c:ext>
                </c:extLst>
              </c15:ser>
            </c15:filteredBarSeries>
          </c:ext>
        </c:extLst>
      </c:barChart>
      <c:catAx>
        <c:axId val="98261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982614448"/>
        <c:crosses val="autoZero"/>
        <c:auto val="1"/>
        <c:lblAlgn val="ctr"/>
        <c:lblOffset val="100"/>
        <c:noMultiLvlLbl val="0"/>
      </c:catAx>
      <c:valAx>
        <c:axId val="98261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98261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Regular" panose="000005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FlandersArtSans-Regular" panose="00000500000000000000" pitchFamily="2" charset="0"/>
        </a:defRPr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'10'!$B$4</c:f>
              <c:strCache>
                <c:ptCount val="1"/>
                <c:pt idx="0">
                  <c:v>Helemaal akkoord</c:v>
                </c:pt>
              </c:strCache>
            </c:strRef>
          </c:tx>
          <c:spPr>
            <a:solidFill>
              <a:srgbClr val="FFE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('10'!$A$4,'10'!$A$10)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('10'!$B$6,'10'!$B$12)</c:f>
              <c:numCache>
                <c:formatCode>0%</c:formatCode>
                <c:ptCount val="2"/>
                <c:pt idx="0">
                  <c:v>0.30763178599527929</c:v>
                </c:pt>
                <c:pt idx="1">
                  <c:v>0.36837944664031619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2F-4642-B304-B670123358BD}"/>
            </c:ext>
          </c:extLst>
        </c:ser>
        <c:ser>
          <c:idx val="1"/>
          <c:order val="1"/>
          <c:tx>
            <c:strRef>
              <c:f>'10'!$C$4</c:f>
              <c:strCache>
                <c:ptCount val="1"/>
                <c:pt idx="0">
                  <c:v>Eerder akkoord</c:v>
                </c:pt>
              </c:strCache>
            </c:strRef>
          </c:tx>
          <c:spPr>
            <a:pattFill prst="wdUpDiag">
              <a:fgClr>
                <a:srgbClr val="FFED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('10'!$A$4,'10'!$A$10)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('10'!$C$6,'10'!$C$12)</c:f>
              <c:numCache>
                <c:formatCode>0%</c:formatCode>
                <c:ptCount val="2"/>
                <c:pt idx="0">
                  <c:v>0.41070023603461842</c:v>
                </c:pt>
                <c:pt idx="1">
                  <c:v>0.38418972332015811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2F-4642-B304-B670123358BD}"/>
            </c:ext>
          </c:extLst>
        </c:ser>
        <c:ser>
          <c:idx val="2"/>
          <c:order val="2"/>
          <c:tx>
            <c:strRef>
              <c:f>'10'!$D$4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rgbClr val="DDD9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('10'!$A$4,'10'!$A$10)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('10'!$D$6,'10'!$D$12)</c:f>
              <c:numCache>
                <c:formatCode>0%</c:formatCode>
                <c:ptCount val="2"/>
                <c:pt idx="0">
                  <c:v>0.18961447678992918</c:v>
                </c:pt>
                <c:pt idx="1">
                  <c:v>0.15968379446640316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2F-4642-B304-B670123358BD}"/>
            </c:ext>
          </c:extLst>
        </c:ser>
        <c:ser>
          <c:idx val="3"/>
          <c:order val="3"/>
          <c:tx>
            <c:strRef>
              <c:f>'10'!$E$4</c:f>
              <c:strCache>
                <c:ptCount val="1"/>
                <c:pt idx="0">
                  <c:v>Eerder niet akkoord</c:v>
                </c:pt>
              </c:strCache>
            </c:strRef>
          </c:tx>
          <c:spPr>
            <a:solidFill>
              <a:srgbClr val="C4BD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('10'!$A$4,'10'!$A$10)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('10'!$E$6,'10'!$E$12)</c:f>
              <c:numCache>
                <c:formatCode>0%</c:formatCode>
                <c:ptCount val="2"/>
                <c:pt idx="0">
                  <c:v>6.6876475216365069E-2</c:v>
                </c:pt>
                <c:pt idx="1">
                  <c:v>6.0869565217391307E-2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2F-4642-B304-B670123358BD}"/>
            </c:ext>
          </c:extLst>
        </c:ser>
        <c:ser>
          <c:idx val="4"/>
          <c:order val="4"/>
          <c:tx>
            <c:strRef>
              <c:f>'10'!$F$4</c:f>
              <c:strCache>
                <c:ptCount val="1"/>
                <c:pt idx="0">
                  <c:v>Helemaal niet akkoord</c:v>
                </c:pt>
              </c:strCache>
            </c:strRef>
          </c:tx>
          <c:spPr>
            <a:solidFill>
              <a:srgbClr val="948A5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111111111111108E-2"/>
                  <c:y val="-6.399952162087408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2F-4642-B304-B670123358BD}"/>
                </c:ext>
              </c:extLst>
            </c:dLbl>
            <c:dLbl>
              <c:idx val="1"/>
              <c:layout>
                <c:manualLayout>
                  <c:x val="1.94444444444444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2F-4642-B304-B670123358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('10'!$A$4,'10'!$A$10)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('10'!$F$6,'10'!$F$12)</c:f>
              <c:numCache>
                <c:formatCode>0%</c:formatCode>
                <c:ptCount val="2"/>
                <c:pt idx="0">
                  <c:v>2.5177025963808025E-2</c:v>
                </c:pt>
                <c:pt idx="1">
                  <c:v>2.6877470355731226E-2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2F-4642-B304-B670123358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91218208"/>
        <c:axId val="1091220176"/>
      </c:barChart>
      <c:catAx>
        <c:axId val="1091218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091220176"/>
        <c:crosses val="autoZero"/>
        <c:auto val="1"/>
        <c:lblAlgn val="ctr"/>
        <c:lblOffset val="100"/>
        <c:noMultiLvlLbl val="0"/>
      </c:catAx>
      <c:valAx>
        <c:axId val="1091220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09121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Regular" panose="000005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landersArtSans-Regular" panose="00000500000000000000" pitchFamily="2" charset="0"/>
        </a:defRPr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'33'!$B$19</c:f>
              <c:strCache>
                <c:ptCount val="1"/>
                <c:pt idx="0">
                  <c:v>Helemaal akkoord</c:v>
                </c:pt>
              </c:strCache>
            </c:strRef>
          </c:tx>
          <c:spPr>
            <a:solidFill>
              <a:srgbClr val="FFE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'33'!$A$20:$A$23</c:f>
              <c:strCache>
                <c:ptCount val="4"/>
                <c:pt idx="0">
                  <c:v>Door de coronacrisis wil ik in de toekomst minder contact met toeristen in mijn omgeving.</c:v>
                </c:pt>
                <c:pt idx="1">
                  <c:v>Door de coronacrisis wil ik op vakantie minder contact met de lokale bevolking</c:v>
                </c:pt>
                <c:pt idx="2">
                  <c:v>Door de lockdown begin ik mijn eigen omgeving meer te ontdekken en te appreciëren.</c:v>
                </c:pt>
                <c:pt idx="3">
                  <c:v>Door de coronacrisis ben ik van plan om meer op vakantie (met overnachting) te gaan in eigen land</c:v>
                </c:pt>
              </c:strCache>
            </c:strRef>
          </c:cat>
          <c:val>
            <c:numRef>
              <c:f>'33'!$B$20:$B$23</c:f>
              <c:numCache>
                <c:formatCode>0%</c:formatCode>
                <c:ptCount val="4"/>
                <c:pt idx="0">
                  <c:v>0.18354430379746836</c:v>
                </c:pt>
                <c:pt idx="1">
                  <c:v>0.12104430379746836</c:v>
                </c:pt>
                <c:pt idx="2">
                  <c:v>0.15822784810126583</c:v>
                </c:pt>
                <c:pt idx="3">
                  <c:v>9.1772151898734181E-2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D-4878-8F95-7ABC2E458F05}"/>
            </c:ext>
          </c:extLst>
        </c:ser>
        <c:ser>
          <c:idx val="1"/>
          <c:order val="1"/>
          <c:tx>
            <c:strRef>
              <c:f>'33'!$C$19</c:f>
              <c:strCache>
                <c:ptCount val="1"/>
                <c:pt idx="0">
                  <c:v>Eerder akkoord</c:v>
                </c:pt>
              </c:strCache>
            </c:strRef>
          </c:tx>
          <c:spPr>
            <a:pattFill prst="wdUpDiag">
              <a:fgClr>
                <a:srgbClr val="FFED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'33'!$A$20:$A$23</c:f>
              <c:strCache>
                <c:ptCount val="4"/>
                <c:pt idx="0">
                  <c:v>Door de coronacrisis wil ik in de toekomst minder contact met toeristen in mijn omgeving.</c:v>
                </c:pt>
                <c:pt idx="1">
                  <c:v>Door de coronacrisis wil ik op vakantie minder contact met de lokale bevolking</c:v>
                </c:pt>
                <c:pt idx="2">
                  <c:v>Door de lockdown begin ik mijn eigen omgeving meer te ontdekken en te appreciëren.</c:v>
                </c:pt>
                <c:pt idx="3">
                  <c:v>Door de coronacrisis ben ik van plan om meer op vakantie (met overnachting) te gaan in eigen land</c:v>
                </c:pt>
              </c:strCache>
            </c:strRef>
          </c:cat>
          <c:val>
            <c:numRef>
              <c:f>'33'!$C$20:$C$23</c:f>
              <c:numCache>
                <c:formatCode>0%</c:formatCode>
                <c:ptCount val="4"/>
                <c:pt idx="0">
                  <c:v>0.28164556962025317</c:v>
                </c:pt>
                <c:pt idx="1">
                  <c:v>0.23338607594936708</c:v>
                </c:pt>
                <c:pt idx="2">
                  <c:v>0.307753164556962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D-4878-8F95-7ABC2E458F05}"/>
            </c:ext>
          </c:extLst>
        </c:ser>
        <c:ser>
          <c:idx val="2"/>
          <c:order val="2"/>
          <c:tx>
            <c:strRef>
              <c:f>'33'!$D$19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rgbClr val="DDD9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'33'!$A$20:$A$23</c:f>
              <c:strCache>
                <c:ptCount val="4"/>
                <c:pt idx="0">
                  <c:v>Door de coronacrisis wil ik in de toekomst minder contact met toeristen in mijn omgeving.</c:v>
                </c:pt>
                <c:pt idx="1">
                  <c:v>Door de coronacrisis wil ik op vakantie minder contact met de lokale bevolking</c:v>
                </c:pt>
                <c:pt idx="2">
                  <c:v>Door de lockdown begin ik mijn eigen omgeving meer te ontdekken en te appreciëren.</c:v>
                </c:pt>
                <c:pt idx="3">
                  <c:v>Door de coronacrisis ben ik van plan om meer op vakantie (met overnachting) te gaan in eigen land</c:v>
                </c:pt>
              </c:strCache>
            </c:strRef>
          </c:cat>
          <c:val>
            <c:numRef>
              <c:f>'33'!$D$20:$D$23</c:f>
              <c:numCache>
                <c:formatCode>0%</c:formatCode>
                <c:ptCount val="4"/>
                <c:pt idx="0">
                  <c:v>0.30379746835443039</c:v>
                </c:pt>
                <c:pt idx="1">
                  <c:v>0.34414556962025317</c:v>
                </c:pt>
                <c:pt idx="2">
                  <c:v>0.34889240506329117</c:v>
                </c:pt>
                <c:pt idx="3">
                  <c:v>0.38132911392405061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6D-4878-8F95-7ABC2E458F05}"/>
            </c:ext>
          </c:extLst>
        </c:ser>
        <c:ser>
          <c:idx val="3"/>
          <c:order val="3"/>
          <c:tx>
            <c:strRef>
              <c:f>'33'!$E$19</c:f>
              <c:strCache>
                <c:ptCount val="1"/>
                <c:pt idx="0">
                  <c:v>Eerder niet akkoord</c:v>
                </c:pt>
              </c:strCache>
            </c:strRef>
          </c:tx>
          <c:spPr>
            <a:solidFill>
              <a:srgbClr val="C4BD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'33'!$A$20:$A$23</c:f>
              <c:strCache>
                <c:ptCount val="4"/>
                <c:pt idx="0">
                  <c:v>Door de coronacrisis wil ik in de toekomst minder contact met toeristen in mijn omgeving.</c:v>
                </c:pt>
                <c:pt idx="1">
                  <c:v>Door de coronacrisis wil ik op vakantie minder contact met de lokale bevolking</c:v>
                </c:pt>
                <c:pt idx="2">
                  <c:v>Door de lockdown begin ik mijn eigen omgeving meer te ontdekken en te appreciëren.</c:v>
                </c:pt>
                <c:pt idx="3">
                  <c:v>Door de coronacrisis ben ik van plan om meer op vakantie (met overnachting) te gaan in eigen land</c:v>
                </c:pt>
              </c:strCache>
            </c:strRef>
          </c:cat>
          <c:val>
            <c:numRef>
              <c:f>'33'!$E$20:$E$23</c:f>
              <c:numCache>
                <c:formatCode>0%</c:formatCode>
                <c:ptCount val="4"/>
                <c:pt idx="0">
                  <c:v>0.13449367088607594</c:v>
                </c:pt>
                <c:pt idx="1">
                  <c:v>0.1875</c:v>
                </c:pt>
                <c:pt idx="2">
                  <c:v>0.1060126582278481</c:v>
                </c:pt>
                <c:pt idx="3">
                  <c:v>0.14636075949367089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6D-4878-8F95-7ABC2E458F05}"/>
            </c:ext>
          </c:extLst>
        </c:ser>
        <c:ser>
          <c:idx val="4"/>
          <c:order val="4"/>
          <c:tx>
            <c:strRef>
              <c:f>'33'!$F$19</c:f>
              <c:strCache>
                <c:ptCount val="1"/>
                <c:pt idx="0">
                  <c:v>Helemaal niet akkoord</c:v>
                </c:pt>
              </c:strCache>
            </c:strRef>
          </c:tx>
          <c:spPr>
            <a:solidFill>
              <a:srgbClr val="948A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'33'!$A$20:$A$23</c:f>
              <c:strCache>
                <c:ptCount val="4"/>
                <c:pt idx="0">
                  <c:v>Door de coronacrisis wil ik in de toekomst minder contact met toeristen in mijn omgeving.</c:v>
                </c:pt>
                <c:pt idx="1">
                  <c:v>Door de coronacrisis wil ik op vakantie minder contact met de lokale bevolking</c:v>
                </c:pt>
                <c:pt idx="2">
                  <c:v>Door de lockdown begin ik mijn eigen omgeving meer te ontdekken en te appreciëren.</c:v>
                </c:pt>
                <c:pt idx="3">
                  <c:v>Door de coronacrisis ben ik van plan om meer op vakantie (met overnachting) te gaan in eigen land</c:v>
                </c:pt>
              </c:strCache>
            </c:strRef>
          </c:cat>
          <c:val>
            <c:numRef>
              <c:f>'33'!$F$20:$F$23</c:f>
              <c:numCache>
                <c:formatCode>0%</c:formatCode>
                <c:ptCount val="4"/>
                <c:pt idx="0">
                  <c:v>6.6455696202531639E-2</c:v>
                </c:pt>
                <c:pt idx="1">
                  <c:v>8.0696202531645569E-2</c:v>
                </c:pt>
                <c:pt idx="2">
                  <c:v>6.1708860759493674E-2</c:v>
                </c:pt>
                <c:pt idx="3">
                  <c:v>0.10363924050632911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6D-4878-8F95-7ABC2E458F05}"/>
            </c:ext>
          </c:extLst>
        </c:ser>
        <c:ser>
          <c:idx val="5"/>
          <c:order val="5"/>
          <c:tx>
            <c:strRef>
              <c:f>'33'!$G$19</c:f>
              <c:strCache>
                <c:ptCount val="1"/>
                <c:pt idx="0">
                  <c:v>NVT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0702947845804991E-3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6D-4878-8F95-7ABC2E458F05}"/>
                </c:ext>
              </c:extLst>
            </c:dLbl>
            <c:dLbl>
              <c:idx val="1"/>
              <c:layout>
                <c:manualLayout>
                  <c:x val="9.0702947845804991E-3"/>
                  <c:y val="-4.243778136006664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6D-4878-8F95-7ABC2E458F05}"/>
                </c:ext>
              </c:extLst>
            </c:dLbl>
            <c:dLbl>
              <c:idx val="2"/>
              <c:layout>
                <c:manualLayout>
                  <c:x val="1.511715797430083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6D-4878-8F95-7ABC2E458F05}"/>
                </c:ext>
              </c:extLst>
            </c:dLbl>
            <c:dLbl>
              <c:idx val="3"/>
              <c:layout>
                <c:manualLayout>
                  <c:x val="7.5585789871503049E-3"/>
                  <c:y val="-1.06094453400166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6D-4878-8F95-7ABC2E458F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'33'!$A$20:$A$23</c:f>
              <c:strCache>
                <c:ptCount val="4"/>
                <c:pt idx="0">
                  <c:v>Door de coronacrisis wil ik in de toekomst minder contact met toeristen in mijn omgeving.</c:v>
                </c:pt>
                <c:pt idx="1">
                  <c:v>Door de coronacrisis wil ik op vakantie minder contact met de lokale bevolking</c:v>
                </c:pt>
                <c:pt idx="2">
                  <c:v>Door de lockdown begin ik mijn eigen omgeving meer te ontdekken en te appreciëren.</c:v>
                </c:pt>
                <c:pt idx="3">
                  <c:v>Door de coronacrisis ben ik van plan om meer op vakantie (met overnachting) te gaan in eigen land</c:v>
                </c:pt>
              </c:strCache>
            </c:strRef>
          </c:cat>
          <c:val>
            <c:numRef>
              <c:f>'33'!$G$20:$G$23</c:f>
              <c:numCache>
                <c:formatCode>0%</c:formatCode>
                <c:ptCount val="4"/>
                <c:pt idx="0">
                  <c:v>3.0063291139240507E-2</c:v>
                </c:pt>
                <c:pt idx="1">
                  <c:v>3.3227848101265819E-2</c:v>
                </c:pt>
                <c:pt idx="2">
                  <c:v>1.740506329113924E-2</c:v>
                </c:pt>
                <c:pt idx="3">
                  <c:v>2.6898734177215191E-2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6D-4878-8F95-7ABC2E458F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5998192"/>
        <c:axId val="1485998848"/>
      </c:barChart>
      <c:catAx>
        <c:axId val="1485998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485998848"/>
        <c:crosses val="autoZero"/>
        <c:auto val="1"/>
        <c:lblAlgn val="ctr"/>
        <c:lblOffset val="100"/>
        <c:noMultiLvlLbl val="0"/>
      </c:catAx>
      <c:valAx>
        <c:axId val="1485998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48599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Regular" panose="000005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landersArtSans-Regular" panose="00000500000000000000" pitchFamily="2" charset="0"/>
        </a:defRPr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'11'!$A$4</c:f>
              <c:strCache>
                <c:ptCount val="1"/>
                <c:pt idx="0">
                  <c:v>Ja</c:v>
                </c:pt>
              </c:strCache>
            </c:strRef>
          </c:tx>
          <c:spPr>
            <a:ln w="28575" cap="rnd">
              <a:solidFill>
                <a:srgbClr val="FFED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ED00"/>
              </a:solidFill>
              <a:ln w="9525">
                <a:solidFill>
                  <a:srgbClr val="FFED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'11'!$B$3:$C$3</c:f>
              <c:strCache>
                <c:ptCount val="2"/>
                <c:pt idx="0">
                  <c:v>Wave 1</c:v>
                </c:pt>
                <c:pt idx="1">
                  <c:v>Wave 2</c:v>
                </c:pt>
              </c:strCache>
            </c:strRef>
          </c:cat>
          <c:val>
            <c:numRef>
              <c:f>'11'!$B$4:$C$4</c:f>
              <c:numCache>
                <c:formatCode>0%</c:formatCode>
                <c:ptCount val="2"/>
                <c:pt idx="0">
                  <c:v>0.54150197628458496</c:v>
                </c:pt>
                <c:pt idx="1">
                  <c:v>0.59952793076317856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49-40F0-B4EF-33CC1D02677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84230080"/>
        <c:axId val="1084230408"/>
      </c:lineChart>
      <c:catAx>
        <c:axId val="108423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084230408"/>
        <c:crosses val="autoZero"/>
        <c:auto val="1"/>
        <c:lblAlgn val="ctr"/>
        <c:lblOffset val="100"/>
        <c:noMultiLvlLbl val="0"/>
      </c:catAx>
      <c:valAx>
        <c:axId val="1084230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08423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FlandersArtSans-Regular" panose="00000500000000000000" pitchFamily="2" charset="0"/>
        </a:defRPr>
      </a:pPr>
      <a:endParaRPr lang="nl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'14'!$A$4</c:f>
              <c:strCache>
                <c:ptCount val="1"/>
                <c:pt idx="0">
                  <c:v>Ja</c:v>
                </c:pt>
              </c:strCache>
            </c:strRef>
          </c:tx>
          <c:spPr>
            <a:ln w="28575" cap="rnd">
              <a:solidFill>
                <a:srgbClr val="FFED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ED00"/>
              </a:solidFill>
              <a:ln w="9525">
                <a:solidFill>
                  <a:srgbClr val="FFED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('14'!$B$3,'14'!$D$3)</c:f>
              <c:strCache>
                <c:ptCount val="2"/>
                <c:pt idx="0">
                  <c:v>Wave 1</c:v>
                </c:pt>
                <c:pt idx="1">
                  <c:v>Wave 2</c:v>
                </c:pt>
              </c:strCache>
            </c:strRef>
          </c:cat>
          <c:val>
            <c:numRef>
              <c:f>('14'!$B$4,'14'!$D$4)</c:f>
              <c:numCache>
                <c:formatCode>0%</c:formatCode>
                <c:ptCount val="2"/>
                <c:pt idx="0">
                  <c:v>0.70434782608695656</c:v>
                </c:pt>
                <c:pt idx="1">
                  <c:v>0.80551181102362202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74-4E3B-8D96-AE7B003B965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81240920"/>
        <c:axId val="981241248"/>
      </c:lineChart>
      <c:catAx>
        <c:axId val="98124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981241248"/>
        <c:crosses val="autoZero"/>
        <c:auto val="1"/>
        <c:lblAlgn val="ctr"/>
        <c:lblOffset val="100"/>
        <c:noMultiLvlLbl val="0"/>
      </c:catAx>
      <c:valAx>
        <c:axId val="98124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981240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FlandersArtSans-Regular" panose="00000500000000000000" pitchFamily="2" charset="0"/>
        </a:defRPr>
      </a:pPr>
      <a:endParaRPr lang="nl-B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'15'!$B$19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FFE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'15'!$A$20:$A$32</c:f>
              <c:strCache>
                <c:ptCount val="13"/>
                <c:pt idx="0">
                  <c:v>Kust</c:v>
                </c:pt>
                <c:pt idx="1">
                  <c:v>Stadsbezoek</c:v>
                </c:pt>
                <c:pt idx="2">
                  <c:v>Wallonië</c:v>
                </c:pt>
                <c:pt idx="3">
                  <c:v>Naar een van de buurlanden</c:v>
                </c:pt>
                <c:pt idx="4">
                  <c:v>Wandelen</c:v>
                </c:pt>
                <c:pt idx="5">
                  <c:v>Fietsen</c:v>
                </c:pt>
                <c:pt idx="6">
                  <c:v>Bezoek restaurant of café</c:v>
                </c:pt>
                <c:pt idx="7">
                  <c:v>Shopping</c:v>
                </c:pt>
                <c:pt idx="8">
                  <c:v>Attractiepark / Dierenpark</c:v>
                </c:pt>
                <c:pt idx="9">
                  <c:v>Museumbezoek</c:v>
                </c:pt>
                <c:pt idx="10">
                  <c:v>Zwemmen</c:v>
                </c:pt>
                <c:pt idx="11">
                  <c:v>Andere sport</c:v>
                </c:pt>
                <c:pt idx="12">
                  <c:v>Andere</c:v>
                </c:pt>
              </c:strCache>
            </c:strRef>
          </c:cat>
          <c:val>
            <c:numRef>
              <c:f>'15'!$B$20:$B$32</c:f>
              <c:numCache>
                <c:formatCode>0%</c:formatCode>
                <c:ptCount val="13"/>
                <c:pt idx="0">
                  <c:v>0.43546576879910215</c:v>
                </c:pt>
                <c:pt idx="1">
                  <c:v>0.39842873176206511</c:v>
                </c:pt>
                <c:pt idx="2">
                  <c:v>0.26711560044893379</c:v>
                </c:pt>
                <c:pt idx="3">
                  <c:v>0.30527497194163861</c:v>
                </c:pt>
                <c:pt idx="4">
                  <c:v>0.59147025813692478</c:v>
                </c:pt>
                <c:pt idx="5">
                  <c:v>0.45454545454545453</c:v>
                </c:pt>
                <c:pt idx="6">
                  <c:v>0.42199775533108869</c:v>
                </c:pt>
                <c:pt idx="7">
                  <c:v>0.28731762065095401</c:v>
                </c:pt>
                <c:pt idx="8">
                  <c:v>0.25476992143658811</c:v>
                </c:pt>
                <c:pt idx="9">
                  <c:v>0.15712682379349047</c:v>
                </c:pt>
                <c:pt idx="10">
                  <c:v>0.17059483726150393</c:v>
                </c:pt>
                <c:pt idx="11">
                  <c:v>0.13916947250280584</c:v>
                </c:pt>
                <c:pt idx="12">
                  <c:v>3.0303030303030304E-2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4-4478-B544-43D2F9C73502}"/>
            </c:ext>
          </c:extLst>
        </c:ser>
        <c:ser>
          <c:idx val="1"/>
          <c:order val="1"/>
          <c:tx>
            <c:strRef>
              <c:f>'15'!$D$19</c:f>
              <c:strCache>
                <c:ptCount val="1"/>
                <c:pt idx="0">
                  <c:v>Wave 2</c:v>
                </c:pt>
              </c:strCache>
            </c:strRef>
          </c:tx>
          <c:spPr>
            <a:pattFill prst="wdUpDiag">
              <a:fgClr>
                <a:srgbClr val="FFED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'15'!$A$20:$A$32</c:f>
              <c:strCache>
                <c:ptCount val="13"/>
                <c:pt idx="0">
                  <c:v>Kust</c:v>
                </c:pt>
                <c:pt idx="1">
                  <c:v>Stadsbezoek</c:v>
                </c:pt>
                <c:pt idx="2">
                  <c:v>Wallonië</c:v>
                </c:pt>
                <c:pt idx="3">
                  <c:v>Naar een van de buurlanden</c:v>
                </c:pt>
                <c:pt idx="4">
                  <c:v>Wandelen</c:v>
                </c:pt>
                <c:pt idx="5">
                  <c:v>Fietsen</c:v>
                </c:pt>
                <c:pt idx="6">
                  <c:v>Bezoek restaurant of café</c:v>
                </c:pt>
                <c:pt idx="7">
                  <c:v>Shopping</c:v>
                </c:pt>
                <c:pt idx="8">
                  <c:v>Attractiepark / Dierenpark</c:v>
                </c:pt>
                <c:pt idx="9">
                  <c:v>Museumbezoek</c:v>
                </c:pt>
                <c:pt idx="10">
                  <c:v>Zwemmen</c:v>
                </c:pt>
                <c:pt idx="11">
                  <c:v>Andere sport</c:v>
                </c:pt>
                <c:pt idx="12">
                  <c:v>Andere</c:v>
                </c:pt>
              </c:strCache>
            </c:strRef>
          </c:cat>
          <c:val>
            <c:numRef>
              <c:f>'15'!$D$20:$D$32</c:f>
              <c:numCache>
                <c:formatCode>0%</c:formatCode>
                <c:ptCount val="13"/>
                <c:pt idx="0">
                  <c:v>0.4095796676441838</c:v>
                </c:pt>
                <c:pt idx="1">
                  <c:v>0.42130987292277616</c:v>
                </c:pt>
                <c:pt idx="2">
                  <c:v>0.27077223851417398</c:v>
                </c:pt>
                <c:pt idx="3">
                  <c:v>0.31280547409579668</c:v>
                </c:pt>
                <c:pt idx="4">
                  <c:v>0.62561094819159335</c:v>
                </c:pt>
                <c:pt idx="5">
                  <c:v>0.48680351906158359</c:v>
                </c:pt>
                <c:pt idx="6">
                  <c:v>0.42326490713587489</c:v>
                </c:pt>
                <c:pt idx="7">
                  <c:v>0.33626588465298141</c:v>
                </c:pt>
                <c:pt idx="8">
                  <c:v>0.31867057673509286</c:v>
                </c:pt>
                <c:pt idx="9">
                  <c:v>0.18181818181818182</c:v>
                </c:pt>
                <c:pt idx="10">
                  <c:v>0.16520039100684261</c:v>
                </c:pt>
                <c:pt idx="11">
                  <c:v>0.11143695014662756</c:v>
                </c:pt>
                <c:pt idx="12">
                  <c:v>3.3235581622678395E-2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4-4478-B544-43D2F9C735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65866760"/>
        <c:axId val="1265865448"/>
      </c:barChart>
      <c:catAx>
        <c:axId val="126586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265865448"/>
        <c:crosses val="autoZero"/>
        <c:auto val="1"/>
        <c:lblAlgn val="ctr"/>
        <c:lblOffset val="100"/>
        <c:noMultiLvlLbl val="0"/>
      </c:catAx>
      <c:valAx>
        <c:axId val="126586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26586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Regular" panose="000005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landersArtSans-Regular" panose="00000500000000000000" pitchFamily="2" charset="0"/>
        </a:defRPr>
      </a:pPr>
      <a:endParaRPr lang="nl-B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'17'!$A$4</c:f>
              <c:strCache>
                <c:ptCount val="1"/>
                <c:pt idx="0">
                  <c:v>Ik was van plan NIET op vakantie te gaan</c:v>
                </c:pt>
              </c:strCache>
            </c:strRef>
          </c:tx>
          <c:spPr>
            <a:solidFill>
              <a:srgbClr val="948A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('17'!$B$3,'17'!$E$3)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('17'!$B$4,'17'!$E$4)</c:f>
              <c:numCache>
                <c:formatCode>0%</c:formatCode>
                <c:ptCount val="2"/>
                <c:pt idx="0">
                  <c:v>0.20236220472440944</c:v>
                </c:pt>
                <c:pt idx="1">
                  <c:v>0.26207442596991293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B-4136-A0D0-D9F306B20BFE}"/>
            </c:ext>
          </c:extLst>
        </c:ser>
        <c:ser>
          <c:idx val="1"/>
          <c:order val="1"/>
          <c:tx>
            <c:strRef>
              <c:f>'17'!$A$5</c:f>
              <c:strCache>
                <c:ptCount val="1"/>
                <c:pt idx="0">
                  <c:v>Ik was van plan op vakantie te gaan en wist waarheen</c:v>
                </c:pt>
              </c:strCache>
            </c:strRef>
          </c:tx>
          <c:spPr>
            <a:solidFill>
              <a:srgbClr val="FFE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('17'!$B$3,'17'!$E$3)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('17'!$B$5,'17'!$E$5)</c:f>
              <c:numCache>
                <c:formatCode>0%</c:formatCode>
                <c:ptCount val="2"/>
                <c:pt idx="0">
                  <c:v>0.52125984251968505</c:v>
                </c:pt>
                <c:pt idx="1">
                  <c:v>0.48535233570863023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AB-4136-A0D0-D9F306B20BFE}"/>
            </c:ext>
          </c:extLst>
        </c:ser>
        <c:ser>
          <c:idx val="2"/>
          <c:order val="2"/>
          <c:tx>
            <c:strRef>
              <c:f>'17'!$A$6</c:f>
              <c:strCache>
                <c:ptCount val="1"/>
                <c:pt idx="0">
                  <c:v>Ik was van plan op vakantie te gaan, maar wist nog niet waarheen</c:v>
                </c:pt>
              </c:strCache>
            </c:strRef>
          </c:tx>
          <c:spPr>
            <a:pattFill prst="wdUpDiag">
              <a:fgClr>
                <a:srgbClr val="FFED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('17'!$B$3,'17'!$E$3)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('17'!$B$6,'17'!$E$6)</c:f>
              <c:numCache>
                <c:formatCode>0%</c:formatCode>
                <c:ptCount val="2"/>
                <c:pt idx="0">
                  <c:v>0.27637795275590549</c:v>
                </c:pt>
                <c:pt idx="1">
                  <c:v>0.25257323832145684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AB-4136-A0D0-D9F306B20B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62318096"/>
        <c:axId val="1162319080"/>
      </c:barChart>
      <c:catAx>
        <c:axId val="116231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162319080"/>
        <c:crosses val="autoZero"/>
        <c:auto val="1"/>
        <c:lblAlgn val="ctr"/>
        <c:lblOffset val="100"/>
        <c:noMultiLvlLbl val="0"/>
      </c:catAx>
      <c:valAx>
        <c:axId val="1162319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116231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Regular" panose="000005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landersArtSans-Regular" panose="00000500000000000000" pitchFamily="2" charset="0"/>
        </a:defRPr>
      </a:pPr>
      <a:endParaRPr lang="nl-B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'18'!$F$4:$F$19</c:f>
              <c:strCache>
                <c:ptCount val="6"/>
                <c:pt idx="0">
                  <c:v>Wallonië</c:v>
                </c:pt>
                <c:pt idx="1">
                  <c:v>Nederland</c:v>
                </c:pt>
                <c:pt idx="2">
                  <c:v>Italië</c:v>
                </c:pt>
                <c:pt idx="3">
                  <c:v>Vlaanderen</c:v>
                </c:pt>
                <c:pt idx="4">
                  <c:v>Spanje</c:v>
                </c:pt>
                <c:pt idx="5">
                  <c:v>Frankrijk</c:v>
                </c:pt>
              </c:strCache>
              <c:extLst/>
            </c:strRef>
          </c:cat>
          <c:val>
            <c:numRef>
              <c:f>'18'!$G$4:$G$19</c:f>
              <c:numCache>
                <c:formatCode>0%</c:formatCode>
                <c:ptCount val="6"/>
                <c:pt idx="0">
                  <c:v>6.7975830815709973E-2</c:v>
                </c:pt>
                <c:pt idx="1">
                  <c:v>9.8187311178247735E-2</c:v>
                </c:pt>
                <c:pt idx="2">
                  <c:v>0.10120845921450151</c:v>
                </c:pt>
                <c:pt idx="3">
                  <c:v>0.12537764350453173</c:v>
                </c:pt>
                <c:pt idx="4">
                  <c:v>0.17522658610271905</c:v>
                </c:pt>
                <c:pt idx="5">
                  <c:v>0.24924471299093656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6B7-4190-8F3A-6E74678E01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67398880"/>
        <c:axId val="667399208"/>
      </c:barChart>
      <c:catAx>
        <c:axId val="66739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667399208"/>
        <c:crosses val="autoZero"/>
        <c:auto val="1"/>
        <c:lblAlgn val="ctr"/>
        <c:lblOffset val="100"/>
        <c:noMultiLvlLbl val="0"/>
      </c:catAx>
      <c:valAx>
        <c:axId val="667399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66739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landersArtSans-Regular" panose="00000500000000000000" pitchFamily="2" charset="0"/>
        </a:defRPr>
      </a:pPr>
      <a:endParaRPr lang="nl-B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'21'!$A$14</c:f>
              <c:strCache>
                <c:ptCount val="1"/>
                <c:pt idx="0">
                  <c:v>Ja, bestemming bekend</c:v>
                </c:pt>
              </c:strCache>
            </c:strRef>
          </c:tx>
          <c:spPr>
            <a:pattFill prst="wdUpDiag">
              <a:fgClr>
                <a:srgbClr val="FFED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'21'!$B$13:$C$13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'21'!$B$14:$C$14</c:f>
              <c:numCache>
                <c:formatCode>0%</c:formatCode>
                <c:ptCount val="2"/>
                <c:pt idx="0">
                  <c:v>9.4488188976377951E-2</c:v>
                </c:pt>
                <c:pt idx="1">
                  <c:v>4.2755344418052253E-2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5-4ADD-9F0D-86770CF0D4E0}"/>
            </c:ext>
          </c:extLst>
        </c:ser>
        <c:ser>
          <c:idx val="1"/>
          <c:order val="1"/>
          <c:tx>
            <c:strRef>
              <c:f>'21'!$A$15</c:f>
              <c:strCache>
                <c:ptCount val="1"/>
                <c:pt idx="0">
                  <c:v>Ja, we blijven thuis</c:v>
                </c:pt>
              </c:strCache>
            </c:strRef>
          </c:tx>
          <c:spPr>
            <a:solidFill>
              <a:srgbClr val="FFE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'21'!$B$13:$C$13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'21'!$B$15:$C$15</c:f>
              <c:numCache>
                <c:formatCode>0%</c:formatCode>
                <c:ptCount val="2"/>
                <c:pt idx="0">
                  <c:v>0.28897637795275588</c:v>
                </c:pt>
                <c:pt idx="1">
                  <c:v>0.30641330166270786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5-4ADD-9F0D-86770CF0D4E0}"/>
            </c:ext>
          </c:extLst>
        </c:ser>
        <c:ser>
          <c:idx val="2"/>
          <c:order val="2"/>
          <c:tx>
            <c:strRef>
              <c:f>'21'!$A$16</c:f>
              <c:strCache>
                <c:ptCount val="1"/>
                <c:pt idx="0">
                  <c:v>Ja, bestemming onbekend</c:v>
                </c:pt>
              </c:strCache>
            </c:strRef>
          </c:tx>
          <c:spPr>
            <a:pattFill prst="lgCheck">
              <a:fgClr>
                <a:srgbClr val="FFED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'21'!$B$13:$C$13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'21'!$B$16:$C$16</c:f>
              <c:numCache>
                <c:formatCode>0%</c:formatCode>
                <c:ptCount val="2"/>
                <c:pt idx="0">
                  <c:v>0.20551181102362204</c:v>
                </c:pt>
                <c:pt idx="1">
                  <c:v>0.17181314330958036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75-4ADD-9F0D-86770CF0D4E0}"/>
            </c:ext>
          </c:extLst>
        </c:ser>
        <c:ser>
          <c:idx val="3"/>
          <c:order val="3"/>
          <c:tx>
            <c:strRef>
              <c:f>'21'!$A$17</c:f>
              <c:strCache>
                <c:ptCount val="1"/>
                <c:pt idx="0">
                  <c:v>Nee</c:v>
                </c:pt>
              </c:strCache>
            </c:strRef>
          </c:tx>
          <c:spPr>
            <a:solidFill>
              <a:srgbClr val="948A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Bold" panose="000008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'21'!$B$13:$C$13</c:f>
              <c:strCache>
                <c:ptCount val="2"/>
                <c:pt idx="0">
                  <c:v>wave 2</c:v>
                </c:pt>
                <c:pt idx="1">
                  <c:v>wave 1</c:v>
                </c:pt>
              </c:strCache>
            </c:strRef>
          </c:cat>
          <c:val>
            <c:numRef>
              <c:f>'21'!$B$17:$C$17</c:f>
              <c:numCache>
                <c:formatCode>0%</c:formatCode>
                <c:ptCount val="2"/>
                <c:pt idx="0">
                  <c:v>0.41102362204724407</c:v>
                </c:pt>
                <c:pt idx="1">
                  <c:v>0.47901821060965954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75-4ADD-9F0D-86770CF0D4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25606688"/>
        <c:axId val="2125606032"/>
      </c:barChart>
      <c:catAx>
        <c:axId val="212560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2125606032"/>
        <c:crosses val="autoZero"/>
        <c:auto val="1"/>
        <c:lblAlgn val="ctr"/>
        <c:lblOffset val="100"/>
        <c:noMultiLvlLbl val="0"/>
      </c:catAx>
      <c:valAx>
        <c:axId val="212560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pPr>
            <a:endParaRPr lang="nl-BE"/>
          </a:p>
        </c:txPr>
        <c:crossAx val="212560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Regular" panose="000005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landersArtSans-Regular" panose="00000500000000000000" pitchFamily="2" charset="0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0.33509</cdr:x>
      <cdr:y>0.01755</cdr:y>
    </cdr:from>
    <cdr:to>
      <cdr:x>0.33509</cdr:x>
      <cdr:y>0.63057</cdr:y>
    </cdr:to>
    <cdr:cxnSp macro="">
      <cdr:nvCxnSpPr>
        <cdr:cNvPr id="3" name="Rechte verbindingslijn 2">
          <a:extLst xmlns:a="http://schemas.openxmlformats.org/drawingml/2006/main">
            <a:ext uri="{FF2B5EF4-FFF2-40B4-BE49-F238E27FC236}">
              <a16:creationId xmlns:a16="http://schemas.microsoft.com/office/drawing/2014/main" id="{7AD2CE6D-FA56-45BF-A8C1-F9A414834191}"/>
            </a:ext>
          </a:extLst>
        </cdr:cNvPr>
        <cdr:cNvCxnSpPr/>
      </cdr:nvCxnSpPr>
      <cdr:spPr>
        <a:xfrm xmlns:a="http://schemas.openxmlformats.org/drawingml/2006/main">
          <a:off x="3881120" y="87868"/>
          <a:ext cx="0" cy="306832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DB73F-C3AD-4D79-BC2E-D45E9900FD18}" type="datetimeFigureOut">
              <a:rPr lang="nl-BE" smtClean="0"/>
              <a:t>5/06/2020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294F-E136-4737-97D0-7D1FC9AF2D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452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8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94054-5075-4DA2-88F7-6A64934F7A3A}" type="slidenum">
              <a:rPr kumimoji="0" lang="nl-BE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BE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7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7363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 b="0">
                <a:solidFill>
                  <a:schemeClr val="tx1"/>
                </a:solidFill>
                <a:latin typeface="Flanders Art Sans Medium" panose="00000600000000000000" pitchFamily="50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373636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73636"/>
                </a:solidFill>
              </a:defRPr>
            </a:lvl3pPr>
          </a:lstStyle>
          <a:p>
            <a:pPr lvl="0"/>
            <a:r>
              <a:rPr lang="nl-NL" noProof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9096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Eerste titel</a:t>
            </a:r>
          </a:p>
          <a:p>
            <a:pPr lvl="1"/>
            <a:r>
              <a:rPr lang="nl-NL" altLang="nl-BE"/>
              <a:t>Doorlopende tekst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0A4D0EE-3284-46BD-A085-DF6060E8E79A}"/>
              </a:ext>
            </a:extLst>
          </p:cNvPr>
          <p:cNvSpPr/>
          <p:nvPr userDrawn="1"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9053F6F-2CFE-4E5A-B321-23A81A54D0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17565"/>
            <a:ext cx="1612800" cy="11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28161DE-7E90-46D8-8104-DF8AD1A654C6}"/>
              </a:ext>
            </a:extLst>
          </p:cNvPr>
          <p:cNvSpPr txBox="1"/>
          <p:nvPr userDrawn="1"/>
        </p:nvSpPr>
        <p:spPr>
          <a:xfrm>
            <a:off x="11008659" y="6417565"/>
            <a:ext cx="57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A835C1-FAC8-4A18-823E-48F774048D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054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kern="1200" cap="all" baseline="0">
          <a:solidFill>
            <a:srgbClr val="262626"/>
          </a:solidFill>
          <a:latin typeface="FlandersArtSans-Medium" panose="00000600000000000000" pitchFamily="2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9pPr>
    </p:titleStyle>
    <p:bodyStyle>
      <a:lvl1pPr marL="342900" indent="-342900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Arial" panose="020B0604020202020204" pitchFamily="34" charset="0"/>
        <a:buChar char="•"/>
        <a:tabLst>
          <a:tab pos="180975" algn="l"/>
        </a:tabLst>
        <a:defRPr sz="2000" b="0" kern="1200">
          <a:solidFill>
            <a:srgbClr val="262626"/>
          </a:solidFill>
          <a:latin typeface="Flanders Art Sans Medium" panose="00000600000000000000" pitchFamily="50" charset="0"/>
          <a:ea typeface="+mn-ea"/>
          <a:cs typeface="Arial" panose="020B0604020202020204" pitchFamily="34" charset="0"/>
        </a:defRPr>
      </a:lvl1pPr>
      <a:lvl2pPr marL="457200" indent="0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Tx/>
        <a:buNone/>
        <a:defRPr sz="2000" kern="1200">
          <a:solidFill>
            <a:srgbClr val="262626"/>
          </a:solidFill>
          <a:latin typeface="FlandersArtSans-Regular" panose="00000500000000000000" pitchFamily="2" charset="0"/>
          <a:ea typeface="+mn-ea"/>
          <a:cs typeface="Arial" panose="020B0604020202020204" pitchFamily="34" charset="0"/>
        </a:defRPr>
      </a:lvl2pPr>
      <a:lvl3pPr marL="914400" indent="0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Tx/>
        <a:buNone/>
        <a:defRPr kern="1200">
          <a:solidFill>
            <a:srgbClr val="262626"/>
          </a:solidFill>
          <a:latin typeface="FlandersArtSans-Regular" panose="00000500000000000000" pitchFamily="2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ww.toerismevlaanderen.be/corona/monitoringcoron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mailto:kennisbeheer@toerismevlaanderen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7691DE0-6647-40B0-813A-8ECE85966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81ADB932-7FE4-4635-A4F3-6408DB53C27B}"/>
              </a:ext>
            </a:extLst>
          </p:cNvPr>
          <p:cNvSpPr txBox="1">
            <a:spLocks/>
          </p:cNvSpPr>
          <p:nvPr/>
        </p:nvSpPr>
        <p:spPr bwMode="auto">
          <a:xfrm>
            <a:off x="1076191" y="4369321"/>
            <a:ext cx="11322184" cy="14421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5500"/>
              </a:lnSpc>
            </a:pPr>
            <a:r>
              <a:rPr kumimoji="0" lang="en-US" altLang="nl-BE" sz="3600" b="0" i="0" u="none" strike="noStrike" kern="1200" cap="all" spc="0" normalizeH="0" baseline="0" noProof="0">
                <a:ln>
                  <a:noFill/>
                </a:ln>
                <a:solidFill>
                  <a:srgbClr val="FFF010"/>
                </a:solidFill>
                <a:effectLst/>
                <a:uLnTx/>
                <a:uFillTx/>
                <a:latin typeface="FlandersArtSans-Bold"/>
                <a:cs typeface="Arial"/>
              </a:rPr>
              <a:t>CORONA MONITORING</a:t>
            </a:r>
          </a:p>
          <a:p>
            <a:pPr eaLnBrk="1" hangingPunct="1">
              <a:lnSpc>
                <a:spcPts val="5500"/>
              </a:lnSpc>
            </a:pPr>
            <a:r>
              <a:rPr lang="en-US" altLang="nl-BE" sz="3600" err="1">
                <a:solidFill>
                  <a:srgbClr val="FFF010"/>
                </a:solidFill>
                <a:latin typeface="FlandersArtSans-Bold"/>
                <a:cs typeface="Arial"/>
              </a:rPr>
              <a:t>Bevraging</a:t>
            </a:r>
            <a:r>
              <a:rPr lang="en-US" altLang="nl-BE" sz="3600">
                <a:solidFill>
                  <a:srgbClr val="FFF010"/>
                </a:solidFill>
                <a:latin typeface="FlandersArtSans-Bold"/>
                <a:cs typeface="Arial"/>
              </a:rPr>
              <a:t> </a:t>
            </a:r>
            <a:r>
              <a:rPr lang="en-US" altLang="nl-BE" sz="3600" err="1">
                <a:solidFill>
                  <a:srgbClr val="FFF010"/>
                </a:solidFill>
                <a:latin typeface="FlandersArtSans-Bold"/>
                <a:cs typeface="Arial"/>
              </a:rPr>
              <a:t>Belgen</a:t>
            </a:r>
            <a:r>
              <a:rPr lang="en-US" altLang="nl-BE" sz="3600">
                <a:solidFill>
                  <a:srgbClr val="FFF010"/>
                </a:solidFill>
                <a:latin typeface="FlandersArtSans-Bold"/>
                <a:cs typeface="Arial"/>
              </a:rPr>
              <a:t> Golf 2</a:t>
            </a:r>
            <a:endParaRPr kumimoji="0" lang="en-US" altLang="nl-BE" sz="3600" b="0" i="0" u="none" strike="noStrike" kern="1200" cap="all" spc="0" normalizeH="0" baseline="0" noProof="0">
              <a:ln>
                <a:noFill/>
              </a:ln>
              <a:solidFill>
                <a:srgbClr val="FFF010"/>
              </a:solidFill>
              <a:effectLst/>
              <a:uLnTx/>
              <a:uFillTx/>
              <a:latin typeface="FlandersArtSans-Bold"/>
              <a:cs typeface="Arial"/>
            </a:endParaRPr>
          </a:p>
          <a:p>
            <a:pPr eaLnBrk="1" hangingPunct="1">
              <a:lnSpc>
                <a:spcPts val="5500"/>
              </a:lnSpc>
            </a:pPr>
            <a:r>
              <a:rPr lang="en-US" altLang="nl-BE" sz="3600">
                <a:solidFill>
                  <a:srgbClr val="FFF010"/>
                </a:solidFill>
                <a:latin typeface="FlandersArtSans-Bold"/>
                <a:cs typeface="Arial"/>
              </a:rPr>
              <a:t>04 06 2020</a:t>
            </a:r>
            <a:endParaRPr kumimoji="0" lang="nl-BE" altLang="nl-BE" sz="3600" b="0" i="0" u="none" strike="noStrike" kern="1200" cap="all" spc="0" normalizeH="0" baseline="0" noProof="0">
              <a:ln>
                <a:noFill/>
              </a:ln>
              <a:solidFill>
                <a:srgbClr val="FFF010"/>
              </a:solidFill>
              <a:effectLst/>
              <a:uLnTx/>
              <a:uFillTx/>
              <a:latin typeface="FlandersArtSans-Bold"/>
              <a:cs typeface="Arial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BD1BF03-D126-4CD9-9B80-78FD0E219404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8C5AFB4-6F57-4C5D-909B-CF93C06B8AC8}"/>
              </a:ext>
            </a:extLst>
          </p:cNvPr>
          <p:cNvCxnSpPr>
            <a:cxnSpLocks/>
          </p:cNvCxnSpPr>
          <p:nvPr/>
        </p:nvCxnSpPr>
        <p:spPr>
          <a:xfrm>
            <a:off x="1076192" y="3654137"/>
            <a:ext cx="962891" cy="0"/>
          </a:xfrm>
          <a:prstGeom prst="line">
            <a:avLst/>
          </a:prstGeom>
          <a:ln w="66675">
            <a:solidFill>
              <a:srgbClr val="FFF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2">
            <a:extLst>
              <a:ext uri="{FF2B5EF4-FFF2-40B4-BE49-F238E27FC236}">
                <a16:creationId xmlns:a16="http://schemas.microsoft.com/office/drawing/2014/main" id="{06A8CC97-A2A8-4885-8E6B-6FDD8442D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5" y="6418351"/>
            <a:ext cx="1611548" cy="1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2">
            <a:extLst>
              <a:ext uri="{FF2B5EF4-FFF2-40B4-BE49-F238E27FC236}">
                <a16:creationId xmlns:a16="http://schemas.microsoft.com/office/drawing/2014/main" id="{329D4041-C6F4-4EDC-BF85-E7F443021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79" y="706582"/>
            <a:ext cx="23050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17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B9011BB-35EB-4C01-B9B0-3AEF58B9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BE"/>
              <a:t>Wijzigen Vakantieplannen door corona</a:t>
            </a:r>
            <a:endParaRPr lang="nl-BE">
              <a:highlight>
                <a:srgbClr val="00FF00"/>
              </a:highlight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0998098-56F1-49B2-9436-79BBF7E79199}"/>
              </a:ext>
            </a:extLst>
          </p:cNvPr>
          <p:cNvSpPr/>
          <p:nvPr/>
        </p:nvSpPr>
        <p:spPr>
          <a:xfrm>
            <a:off x="609600" y="1368187"/>
            <a:ext cx="5104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/>
              <a:t>Is uw oorspronkelijk reisplan ondertussen gewijzigd?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8A32E1C-020D-4955-80A0-E987ECB5994D}"/>
              </a:ext>
            </a:extLst>
          </p:cNvPr>
          <p:cNvSpPr/>
          <p:nvPr/>
        </p:nvSpPr>
        <p:spPr>
          <a:xfrm>
            <a:off x="609599" y="1882894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/>
              <a:t>Op alle:</a:t>
            </a:r>
          </a:p>
        </p:txBody>
      </p:sp>
      <p:graphicFrame>
        <p:nvGraphicFramePr>
          <p:cNvPr id="10" name="Grafiek 9">
            <a:extLst>
              <a:ext uri="{FF2B5EF4-FFF2-40B4-BE49-F238E27FC236}">
                <a16:creationId xmlns:a16="http://schemas.microsoft.com/office/drawing/2014/main" id="{8B2040AC-F7E6-40C4-9281-2E4EBB5B8B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529441"/>
              </p:ext>
            </p:extLst>
          </p:nvPr>
        </p:nvGraphicFramePr>
        <p:xfrm>
          <a:off x="609599" y="2424157"/>
          <a:ext cx="10972800" cy="402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537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A6A31-20AF-45F6-9F5F-5A7C63E7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Wijzigen Vakantieplannen door corona (zij die gewijzigd hebben)</a:t>
            </a:r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7DBD170F-7987-496C-836F-DAD16ADBE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410545"/>
              </p:ext>
            </p:extLst>
          </p:nvPr>
        </p:nvGraphicFramePr>
        <p:xfrm>
          <a:off x="751840" y="1493520"/>
          <a:ext cx="10972800" cy="499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729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E22CA-5A1A-48C5-A3F1-A42619EA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Belgen die willen reizen (n: 680)</a:t>
            </a:r>
          </a:p>
        </p:txBody>
      </p:sp>
    </p:spTree>
    <p:extLst>
      <p:ext uri="{BB962C8B-B14F-4D97-AF65-F5344CB8AC3E}">
        <p14:creationId xmlns:p14="http://schemas.microsoft.com/office/powerpoint/2010/main" val="142179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B9011BB-35EB-4C01-B9B0-3AEF58B9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BE"/>
              <a:t>Wie gaat op reis deze zomer</a:t>
            </a:r>
            <a:endParaRPr lang="nl-BE">
              <a:highlight>
                <a:srgbClr val="00FF00"/>
              </a:highlight>
            </a:endParaRP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BD645E1E-D2B0-45F1-94CD-CCFA27A0CE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443145"/>
              </p:ext>
            </p:extLst>
          </p:nvPr>
        </p:nvGraphicFramePr>
        <p:xfrm>
          <a:off x="1920240" y="1707514"/>
          <a:ext cx="8402320" cy="463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475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BD278-6F48-4D52-83AA-924F55A8E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Vakantieplannen sinds corona wave 2</a:t>
            </a:r>
            <a:br>
              <a:rPr lang="nl-BE"/>
            </a:br>
            <a:r>
              <a:rPr lang="nl-BE"/>
              <a:t>(Meerdere antwoorden mogelijk)</a:t>
            </a:r>
            <a:endParaRPr lang="nl-BE">
              <a:highlight>
                <a:srgbClr val="00FF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BA39C7-8D77-44DF-BB42-8611ADF61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4"/>
            <a:ext cx="5659120" cy="1955795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54% van de Belgen is van plan deze zomer te reizen.</a:t>
            </a:r>
          </a:p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r>
              <a:rPr lang="nl-BE"/>
              <a:t>De helft van de reizigers weet waarheen:</a:t>
            </a:r>
          </a:p>
          <a:p>
            <a:pPr marL="0" indent="0">
              <a:buNone/>
            </a:pP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37C398A-2E26-4DD8-BB59-271B288FA61D}"/>
              </a:ext>
            </a:extLst>
          </p:cNvPr>
          <p:cNvSpPr txBox="1"/>
          <p:nvPr/>
        </p:nvSpPr>
        <p:spPr>
          <a:xfrm>
            <a:off x="11435080" y="6357141"/>
            <a:ext cx="756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/>
              <a:t>N: 352</a:t>
            </a:r>
          </a:p>
        </p:txBody>
      </p:sp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C1A81C7D-3D7B-46C8-8B96-ACEB4D7CE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248052"/>
              </p:ext>
            </p:extLst>
          </p:nvPr>
        </p:nvGraphicFramePr>
        <p:xfrm>
          <a:off x="6268720" y="688340"/>
          <a:ext cx="5608320" cy="591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593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97AAB-5C4E-4594-B334-B0AD62D0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Vakantieplannen sinds corona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307B2ED-7E2B-4EB5-8F5E-5588949DAA67}"/>
              </a:ext>
            </a:extLst>
          </p:cNvPr>
          <p:cNvSpPr txBox="1">
            <a:spLocks/>
          </p:cNvSpPr>
          <p:nvPr/>
        </p:nvSpPr>
        <p:spPr bwMode="auto">
          <a:xfrm>
            <a:off x="6421120" y="1122682"/>
            <a:ext cx="56591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/>
              <a:t>Overweeg je door de coronacrisis een andere logiesvorm voor deze zomer? (meerdere antwoorden mogelijk))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EB0DC1B-EFA7-43B4-AF9D-E7074213962B}"/>
              </a:ext>
            </a:extLst>
          </p:cNvPr>
          <p:cNvSpPr txBox="1">
            <a:spLocks/>
          </p:cNvSpPr>
          <p:nvPr/>
        </p:nvSpPr>
        <p:spPr bwMode="auto">
          <a:xfrm>
            <a:off x="762000" y="1432721"/>
            <a:ext cx="5659120" cy="51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/>
              <a:t>In welk type logies gaat u verblijven?</a:t>
            </a:r>
          </a:p>
        </p:txBody>
      </p:sp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69E7DA07-AC63-4B98-A40E-1C79D12E9C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651038"/>
              </p:ext>
            </p:extLst>
          </p:nvPr>
        </p:nvGraphicFramePr>
        <p:xfrm>
          <a:off x="6421120" y="2341876"/>
          <a:ext cx="5415280" cy="424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ek 9">
            <a:extLst>
              <a:ext uri="{FF2B5EF4-FFF2-40B4-BE49-F238E27FC236}">
                <a16:creationId xmlns:a16="http://schemas.microsoft.com/office/drawing/2014/main" id="{193145ED-0463-4CC8-B06A-0CF92F68A4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855523"/>
              </p:ext>
            </p:extLst>
          </p:nvPr>
        </p:nvGraphicFramePr>
        <p:xfrm>
          <a:off x="609600" y="2042160"/>
          <a:ext cx="5262880" cy="415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179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97AAB-5C4E-4594-B334-B0AD62D0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Vakantieplannen sinds corona wave 2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EB0DC1B-EFA7-43B4-AF9D-E7074213962B}"/>
              </a:ext>
            </a:extLst>
          </p:cNvPr>
          <p:cNvSpPr txBox="1">
            <a:spLocks/>
          </p:cNvSpPr>
          <p:nvPr/>
        </p:nvSpPr>
        <p:spPr bwMode="auto">
          <a:xfrm>
            <a:off x="762000" y="1432721"/>
            <a:ext cx="5659120" cy="51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/>
              <a:t>Met wie gaat u op vakantie?</a:t>
            </a:r>
          </a:p>
        </p:txBody>
      </p:sp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DD2A9D9C-7884-4FA3-B76F-4D68C228E8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679925"/>
              </p:ext>
            </p:extLst>
          </p:nvPr>
        </p:nvGraphicFramePr>
        <p:xfrm>
          <a:off x="1264920" y="1960880"/>
          <a:ext cx="9662160" cy="462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1888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F10AF-530E-4EE9-8A35-E11382E1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Activiteiten op vakantie wave 2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58068DB-2D97-46A5-9ECB-BA44B417F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449192"/>
              </p:ext>
            </p:extLst>
          </p:nvPr>
        </p:nvGraphicFramePr>
        <p:xfrm>
          <a:off x="609600" y="1417638"/>
          <a:ext cx="10972800" cy="544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6764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E5E4-1322-4D7A-B3D5-91CEAF27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Voorkeur bestemmingstype (meerdere antwoorden mogelijk)</a:t>
            </a:r>
            <a:br>
              <a:rPr lang="nl-BE"/>
            </a:br>
            <a:r>
              <a:rPr lang="nl-BE"/>
              <a:t>Wave 2</a:t>
            </a:r>
            <a:endParaRPr lang="nl-BE">
              <a:highlight>
                <a:srgbClr val="00FF00"/>
              </a:highlight>
            </a:endParaRP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3C7E786A-FAB1-4E95-A4AD-240129B63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941756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879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05789B17-EC7E-49AB-A5D5-1C098FBE3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C757915E-EC74-430A-983A-997CF0088F37}"/>
              </a:ext>
            </a:extLst>
          </p:cNvPr>
          <p:cNvCxnSpPr>
            <a:cxnSpLocks/>
          </p:cNvCxnSpPr>
          <p:nvPr/>
        </p:nvCxnSpPr>
        <p:spPr>
          <a:xfrm>
            <a:off x="-344095" y="3275540"/>
            <a:ext cx="8125839" cy="43924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2534D42-0923-477A-9410-DA189376D002}"/>
              </a:ext>
            </a:extLst>
          </p:cNvPr>
          <p:cNvCxnSpPr/>
          <p:nvPr/>
        </p:nvCxnSpPr>
        <p:spPr>
          <a:xfrm flipH="1">
            <a:off x="1807749" y="-1372483"/>
            <a:ext cx="5256584" cy="8640960"/>
          </a:xfrm>
          <a:prstGeom prst="line">
            <a:avLst/>
          </a:prstGeom>
          <a:ln w="15875">
            <a:solidFill>
              <a:srgbClr val="FFF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61FA3837-36C2-44BB-BED4-A2EDDF394D82}"/>
              </a:ext>
            </a:extLst>
          </p:cNvPr>
          <p:cNvSpPr/>
          <p:nvPr/>
        </p:nvSpPr>
        <p:spPr>
          <a:xfrm>
            <a:off x="984119" y="2425724"/>
            <a:ext cx="6591835" cy="3868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44000" rIns="252000" bIns="25200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Medium" panose="00000600000000000000" pitchFamily="2" charset="0"/>
              </a:rPr>
              <a:t>Vragen?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Medium" panose="00000600000000000000" pitchFamily="2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BE" sz="1400" u="sng">
                <a:solidFill>
                  <a:prstClr val="black"/>
                </a:solidFill>
                <a:latin typeface="FlandersArtSans-Regular" panose="00000500000000000000" pitchFamily="2" charset="0"/>
                <a:hlinkClick r:id="rId4"/>
              </a:rPr>
              <a:t>kennisbeheer@toerismevlaanderen.be</a:t>
            </a:r>
            <a:r>
              <a:rPr lang="nl-BE" sz="1400" u="sng">
                <a:solidFill>
                  <a:prstClr val="black"/>
                </a:solidFill>
                <a:latin typeface="FlandersArtSans-Regular" panose="00000500000000000000" pitchFamily="2" charset="0"/>
              </a:rPr>
              <a:t>  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E998EFE-00F1-4206-9A22-1B4111820847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Afbeelding 2">
            <a:extLst>
              <a:ext uri="{FF2B5EF4-FFF2-40B4-BE49-F238E27FC236}">
                <a16:creationId xmlns:a16="http://schemas.microsoft.com/office/drawing/2014/main" id="{1A8A9F71-4AC5-44F0-8FDE-D97F42A80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52" y="948900"/>
            <a:ext cx="23050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2">
            <a:extLst>
              <a:ext uri="{FF2B5EF4-FFF2-40B4-BE49-F238E27FC236}">
                <a16:creationId xmlns:a16="http://schemas.microsoft.com/office/drawing/2014/main" id="{CFA91DED-A48F-4A31-BD7F-F526F8DFC8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5" y="6418351"/>
            <a:ext cx="1611548" cy="1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90F8016-C3A8-4C55-B4F2-3C22BEFC4E46}"/>
              </a:ext>
            </a:extLst>
          </p:cNvPr>
          <p:cNvSpPr/>
          <p:nvPr/>
        </p:nvSpPr>
        <p:spPr>
          <a:xfrm>
            <a:off x="1136519" y="5290687"/>
            <a:ext cx="6080214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BE" sz="1400" u="sng">
                <a:solidFill>
                  <a:srgbClr val="548DD4"/>
                </a:solidFill>
                <a:latin typeface="FlandersArtSans-Regular" panose="00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https://www.toerismevlaanderen.be/corona/monitoringcorona</a:t>
            </a:r>
            <a:endParaRPr lang="nl-BE" sz="1400" u="sng">
              <a:solidFill>
                <a:srgbClr val="548DD4"/>
              </a:solidFill>
              <a:latin typeface="FlandersArtSans-Regular" panose="00000500000000000000" pitchFamily="2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nl-BE" sz="1400" u="sng">
              <a:solidFill>
                <a:prstClr val="black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00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F86C3-4B26-48D7-BB1A-F03FD207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Bevraging </a:t>
            </a:r>
            <a:r>
              <a:rPr lang="nl-BE" err="1"/>
              <a:t>belgen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994DFF-AA76-4E5C-8A76-E2854FDE3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/>
              <a:t>Wave 1: 1265 respondenten</a:t>
            </a:r>
          </a:p>
          <a:p>
            <a:r>
              <a:rPr lang="nl-BE"/>
              <a:t>Wave 2: 1273 respondenten</a:t>
            </a:r>
          </a:p>
          <a:p>
            <a:r>
              <a:rPr lang="nl-BE" err="1"/>
              <a:t>Screener</a:t>
            </a:r>
            <a:r>
              <a:rPr lang="nl-BE"/>
              <a:t> op gereisd in de afgelopen 3 jaar</a:t>
            </a:r>
          </a:p>
          <a:p>
            <a:r>
              <a:rPr lang="nl-BE"/>
              <a:t>Belgen: zowel Nederlands- als Franstaligen</a:t>
            </a:r>
          </a:p>
          <a:p>
            <a:endParaRPr lang="nl-BE"/>
          </a:p>
          <a:p>
            <a:r>
              <a:rPr lang="nl-BE"/>
              <a:t>Wave 1: 07/05/2020 – 12/05/2020</a:t>
            </a:r>
          </a:p>
          <a:p>
            <a:r>
              <a:rPr lang="nl-BE"/>
              <a:t>Wave 2: 22/05/2020 – 27/05/2020</a:t>
            </a:r>
          </a:p>
          <a:p>
            <a:endParaRPr lang="nl-BE"/>
          </a:p>
          <a:p>
            <a:r>
              <a:rPr lang="nl-BE"/>
              <a:t>2 delen in de presentatie: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/>
              <a:t>Alle </a:t>
            </a:r>
            <a:r>
              <a:rPr lang="nl-BE" err="1"/>
              <a:t>belgen</a:t>
            </a:r>
            <a:endParaRPr lang="nl-BE"/>
          </a:p>
          <a:p>
            <a:pPr marL="914400" lvl="1" indent="-457200">
              <a:buFont typeface="+mj-lt"/>
              <a:buAutoNum type="arabicPeriod"/>
            </a:pPr>
            <a:r>
              <a:rPr lang="nl-BE"/>
              <a:t>Belgen die willen reizen deze zomer</a:t>
            </a:r>
          </a:p>
          <a:p>
            <a:pPr marL="914400" lvl="1" indent="-457200">
              <a:buFont typeface="+mj-lt"/>
              <a:buAutoNum type="arabicPeriod"/>
            </a:pPr>
            <a:endParaRPr lang="nl-BE"/>
          </a:p>
          <a:p>
            <a:r>
              <a:rPr lang="nl-BE"/>
              <a:t>Tussen wave 1 en 2 zijn onder meer musea en dierenparken weer open gegaan en zijn er beslissingen genomen rond zomerkampen.</a:t>
            </a:r>
          </a:p>
        </p:txBody>
      </p:sp>
    </p:spTree>
    <p:extLst>
      <p:ext uri="{BB962C8B-B14F-4D97-AF65-F5344CB8AC3E}">
        <p14:creationId xmlns:p14="http://schemas.microsoft.com/office/powerpoint/2010/main" val="74827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E22CA-5A1A-48C5-A3F1-A42619EA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Alle respondenten (1273)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39E44E-EC9D-40C2-A8B6-DB391D833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307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3599E-8432-4553-8509-A67A6136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Algemene houding</a:t>
            </a:r>
            <a:endParaRPr lang="nl-BE">
              <a:highlight>
                <a:srgbClr val="00FF00"/>
              </a:highlight>
            </a:endParaRPr>
          </a:p>
        </p:txBody>
      </p:sp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FAC9573F-DB30-40A0-933B-140961155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605266"/>
              </p:ext>
            </p:extLst>
          </p:nvPr>
        </p:nvGraphicFramePr>
        <p:xfrm>
          <a:off x="766354" y="2462350"/>
          <a:ext cx="4572000" cy="363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ek 9">
            <a:extLst>
              <a:ext uri="{FF2B5EF4-FFF2-40B4-BE49-F238E27FC236}">
                <a16:creationId xmlns:a16="http://schemas.microsoft.com/office/drawing/2014/main" id="{A29989B7-B385-4E3D-9AE4-507DA1F63E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838543"/>
              </p:ext>
            </p:extLst>
          </p:nvPr>
        </p:nvGraphicFramePr>
        <p:xfrm>
          <a:off x="6487886" y="2462350"/>
          <a:ext cx="4572000" cy="363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5028007B-6B53-46D6-B75F-9F6B86956E22}"/>
              </a:ext>
            </a:extLst>
          </p:cNvPr>
          <p:cNvSpPr txBox="1"/>
          <p:nvPr/>
        </p:nvSpPr>
        <p:spPr>
          <a:xfrm>
            <a:off x="782320" y="1584960"/>
            <a:ext cx="449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Ik zal de komende maanden druk bevolkte plaatsen vermijden.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B52753E-39C7-4812-BF47-29D0957D21C2}"/>
              </a:ext>
            </a:extLst>
          </p:cNvPr>
          <p:cNvSpPr txBox="1"/>
          <p:nvPr/>
        </p:nvSpPr>
        <p:spPr>
          <a:xfrm>
            <a:off x="6528526" y="1584960"/>
            <a:ext cx="449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Ik zal de komende maanden het bezoeken van afgesloten ruimten met andere mensen zo veel mogelijk vermijden</a:t>
            </a:r>
          </a:p>
        </p:txBody>
      </p:sp>
    </p:spTree>
    <p:extLst>
      <p:ext uri="{BB962C8B-B14F-4D97-AF65-F5344CB8AC3E}">
        <p14:creationId xmlns:p14="http://schemas.microsoft.com/office/powerpoint/2010/main" val="201056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16C00-5825-4E4C-BFAA-551B4E73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Houding </a:t>
            </a:r>
            <a:r>
              <a:rPr lang="nl-BE" err="1"/>
              <a:t>tov</a:t>
            </a:r>
            <a:r>
              <a:rPr lang="nl-BE"/>
              <a:t> toerisme wave 2</a:t>
            </a:r>
            <a:endParaRPr lang="nl-BE">
              <a:highlight>
                <a:srgbClr val="00FF00"/>
              </a:highlight>
            </a:endParaRPr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D470E0B4-7917-4278-8FF2-CBE18AAFC4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372520"/>
              </p:ext>
            </p:extLst>
          </p:nvPr>
        </p:nvGraphicFramePr>
        <p:xfrm>
          <a:off x="609600" y="1676400"/>
          <a:ext cx="10972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159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C63C25-3927-4241-8C2D-74BA6ACB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Reca</a:t>
            </a:r>
            <a:r>
              <a:rPr lang="nl-BE"/>
              <a:t> en daguitstappen tot en met september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11E7AF-84DC-445B-913F-3B9535CCD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1417638"/>
            <a:ext cx="4632960" cy="1386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/>
              <a:t>Aandeel van plan een </a:t>
            </a:r>
            <a:r>
              <a:rPr lang="nl-BE" b="1"/>
              <a:t>restaurant of café</a:t>
            </a:r>
            <a:r>
              <a:rPr lang="nl-BE"/>
              <a:t> te bezoeken in de komende periode t.e.m. september 2020?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57337F8-6C52-4FB8-B330-D98A0E7305BC}"/>
              </a:ext>
            </a:extLst>
          </p:cNvPr>
          <p:cNvSpPr txBox="1">
            <a:spLocks/>
          </p:cNvSpPr>
          <p:nvPr/>
        </p:nvSpPr>
        <p:spPr bwMode="auto">
          <a:xfrm>
            <a:off x="7122160" y="1417638"/>
            <a:ext cx="4632960" cy="138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 sz="2000" b="0" kern="1200">
                <a:solidFill>
                  <a:schemeClr val="tx1"/>
                </a:solidFill>
                <a:latin typeface="Flanders Art Sans Medium" panose="00000600000000000000" pitchFamily="50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kern="1200">
                <a:solidFill>
                  <a:srgbClr val="373636"/>
                </a:solidFill>
                <a:latin typeface="FlandersArtSans-Regular" panose="00000500000000000000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/>
              <a:t>Aandeel van plan een </a:t>
            </a:r>
            <a:r>
              <a:rPr lang="nl-BE" b="1"/>
              <a:t>daguitstap</a:t>
            </a:r>
            <a:r>
              <a:rPr lang="nl-BE"/>
              <a:t> te ondernemen in de komende periode t.e.m. september 2020?</a:t>
            </a:r>
          </a:p>
        </p:txBody>
      </p:sp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3AE55918-919B-42BE-9B76-372FFAE91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470316"/>
              </p:ext>
            </p:extLst>
          </p:nvPr>
        </p:nvGraphicFramePr>
        <p:xfrm>
          <a:off x="243840" y="2804474"/>
          <a:ext cx="5405120" cy="341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ek 9">
            <a:extLst>
              <a:ext uri="{FF2B5EF4-FFF2-40B4-BE49-F238E27FC236}">
                <a16:creationId xmlns:a16="http://schemas.microsoft.com/office/drawing/2014/main" id="{20D0435E-E847-4AA8-B459-9252E195F5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787076"/>
              </p:ext>
            </p:extLst>
          </p:nvPr>
        </p:nvGraphicFramePr>
        <p:xfrm>
          <a:off x="6573520" y="2804474"/>
          <a:ext cx="5405120" cy="341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627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C2A56-1380-4C25-B361-DE558753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Daguitstappen tot en met september (&gt;3 uur)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4437149-C40F-49C8-8E73-53887CA88093}"/>
              </a:ext>
            </a:extLst>
          </p:cNvPr>
          <p:cNvSpPr txBox="1"/>
          <p:nvPr/>
        </p:nvSpPr>
        <p:spPr>
          <a:xfrm>
            <a:off x="1016000" y="1330960"/>
            <a:ext cx="55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Van zij die een daguitstap plannen:</a:t>
            </a: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9B2946ED-F370-4C41-98DC-5D49A9631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719517"/>
              </p:ext>
            </p:extLst>
          </p:nvPr>
        </p:nvGraphicFramePr>
        <p:xfrm>
          <a:off x="365760" y="1700292"/>
          <a:ext cx="11582400" cy="5005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427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B74E3-8A34-46BE-8BAA-BA70DEB7D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Vakantieplannen voor corona tot en met september (Meerdere antwoorden mogelijk)</a:t>
            </a:r>
            <a:endParaRPr lang="nl-BE">
              <a:highlight>
                <a:srgbClr val="00FF00"/>
              </a:highlight>
            </a:endParaRPr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98C07679-FDA2-4698-B5EF-00B738C5A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517014"/>
              </p:ext>
            </p:extLst>
          </p:nvPr>
        </p:nvGraphicFramePr>
        <p:xfrm>
          <a:off x="751840" y="1666240"/>
          <a:ext cx="10972800" cy="491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280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B74E3-8A34-46BE-8BAA-BA70DEB7D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Vakantieplannen voor corona tot en met september wave 2 (meerdere antwoorden mogelijk)</a:t>
            </a:r>
            <a:endParaRPr lang="nl-BE">
              <a:highlight>
                <a:srgbClr val="00FF00"/>
              </a:highlight>
            </a:endParaRPr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E635ADA0-443C-443D-9F10-3F8E69D91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996876"/>
              </p:ext>
            </p:extLst>
          </p:nvPr>
        </p:nvGraphicFramePr>
        <p:xfrm>
          <a:off x="995680" y="1615440"/>
          <a:ext cx="9398000" cy="496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0650740"/>
      </p:ext>
    </p:extLst>
  </p:cSld>
  <p:clrMapOvr>
    <a:masterClrMapping/>
  </p:clrMapOvr>
</p:sld>
</file>

<file path=ppt/theme/theme1.xml><?xml version="1.0" encoding="utf-8"?>
<a:theme xmlns:a="http://schemas.openxmlformats.org/drawingml/2006/main" name="VISITFLANDERS">
  <a:themeElements>
    <a:clrScheme name="Aangepast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0000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3250c0-b06e-43b8-aa1e-38f9e1d211f0">
      <Value>10</Value>
      <Value>11</Value>
      <Value>59</Value>
      <Value>23</Value>
      <Value>22</Value>
    </TaxCatchAll>
    <ia202c6775d94d56a407de0f3d3a831f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Iedereen</TermName>
          <TermId xmlns="http://schemas.microsoft.com/office/infopath/2007/PartnerControls">613499d3-92e7-4b79-bb95-13a095146a5e</TermId>
        </TermInfo>
      </Terms>
    </ia202c6775d94d56a407de0f3d3a831f>
    <Document_x0020_type xmlns="c83250c0-b06e-43b8-aa1e-38f9e1d211f0">Algemeen</Document_x0020_type>
    <e13e706a531a4775a289da51fc41e853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Nederlands</TermName>
          <TermId xmlns="http://schemas.microsoft.com/office/infopath/2007/PartnerControls">9b99b39c-8acc-495e-9f29-fbf22be0ce46</TermId>
        </TermInfo>
      </Terms>
    </e13e706a531a4775a289da51fc41e853>
    <d9a073102d99460185d2a527798db1a3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Nee</TermName>
          <TermId xmlns="http://schemas.microsoft.com/office/infopath/2007/PartnerControls">0600f0c8-084b-4f1d-a651-03e2befc4206</TermId>
        </TermInfo>
      </Terms>
    </d9a073102d99460185d2a527798db1a3>
    <i1a0120ab196419586f355702bc63412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f037855d-264a-4a7a-a2f9-32249277ec7d</TermId>
        </TermInfo>
      </Terms>
    </i1a0120ab196419586f355702bc63412>
    <o6b187a2f769487ea44a5cbfb4e4db00 xmlns="c83250c0-b06e-43b8-aa1e-38f9e1d211f0">
      <Terms xmlns="http://schemas.microsoft.com/office/infopath/2007/PartnerControls"/>
    </o6b187a2f769487ea44a5cbfb4e4db00>
    <h5f48be477d94c348ae4b16f2bbd7764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d2c5986f-1c62-42af-b979-ee62ea3de0cf</TermId>
        </TermInfo>
      </Terms>
    </h5f48be477d94c348ae4b16f2bbd7764>
    <SharedWithUsers xmlns="2b728aaa-8c91-4529-a988-c81a1010329e">
      <UserInfo>
        <DisplayName>Annelies Van Boxel</DisplayName>
        <AccountId>2138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33922F48864469FEA1BD413163DB9" ma:contentTypeVersion="36" ma:contentTypeDescription="Een nieuw document maken." ma:contentTypeScope="" ma:versionID="93ffe2c300ad1155c2946131268a7c47">
  <xsd:schema xmlns:xsd="http://www.w3.org/2001/XMLSchema" xmlns:xs="http://www.w3.org/2001/XMLSchema" xmlns:p="http://schemas.microsoft.com/office/2006/metadata/properties" xmlns:ns2="c83250c0-b06e-43b8-aa1e-38f9e1d211f0" xmlns:ns3="071b04ae-6511-4c5c-987f-a5c8e8697188" xmlns:ns4="9f226907-d91a-4bae-a38a-c87a685fa629" xmlns:ns5="2b728aaa-8c91-4529-a988-c81a1010329e" targetNamespace="http://schemas.microsoft.com/office/2006/metadata/properties" ma:root="true" ma:fieldsID="ab62dd782096f05a600fc14d75f50d9b" ns2:_="" ns3:_="" ns4:_="" ns5:_="">
    <xsd:import namespace="c83250c0-b06e-43b8-aa1e-38f9e1d211f0"/>
    <xsd:import namespace="071b04ae-6511-4c5c-987f-a5c8e8697188"/>
    <xsd:import namespace="9f226907-d91a-4bae-a38a-c87a685fa629"/>
    <xsd:import namespace="2b728aaa-8c91-4529-a988-c81a1010329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Document_x0020_type" minOccurs="0"/>
                <xsd:element ref="ns2:_dlc_DocId" minOccurs="0"/>
                <xsd:element ref="ns2:_dlc_DocIdUrl" minOccurs="0"/>
                <xsd:element ref="ns2:_dlc_DocIdPersistId" minOccurs="0"/>
                <xsd:element ref="ns2:o6b187a2f769487ea44a5cbfb4e4db00" minOccurs="0"/>
                <xsd:element ref="ns2:d9a073102d99460185d2a527798db1a3" minOccurs="0"/>
                <xsd:element ref="ns2:e13e706a531a4775a289da51fc41e853" minOccurs="0"/>
                <xsd:element ref="ns2:ia202c6775d94d56a407de0f3d3a831f" minOccurs="0"/>
                <xsd:element ref="ns2:h5f48be477d94c348ae4b16f2bbd7764" minOccurs="0"/>
                <xsd:element ref="ns2:i1a0120ab196419586f355702bc63412" minOccurs="0"/>
                <xsd:element ref="ns3:MediaServiceMetadata" minOccurs="0"/>
                <xsd:element ref="ns3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5:SharedWithUsers" minOccurs="0"/>
                <xsd:element ref="ns5:SharedWithDetail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250c0-b06e-43b8-aa1e-38f9e1d211f0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52276cc4-43ba-4e6c-abb2-cb57a0f6c28e}" ma:internalName="TaxCatchAll" ma:showField="CatchAllData" ma:web="c83250c0-b06e-43b8-aa1e-38f9e1d211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52276cc4-43ba-4e6c-abb2-cb57a0f6c28e}" ma:internalName="TaxCatchAllLabel" ma:readOnly="true" ma:showField="CatchAllDataLabel" ma:web="c83250c0-b06e-43b8-aa1e-38f9e1d211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type" ma:index="10" nillable="true" ma:displayName="Document type" ma:default="Algemeen" ma:format="Dropdown" ma:internalName="Document_x0020_type">
      <xsd:simpleType>
        <xsd:restriction base="dms:Choice">
          <xsd:enumeration value="Algemeen"/>
          <xsd:enumeration value="Eindrapport"/>
          <xsd:enumeration value="Presentaties"/>
          <xsd:enumeration value="Tabellenrapport"/>
        </xsd:restriction>
      </xsd:simpleType>
    </xsd:element>
    <xsd:element name="_dlc_DocId" ma:index="17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8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6b187a2f769487ea44a5cbfb4e4db00" ma:index="20" nillable="true" ma:taxonomy="true" ma:internalName="o6b187a2f769487ea44a5cbfb4e4db00" ma:taxonomyFieldName="bewaartermijn0" ma:displayName="Bewaartermijn" ma:readOnly="false" ma:default="" ma:fieldId="{86b187a2-f769-487e-a44a-5cbfb4e4db00}" ma:sspId="dc7f1770-a70f-49e5-b54c-bcd373ecb550" ma:termSetId="3083b170-f2e0-457e-94a1-178253ef11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9a073102d99460185d2a527798db1a3" ma:index="21" ma:taxonomy="true" ma:internalName="d9a073102d99460185d2a527798db1a3" ma:taxonomyFieldName="Vertrouwelijk0" ma:displayName="Vertrouwelijk" ma:default="23;#Nee|0600f0c8-084b-4f1d-a651-03e2befc4206" ma:fieldId="{d9a07310-2d99-4601-85d2-a527798db1a3}" ma:sspId="dc7f1770-a70f-49e5-b54c-bcd373ecb550" ma:termSetId="fb870e52-36ce-4787-8f6d-daaca7941d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3e706a531a4775a289da51fc41e853" ma:index="22" ma:taxonomy="true" ma:internalName="e13e706a531a4775a289da51fc41e853" ma:taxonomyFieldName="Taal_x002e_0" ma:displayName="Taal" ma:default="10;#Nederlands|9b99b39c-8acc-495e-9f29-fbf22be0ce46" ma:fieldId="{e13e706a-531a-4775-a289-da51fc41e853}" ma:sspId="dc7f1770-a70f-49e5-b54c-bcd373ecb550" ma:termSetId="66362ebe-7da6-4c2a-8c86-ef89fb5beb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a202c6775d94d56a407de0f3d3a831f" ma:index="23" ma:taxonomy="true" ma:internalName="ia202c6775d94d56a407de0f3d3a831f" ma:taxonomyFieldName="publiek0" ma:displayName="Publiek" ma:default="11;#Iedereen|613499d3-92e7-4b79-bb95-13a095146a5e" ma:fieldId="{2a202c67-75d9-4d56-a407-de0f3d3a831f}" ma:sspId="dc7f1770-a70f-49e5-b54c-bcd373ecb550" ma:termSetId="fffb6cc6-ffdd-402a-bfa1-cba7dd0379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f48be477d94c348ae4b16f2bbd7764" ma:index="24" nillable="true" ma:taxonomy="true" ma:internalName="h5f48be477d94c348ae4b16f2bbd7764" ma:taxonomyFieldName="Document_x0020_status0" ma:displayName="Document status" ma:default="22;#Draft|d2c5986f-1c62-42af-b979-ee62ea3de0cf" ma:fieldId="{15f48be4-77d9-4c34-8ae4-b16f2bbd7764}" ma:sspId="dc7f1770-a70f-49e5-b54c-bcd373ecb550" ma:termSetId="95de886c-8a70-4964-81a5-1f8e3dedf85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1a0120ab196419586f355702bc63412" ma:index="25" nillable="true" ma:taxonomy="true" ma:internalName="i1a0120ab196419586f355702bc63412" ma:taxonomyFieldName="Jaartal0" ma:displayName="Jaartal" ma:default="59;#2020|f037855d-264a-4a7a-a2f9-32249277ec7d" ma:fieldId="{21a0120a-b196-4195-86f3-55702bc63412}" ma:sspId="dc7f1770-a70f-49e5-b54c-bcd373ecb550" ma:termSetId="5ad05c0f-a645-404d-bd3b-45e6b3aef3b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b04ae-6511-4c5c-987f-a5c8e86971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26907-d91a-4bae-a38a-c87a685fa629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28aaa-8c91-4529-a988-c81a1010329e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266F287-B7C0-4092-82F6-E230B5CC65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909419-DCBD-4E16-A5EF-7E56A240C27D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071b04ae-6511-4c5c-987f-a5c8e8697188"/>
    <ds:schemaRef ds:uri="http://purl.org/dc/elements/1.1/"/>
    <ds:schemaRef ds:uri="http://schemas.microsoft.com/office/2006/metadata/properties"/>
    <ds:schemaRef ds:uri="http://schemas.microsoft.com/office/infopath/2007/PartnerControls"/>
    <ds:schemaRef ds:uri="2b728aaa-8c91-4529-a988-c81a1010329e"/>
    <ds:schemaRef ds:uri="9f226907-d91a-4bae-a38a-c87a685fa629"/>
    <ds:schemaRef ds:uri="c83250c0-b06e-43b8-aa1e-38f9e1d211f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EBCCDF-937D-4905-9AA8-34AF5B579354}">
  <ds:schemaRefs>
    <ds:schemaRef ds:uri="071b04ae-6511-4c5c-987f-a5c8e8697188"/>
    <ds:schemaRef ds:uri="2b728aaa-8c91-4529-a988-c81a1010329e"/>
    <ds:schemaRef ds:uri="9f226907-d91a-4bae-a38a-c87a685fa629"/>
    <ds:schemaRef ds:uri="c83250c0-b06e-43b8-aa1e-38f9e1d211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8CD2539A-4F8B-4278-A29D-680B140B2C5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Breedbeeld</PresentationFormat>
  <Paragraphs>53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Flanders Art Sans Medium</vt:lpstr>
      <vt:lpstr>Arial</vt:lpstr>
      <vt:lpstr>FlandersArtSans-Medium</vt:lpstr>
      <vt:lpstr>FlandersArtSans-Bold</vt:lpstr>
      <vt:lpstr>FlandersArtSans-Regular</vt:lpstr>
      <vt:lpstr>Calibri</vt:lpstr>
      <vt:lpstr>VISITFLANDERS</vt:lpstr>
      <vt:lpstr>PowerPoint-presentatie</vt:lpstr>
      <vt:lpstr>Bevraging belgen</vt:lpstr>
      <vt:lpstr>Alle respondenten (1273)</vt:lpstr>
      <vt:lpstr>Algemene houding</vt:lpstr>
      <vt:lpstr>Houding tov toerisme wave 2</vt:lpstr>
      <vt:lpstr>Reca en daguitstappen tot en met september</vt:lpstr>
      <vt:lpstr>Daguitstappen tot en met september (&gt;3 uur)</vt:lpstr>
      <vt:lpstr>Vakantieplannen voor corona tot en met september (Meerdere antwoorden mogelijk)</vt:lpstr>
      <vt:lpstr>Vakantieplannen voor corona tot en met september wave 2 (meerdere antwoorden mogelijk)</vt:lpstr>
      <vt:lpstr>Wijzigen Vakantieplannen door corona</vt:lpstr>
      <vt:lpstr>Wijzigen Vakantieplannen door corona (zij die gewijzigd hebben)</vt:lpstr>
      <vt:lpstr>Belgen die willen reizen (n: 680)</vt:lpstr>
      <vt:lpstr>Wie gaat op reis deze zomer</vt:lpstr>
      <vt:lpstr>Vakantieplannen sinds corona wave 2 (Meerdere antwoorden mogelijk)</vt:lpstr>
      <vt:lpstr>Vakantieplannen sinds corona</vt:lpstr>
      <vt:lpstr>Vakantieplannen sinds corona wave 2</vt:lpstr>
      <vt:lpstr>Activiteiten op vakantie wave 2</vt:lpstr>
      <vt:lpstr>Voorkeur bestemmingstype (meerdere antwoorden mogelijk) Wave 2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Vincent</dc:creator>
  <cp:lastModifiedBy>Emma Demuynck</cp:lastModifiedBy>
  <cp:revision>2</cp:revision>
  <dcterms:created xsi:type="dcterms:W3CDTF">2020-03-16T12:12:45Z</dcterms:created>
  <dcterms:modified xsi:type="dcterms:W3CDTF">2020-06-05T15:48:24Z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0x01010077733922F48864469FEA1BD413163DB9</vt:lpwstr>
  </property>
  <property fmtid="{D5CDD505-2E9C-101B-9397-08002B2CF9AE}" pid="3" name="publiek0">
    <vt:lpwstr>11;#Iedereen|613499d3-92e7-4b79-bb95-13a095146a5e</vt:lpwstr>
  </property>
  <property fmtid="{D5CDD505-2E9C-101B-9397-08002B2CF9AE}" pid="4" name="bewaartermijn0">
    <vt:lpwstr/>
  </property>
  <property fmtid="{D5CDD505-2E9C-101B-9397-08002B2CF9AE}" pid="5" name="Document status0">
    <vt:lpwstr>22;#Draft|d2c5986f-1c62-42af-b979-ee62ea3de0cf</vt:lpwstr>
  </property>
  <property fmtid="{D5CDD505-2E9C-101B-9397-08002B2CF9AE}" pid="6" name="Taal.0">
    <vt:lpwstr>10;#Nederlands|9b99b39c-8acc-495e-9f29-fbf22be0ce46</vt:lpwstr>
  </property>
  <property fmtid="{D5CDD505-2E9C-101B-9397-08002B2CF9AE}" pid="7" name="Jaartal0">
    <vt:lpwstr>59;#2020|f037855d-264a-4a7a-a2f9-32249277ec7d</vt:lpwstr>
  </property>
  <property fmtid="{D5CDD505-2E9C-101B-9397-08002B2CF9AE}" pid="8" name="Vertrouwelijk0">
    <vt:lpwstr>23;#Nee|0600f0c8-084b-4f1d-a651-03e2befc4206</vt:lpwstr>
  </property>
</Properties>
</file>