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5"/>
  </p:sldMasterIdLst>
  <p:notesMasterIdLst>
    <p:notesMasterId r:id="rId36"/>
  </p:notesMasterIdLst>
  <p:handoutMasterIdLst>
    <p:handoutMasterId r:id="rId37"/>
  </p:handoutMasterIdLst>
  <p:sldIdLst>
    <p:sldId id="534" r:id="rId6"/>
    <p:sldId id="522" r:id="rId7"/>
    <p:sldId id="419" r:id="rId8"/>
    <p:sldId id="350" r:id="rId9"/>
    <p:sldId id="423" r:id="rId10"/>
    <p:sldId id="536" r:id="rId11"/>
    <p:sldId id="538" r:id="rId12"/>
    <p:sldId id="523" r:id="rId13"/>
    <p:sldId id="537" r:id="rId14"/>
    <p:sldId id="543" r:id="rId15"/>
    <p:sldId id="364" r:id="rId16"/>
    <p:sldId id="539" r:id="rId17"/>
    <p:sldId id="540" r:id="rId18"/>
    <p:sldId id="366" r:id="rId19"/>
    <p:sldId id="544" r:id="rId20"/>
    <p:sldId id="541" r:id="rId21"/>
    <p:sldId id="528" r:id="rId22"/>
    <p:sldId id="367" r:id="rId23"/>
    <p:sldId id="434" r:id="rId24"/>
    <p:sldId id="504" r:id="rId25"/>
    <p:sldId id="506" r:id="rId26"/>
    <p:sldId id="482" r:id="rId27"/>
    <p:sldId id="545" r:id="rId28"/>
    <p:sldId id="430" r:id="rId29"/>
    <p:sldId id="439" r:id="rId30"/>
    <p:sldId id="546" r:id="rId31"/>
    <p:sldId id="441" r:id="rId32"/>
    <p:sldId id="443" r:id="rId33"/>
    <p:sldId id="547" r:id="rId34"/>
    <p:sldId id="548" r:id="rId35"/>
  </p:sldIdLst>
  <p:sldSz cx="9144000" cy="5143500" type="screen16x9"/>
  <p:notesSz cx="6794500" cy="9931400"/>
  <p:embeddedFontLst>
    <p:embeddedFont>
      <p:font typeface="FlandersArtSans-Medium" panose="00000600000000000000" pitchFamily="2" charset="0"/>
      <p:regular r:id="rId38"/>
    </p:embeddedFont>
    <p:embeddedFont>
      <p:font typeface="FlandersArtSans-Bold" panose="00000800000000000000" pitchFamily="2" charset="0"/>
      <p:bold r:id="rId39"/>
    </p:embeddedFont>
    <p:embeddedFont>
      <p:font typeface="Flanders Art Sans Medium" panose="020B0604020202020204" charset="0"/>
      <p:regular r:id="rId40"/>
      <p:italic r:id="rId41"/>
    </p:embeddedFont>
    <p:embeddedFont>
      <p:font typeface="Flanders Art Sans" panose="020B0604020202020204" charset="0"/>
      <p:regular r:id="rId42"/>
    </p:embeddedFont>
    <p:embeddedFont>
      <p:font typeface="FlandersArtSans-Light" panose="00000400000000000000" pitchFamily="2" charset="0"/>
      <p:regular r:id="rId43"/>
    </p:embeddedFont>
    <p:embeddedFont>
      <p:font typeface="FlandersArtSans-Regular" panose="00000500000000000000" pitchFamily="2" charset="0"/>
      <p:regular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+7EqQZAbeQKcApuDy+JbQ==" hashData="PZnGi/q/EPiKq09XmpcNCuFqgF6VOnBu3iYJBFaHvg3+ATOwC0u6JOnZgiIHZmbHYY25I7seO6u4Tbx+TrKMzA=="/>
  <p:extLst>
    <p:ext uri="{521415D9-36F7-43E2-AB2F-B90AF26B5E84}">
      <p14:sectionLst xmlns:p14="http://schemas.microsoft.com/office/powerpoint/2010/main">
        <p14:section name="Default Section" id="{39A552D5-0C68-420E-A2C2-30865197DB2C}">
          <p14:sldIdLst>
            <p14:sldId id="534"/>
            <p14:sldId id="522"/>
          </p14:sldIdLst>
        </p14:section>
        <p14:section name="1. Background &amp; Objectives" id="{718725C0-4F0E-4097-8E6D-19EAA8CB6627}">
          <p14:sldIdLst>
            <p14:sldId id="419"/>
            <p14:sldId id="350"/>
          </p14:sldIdLst>
        </p14:section>
        <p14:section name="2. In Depth Results" id="{11B38314-DE3B-4118-AF9B-0C6721B587C3}">
          <p14:sldIdLst>
            <p14:sldId id="423"/>
            <p14:sldId id="536"/>
            <p14:sldId id="538"/>
            <p14:sldId id="523"/>
            <p14:sldId id="537"/>
            <p14:sldId id="543"/>
            <p14:sldId id="364"/>
            <p14:sldId id="539"/>
            <p14:sldId id="540"/>
            <p14:sldId id="366"/>
            <p14:sldId id="544"/>
            <p14:sldId id="541"/>
            <p14:sldId id="528"/>
            <p14:sldId id="367"/>
            <p14:sldId id="434"/>
            <p14:sldId id="504"/>
            <p14:sldId id="506"/>
            <p14:sldId id="482"/>
            <p14:sldId id="545"/>
            <p14:sldId id="430"/>
            <p14:sldId id="439"/>
            <p14:sldId id="546"/>
            <p14:sldId id="441"/>
            <p14:sldId id="443"/>
            <p14:sldId id="547"/>
            <p14:sldId id="5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3026">
          <p15:clr>
            <a:srgbClr val="A4A3A4"/>
          </p15:clr>
        </p15:guide>
        <p15:guide id="3" orient="horz" pos="3117">
          <p15:clr>
            <a:srgbClr val="A4A3A4"/>
          </p15:clr>
        </p15:guide>
        <p15:guide id="4" orient="horz" pos="577">
          <p15:clr>
            <a:srgbClr val="A4A3A4"/>
          </p15:clr>
        </p15:guide>
        <p15:guide id="5" orient="horz" pos="2618">
          <p15:clr>
            <a:srgbClr val="A4A3A4"/>
          </p15:clr>
        </p15:guide>
        <p15:guide id="6" orient="horz" pos="2527">
          <p15:clr>
            <a:srgbClr val="A4A3A4"/>
          </p15:clr>
        </p15:guide>
        <p15:guide id="7" orient="horz" pos="2119">
          <p15:clr>
            <a:srgbClr val="A4A3A4"/>
          </p15:clr>
        </p15:guide>
        <p15:guide id="8" orient="horz" pos="2028">
          <p15:clr>
            <a:srgbClr val="A4A3A4"/>
          </p15:clr>
        </p15:guide>
        <p15:guide id="9" orient="horz" pos="1620">
          <p15:clr>
            <a:srgbClr val="A4A3A4"/>
          </p15:clr>
        </p15:guide>
        <p15:guide id="10" orient="horz" pos="1529">
          <p15:clr>
            <a:srgbClr val="A4A3A4"/>
          </p15:clr>
        </p15:guide>
        <p15:guide id="11" orient="horz" pos="1121">
          <p15:clr>
            <a:srgbClr val="A4A3A4"/>
          </p15:clr>
        </p15:guide>
        <p15:guide id="12" orient="horz" pos="1030">
          <p15:clr>
            <a:srgbClr val="A4A3A4"/>
          </p15:clr>
        </p15:guide>
        <p15:guide id="13" orient="horz" pos="486">
          <p15:clr>
            <a:srgbClr val="A4A3A4"/>
          </p15:clr>
        </p15:guide>
        <p15:guide id="14" orient="horz" pos="758">
          <p15:clr>
            <a:srgbClr val="A4A3A4"/>
          </p15:clr>
        </p15:guide>
        <p15:guide id="15" orient="horz" pos="123">
          <p15:clr>
            <a:srgbClr val="A4A3A4"/>
          </p15:clr>
        </p15:guide>
        <p15:guide id="16" orient="horz" pos="894">
          <p15:clr>
            <a:srgbClr val="A4A3A4"/>
          </p15:clr>
        </p15:guide>
        <p15:guide id="17" pos="2835">
          <p15:clr>
            <a:srgbClr val="A4A3A4"/>
          </p15:clr>
        </p15:guide>
        <p15:guide id="18" pos="2925">
          <p15:clr>
            <a:srgbClr val="A4A3A4"/>
          </p15:clr>
        </p15:guide>
        <p15:guide id="19" pos="3742">
          <p15:clr>
            <a:srgbClr val="A4A3A4"/>
          </p15:clr>
        </p15:guide>
        <p15:guide id="20" pos="3833">
          <p15:clr>
            <a:srgbClr val="A4A3A4"/>
          </p15:clr>
        </p15:guide>
        <p15:guide id="21" pos="4649">
          <p15:clr>
            <a:srgbClr val="A4A3A4"/>
          </p15:clr>
        </p15:guide>
        <p15:guide id="22" pos="4740">
          <p15:clr>
            <a:srgbClr val="A4A3A4"/>
          </p15:clr>
        </p15:guide>
        <p15:guide id="23" pos="2018">
          <p15:clr>
            <a:srgbClr val="A4A3A4"/>
          </p15:clr>
        </p15:guide>
        <p15:guide id="24" pos="1927">
          <p15:clr>
            <a:srgbClr val="A4A3A4"/>
          </p15:clr>
        </p15:guide>
        <p15:guide id="25" pos="1111">
          <p15:clr>
            <a:srgbClr val="A4A3A4"/>
          </p15:clr>
        </p15:guide>
        <p15:guide id="26" pos="1020">
          <p15:clr>
            <a:srgbClr val="A4A3A4"/>
          </p15:clr>
        </p15:guide>
        <p15:guide id="27" pos="204">
          <p15:clr>
            <a:srgbClr val="A4A3A4"/>
          </p15:clr>
        </p15:guide>
        <p15:guide id="28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94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pos="281" userDrawn="1">
          <p15:clr>
            <a:srgbClr val="A4A3A4"/>
          </p15:clr>
        </p15:guide>
        <p15:guide id="4" pos="399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eur" initials="A" lastIdx="908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BDD"/>
    <a:srgbClr val="F6F5EE"/>
    <a:srgbClr val="BA84A4"/>
    <a:srgbClr val="F3A79C"/>
    <a:srgbClr val="DDDDDD"/>
    <a:srgbClr val="A8DD8E"/>
    <a:srgbClr val="7CBF33"/>
    <a:srgbClr val="FFED00"/>
    <a:srgbClr val="E5D1DD"/>
    <a:srgbClr val="FC611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15FB49-3FBE-41CF-8DFC-A938FE5134F0}">
  <a:tblStyle styleId="{C115FB49-3FBE-41CF-8DFC-A938FE5134F0}" styleName="GfK Group Tabe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 cmpd="sng">
              <a:solidFill>
                <a:schemeClr val="lt2"/>
              </a:solidFill>
              <a:prstDash val="dash"/>
            </a:ln>
          </a:top>
          <a:bottom>
            <a:ln w="6350" cmpd="sng">
              <a:solidFill>
                <a:schemeClr val="lt2"/>
              </a:solidFill>
              <a:prstDash val="dash"/>
            </a:ln>
          </a:bottom>
          <a:insideH>
            <a:ln w="6350" cmpd="sng">
              <a:solidFill>
                <a:schemeClr val="lt2"/>
              </a:solidFill>
              <a:prstDash val="dash"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V>
      <a:tcStyle>
        <a:tcBdr/>
        <a:fill>
          <a:solidFill>
            <a:srgbClr val="E8E7E6"/>
          </a:solidFill>
        </a:fill>
      </a:tcStyle>
    </a:band1V>
    <a:lastCol>
      <a:tcStyle>
        <a:tcBdr/>
        <a:fill>
          <a:solidFill>
            <a:srgbClr val="E8E7E6"/>
          </a:solidFill>
        </a:fill>
      </a:tcStyle>
    </a:lastCol>
    <a:firstCol>
      <a:tcStyle>
        <a:tcBdr/>
        <a:fill>
          <a:solidFill>
            <a:srgbClr val="E8E7E6"/>
          </a:solidFill>
        </a:fill>
      </a:tcStyle>
    </a:firstCol>
    <a:lastRow>
      <a:tcTxStyle b="on"/>
      <a:tcStyle>
        <a:tcBdr>
          <a:top>
            <a:ln w="9525" cmpd="sng">
              <a:solidFill>
                <a:schemeClr val="dk1"/>
              </a:solidFill>
            </a:ln>
          </a:top>
          <a:bottom>
            <a:ln w="9525" cmpd="sng">
              <a:solidFill>
                <a:schemeClr val="dk1"/>
              </a:solidFill>
            </a:ln>
          </a:bottom>
        </a:tcBdr>
      </a:tcStyle>
    </a:lastRow>
    <a:firstRow>
      <a:tcTxStyle b="on"/>
      <a:tcStyle>
        <a:tcBdr>
          <a:top>
            <a:ln>
              <a:noFill/>
            </a:ln>
          </a:top>
          <a:bottom>
            <a:ln w="9525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4" autoAdjust="0"/>
    <p:restoredTop sz="78492" autoAdjust="0"/>
  </p:normalViewPr>
  <p:slideViewPr>
    <p:cSldViewPr showGuides="1">
      <p:cViewPr varScale="1">
        <p:scale>
          <a:sx n="104" d="100"/>
          <a:sy n="104" d="100"/>
        </p:scale>
        <p:origin x="701" y="72"/>
      </p:cViewPr>
      <p:guideLst>
        <p:guide orient="horz" pos="2981"/>
        <p:guide orient="horz" pos="3026"/>
        <p:guide orient="horz" pos="3117"/>
        <p:guide orient="horz" pos="577"/>
        <p:guide orient="horz" pos="2618"/>
        <p:guide orient="horz" pos="2527"/>
        <p:guide orient="horz" pos="2119"/>
        <p:guide orient="horz" pos="2028"/>
        <p:guide orient="horz" pos="1620"/>
        <p:guide orient="horz" pos="1529"/>
        <p:guide orient="horz" pos="1121"/>
        <p:guide orient="horz" pos="1030"/>
        <p:guide orient="horz" pos="486"/>
        <p:guide orient="horz" pos="758"/>
        <p:guide orient="horz" pos="123"/>
        <p:guide orient="horz" pos="894"/>
        <p:guide pos="2835"/>
        <p:guide pos="2925"/>
        <p:guide pos="3742"/>
        <p:guide pos="3833"/>
        <p:guide pos="4649"/>
        <p:guide pos="4740"/>
        <p:guide pos="2018"/>
        <p:guide pos="1927"/>
        <p:guide pos="1111"/>
        <p:guide pos="1020"/>
        <p:guide pos="204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2526" y="-1164"/>
      </p:cViewPr>
      <p:guideLst>
        <p:guide orient="horz" pos="5941"/>
        <p:guide orient="horz" pos="495"/>
        <p:guide pos="281"/>
        <p:guide pos="39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1.fntdata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7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ED00"/>
            </a:solidFill>
          </c:spPr>
          <c:invertIfNegative val="0"/>
          <c:dPt>
            <c:idx val="11"/>
            <c:invertIfNegative val="0"/>
            <c:bubble3D val="0"/>
            <c:spPr>
              <a:pattFill prst="wdUpDiag">
                <a:fgClr>
                  <a:srgbClr val="FFED00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5C86-4499-8E64-9722F4AE0FC1}"/>
              </c:ext>
            </c:extLst>
          </c:dPt>
          <c:dPt>
            <c:idx val="12"/>
            <c:invertIfNegative val="0"/>
            <c:bubble3D val="0"/>
            <c:spPr>
              <a:pattFill prst="wdUpDiag">
                <a:fgClr>
                  <a:srgbClr val="FFED00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0-5C86-4499-8E64-9722F4AE0F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AT</c:v>
                </c:pt>
                <c:pt idx="1">
                  <c:v>NO</c:v>
                </c:pt>
                <c:pt idx="2">
                  <c:v>CH</c:v>
                </c:pt>
                <c:pt idx="3">
                  <c:v>NL</c:v>
                </c:pt>
                <c:pt idx="4">
                  <c:v>DE</c:v>
                </c:pt>
                <c:pt idx="5">
                  <c:v>DK</c:v>
                </c:pt>
                <c:pt idx="6">
                  <c:v>SE</c:v>
                </c:pt>
                <c:pt idx="7">
                  <c:v>IT</c:v>
                </c:pt>
                <c:pt idx="8">
                  <c:v>ES</c:v>
                </c:pt>
                <c:pt idx="9">
                  <c:v>UK</c:v>
                </c:pt>
                <c:pt idx="10">
                  <c:v>FR</c:v>
                </c:pt>
                <c:pt idx="11">
                  <c:v>US</c:v>
                </c:pt>
                <c:pt idx="12">
                  <c:v>JP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0.9</c:v>
                </c:pt>
                <c:pt idx="1">
                  <c:v>0.84</c:v>
                </c:pt>
                <c:pt idx="2">
                  <c:v>0.83</c:v>
                </c:pt>
                <c:pt idx="3">
                  <c:v>0.78</c:v>
                </c:pt>
                <c:pt idx="4">
                  <c:v>0.74</c:v>
                </c:pt>
                <c:pt idx="5">
                  <c:v>0.74</c:v>
                </c:pt>
                <c:pt idx="6">
                  <c:v>0.69</c:v>
                </c:pt>
                <c:pt idx="7">
                  <c:v>0.68</c:v>
                </c:pt>
                <c:pt idx="8">
                  <c:v>0.66</c:v>
                </c:pt>
                <c:pt idx="9">
                  <c:v>0.64</c:v>
                </c:pt>
                <c:pt idx="10">
                  <c:v>0.59</c:v>
                </c:pt>
                <c:pt idx="11">
                  <c:v>0.36</c:v>
                </c:pt>
                <c:pt idx="1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A-4992-B764-68F913DD5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9975296"/>
        <c:axId val="136122752"/>
      </c:barChart>
      <c:catAx>
        <c:axId val="13997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bg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sz="1200">
                <a:latin typeface="FlandersArtSans-Regular" panose="00000500000000000000" pitchFamily="2" charset="0"/>
              </a:defRPr>
            </a:pPr>
            <a:endParaRPr lang="nl-BE"/>
          </a:p>
        </c:txPr>
        <c:crossAx val="136122752"/>
        <c:crosses val="autoZero"/>
        <c:auto val="1"/>
        <c:lblAlgn val="ctr"/>
        <c:lblOffset val="100"/>
        <c:noMultiLvlLbl val="0"/>
      </c:catAx>
      <c:valAx>
        <c:axId val="136122752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one"/>
        <c:crossAx val="13997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3A79C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9C-4324-9546-5F07BE81C40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2B9C-4324-9546-5F07BE81C402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9C-4324-9546-5F07BE81C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DD8E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E3F-474C-B110-4D151F9659F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FE3F-474C-B110-4D151F9659FA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3F-474C-B110-4D151F965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98392868628633"/>
          <c:y val="4.1635362738535929E-2"/>
          <c:w val="0.49372218876265211"/>
          <c:h val="0.899381206715204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Hospitable</c:v>
                </c:pt>
                <c:pt idx="1">
                  <c:v>Familiy friendly</c:v>
                </c:pt>
                <c:pt idx="2">
                  <c:v>Easy to travel to</c:v>
                </c:pt>
                <c:pt idx="3">
                  <c:v>Offers good service/quality</c:v>
                </c:pt>
                <c:pt idx="4">
                  <c:v>Has a lot to offer</c:v>
                </c:pt>
                <c:pt idx="5">
                  <c:v>Safe</c:v>
                </c:pt>
                <c:pt idx="6">
                  <c:v>Accessible for people with disabilities</c:v>
                </c:pt>
                <c:pt idx="7">
                  <c:v>Offers good value for money</c:v>
                </c:pt>
                <c:pt idx="8">
                  <c:v>Busy/crowded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0.193</c:v>
                </c:pt>
                <c:pt idx="1">
                  <c:v>0.23899999999999999</c:v>
                </c:pt>
                <c:pt idx="2">
                  <c:v>0.14299999999999999</c:v>
                </c:pt>
                <c:pt idx="3">
                  <c:v>0.23300000000000001</c:v>
                </c:pt>
                <c:pt idx="4">
                  <c:v>0.17599999999999999</c:v>
                </c:pt>
                <c:pt idx="5">
                  <c:v>0.189</c:v>
                </c:pt>
                <c:pt idx="6">
                  <c:v>0.45500000000000002</c:v>
                </c:pt>
                <c:pt idx="7">
                  <c:v>0.27200000000000002</c:v>
                </c:pt>
                <c:pt idx="8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A-4F10-BE76-95C57A93F9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Completely disagree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numFmt formatCode="[&lt;0.03]&quot;&quot;;[&gt;=0.03]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Hospitable</c:v>
                </c:pt>
                <c:pt idx="1">
                  <c:v>Familiy friendly</c:v>
                </c:pt>
                <c:pt idx="2">
                  <c:v>Easy to travel to</c:v>
                </c:pt>
                <c:pt idx="3">
                  <c:v>Offers good service/quality</c:v>
                </c:pt>
                <c:pt idx="4">
                  <c:v>Has a lot to offer</c:v>
                </c:pt>
                <c:pt idx="5">
                  <c:v>Safe</c:v>
                </c:pt>
                <c:pt idx="6">
                  <c:v>Accessible for people with disabilities</c:v>
                </c:pt>
                <c:pt idx="7">
                  <c:v>Offers good value for money</c:v>
                </c:pt>
                <c:pt idx="8">
                  <c:v>Busy/crowded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8.9999999999999993E-3</c:v>
                </c:pt>
                <c:pt idx="1">
                  <c:v>7.0000000000000001E-3</c:v>
                </c:pt>
                <c:pt idx="2">
                  <c:v>8.9999999999999993E-3</c:v>
                </c:pt>
                <c:pt idx="3">
                  <c:v>7.0000000000000001E-3</c:v>
                </c:pt>
                <c:pt idx="4">
                  <c:v>8.9999999999999993E-3</c:v>
                </c:pt>
                <c:pt idx="5">
                  <c:v>1.2E-2</c:v>
                </c:pt>
                <c:pt idx="6">
                  <c:v>8.9999999999999993E-3</c:v>
                </c:pt>
                <c:pt idx="7">
                  <c:v>0.01</c:v>
                </c:pt>
                <c:pt idx="8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1A-4F10-BE76-95C57A93F9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Disagree</c:v>
                </c:pt>
              </c:strCache>
            </c:strRef>
          </c:tx>
          <c:spPr>
            <a:pattFill prst="pct40">
              <a:fgClr>
                <a:srgbClr val="F3A79C"/>
              </a:fgClr>
              <a:bgClr>
                <a:schemeClr val="bg1"/>
              </a:bgClr>
            </a:pattFill>
          </c:spPr>
          <c:invertIfNegative val="0"/>
          <c:dLbls>
            <c:numFmt formatCode="[&lt;0.03]&quot;&quot;;[&gt;=0.03]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Hospitable</c:v>
                </c:pt>
                <c:pt idx="1">
                  <c:v>Familiy friendly</c:v>
                </c:pt>
                <c:pt idx="2">
                  <c:v>Easy to travel to</c:v>
                </c:pt>
                <c:pt idx="3">
                  <c:v>Offers good service/quality</c:v>
                </c:pt>
                <c:pt idx="4">
                  <c:v>Has a lot to offer</c:v>
                </c:pt>
                <c:pt idx="5">
                  <c:v>Safe</c:v>
                </c:pt>
                <c:pt idx="6">
                  <c:v>Accessible for people with disabilities</c:v>
                </c:pt>
                <c:pt idx="7">
                  <c:v>Offers good value for money</c:v>
                </c:pt>
                <c:pt idx="8">
                  <c:v>Busy/crowded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3.2000000000000001E-2</c:v>
                </c:pt>
                <c:pt idx="1">
                  <c:v>3.2000000000000001E-2</c:v>
                </c:pt>
                <c:pt idx="2">
                  <c:v>5.2999999999999999E-2</c:v>
                </c:pt>
                <c:pt idx="3">
                  <c:v>2.5000000000000001E-2</c:v>
                </c:pt>
                <c:pt idx="4">
                  <c:v>5.3999999999999999E-2</c:v>
                </c:pt>
                <c:pt idx="5">
                  <c:v>7.8E-2</c:v>
                </c:pt>
                <c:pt idx="6">
                  <c:v>3.5999999999999997E-2</c:v>
                </c:pt>
                <c:pt idx="7">
                  <c:v>9.0999999999999998E-2</c:v>
                </c:pt>
                <c:pt idx="8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1A-4F10-BE76-95C57A93F9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numFmt formatCode="[&lt;0.03]&quot;&quot;;[&gt;=0.03]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Hospitable</c:v>
                </c:pt>
                <c:pt idx="1">
                  <c:v>Familiy friendly</c:v>
                </c:pt>
                <c:pt idx="2">
                  <c:v>Easy to travel to</c:v>
                </c:pt>
                <c:pt idx="3">
                  <c:v>Offers good service/quality</c:v>
                </c:pt>
                <c:pt idx="4">
                  <c:v>Has a lot to offer</c:v>
                </c:pt>
                <c:pt idx="5">
                  <c:v>Safe</c:v>
                </c:pt>
                <c:pt idx="6">
                  <c:v>Accessible for people with disabilities</c:v>
                </c:pt>
                <c:pt idx="7">
                  <c:v>Offers good value for money</c:v>
                </c:pt>
                <c:pt idx="8">
                  <c:v>Busy/crowded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0.437</c:v>
                </c:pt>
                <c:pt idx="1">
                  <c:v>0.43099999999999999</c:v>
                </c:pt>
                <c:pt idx="2">
                  <c:v>0.45100000000000001</c:v>
                </c:pt>
                <c:pt idx="3">
                  <c:v>0.45900000000000002</c:v>
                </c:pt>
                <c:pt idx="4">
                  <c:v>0.435</c:v>
                </c:pt>
                <c:pt idx="5">
                  <c:v>0.44600000000000001</c:v>
                </c:pt>
                <c:pt idx="6">
                  <c:v>0.33200000000000002</c:v>
                </c:pt>
                <c:pt idx="7">
                  <c:v>0.438</c:v>
                </c:pt>
                <c:pt idx="8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1A-4F10-BE76-95C57A93F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Completely agree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Hospitable</c:v>
                </c:pt>
                <c:pt idx="1">
                  <c:v>Familiy friendly</c:v>
                </c:pt>
                <c:pt idx="2">
                  <c:v>Easy to travel to</c:v>
                </c:pt>
                <c:pt idx="3">
                  <c:v>Offers good service/quality</c:v>
                </c:pt>
                <c:pt idx="4">
                  <c:v>Has a lot to offer</c:v>
                </c:pt>
                <c:pt idx="5">
                  <c:v>Safe</c:v>
                </c:pt>
                <c:pt idx="6">
                  <c:v>Accessible for people with disabilities</c:v>
                </c:pt>
                <c:pt idx="7">
                  <c:v>Offers good value for money</c:v>
                </c:pt>
                <c:pt idx="8">
                  <c:v>Busy/crowded</c:v>
                </c:pt>
              </c:strCache>
            </c:strRef>
          </c:cat>
          <c:val>
            <c:numRef>
              <c:f>Sheet1!$F$2:$F$10</c:f>
              <c:numCache>
                <c:formatCode>0%</c:formatCode>
                <c:ptCount val="9"/>
                <c:pt idx="0">
                  <c:v>0.33</c:v>
                </c:pt>
                <c:pt idx="1">
                  <c:v>0.29199999999999998</c:v>
                </c:pt>
                <c:pt idx="2">
                  <c:v>0.34599999999999997</c:v>
                </c:pt>
                <c:pt idx="3">
                  <c:v>0.27600000000000002</c:v>
                </c:pt>
                <c:pt idx="4">
                  <c:v>0.32600000000000001</c:v>
                </c:pt>
                <c:pt idx="5">
                  <c:v>0.27500000000000002</c:v>
                </c:pt>
                <c:pt idx="6">
                  <c:v>0.16700000000000001</c:v>
                </c:pt>
                <c:pt idx="7">
                  <c:v>0.189</c:v>
                </c:pt>
                <c:pt idx="8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1A-4F10-BE76-95C57A93F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227636736"/>
        <c:axId val="227638272"/>
      </c:barChart>
      <c:catAx>
        <c:axId val="2276367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anchor="ctr" anchorCtr="0"/>
          <a:lstStyle/>
          <a:p>
            <a:pPr>
              <a:defRPr sz="1000">
                <a:latin typeface="FlandersArtSans-Regular" panose="00000500000000000000" pitchFamily="2" charset="0"/>
              </a:defRPr>
            </a:pPr>
            <a:endParaRPr lang="nl-BE"/>
          </a:p>
        </c:txPr>
        <c:crossAx val="227638272"/>
        <c:crosses val="autoZero"/>
        <c:auto val="1"/>
        <c:lblAlgn val="ctr"/>
        <c:lblOffset val="100"/>
        <c:noMultiLvlLbl val="0"/>
      </c:catAx>
      <c:valAx>
        <c:axId val="2276382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27636736"/>
        <c:crossesAt val="10"/>
        <c:crossBetween val="between"/>
      </c:valAx>
    </c:plotArea>
    <c:legend>
      <c:legendPos val="b"/>
      <c:layout>
        <c:manualLayout>
          <c:xMode val="edge"/>
          <c:yMode val="edge"/>
          <c:x val="9.8429518469579036E-2"/>
          <c:y val="0.92212757201646089"/>
          <c:w val="0.78625439371984673"/>
          <c:h val="7.7872427983539091E-2"/>
        </c:manualLayout>
      </c:layout>
      <c:overlay val="1"/>
      <c:txPr>
        <a:bodyPr/>
        <a:lstStyle/>
        <a:p>
          <a:pPr>
            <a:defRPr sz="800" cap="all" baseline="0">
              <a:latin typeface="FlandersArtSans-Regular" panose="00000500000000000000" pitchFamily="2" charset="0"/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24838428302842"/>
          <c:y val="2.4287294930812626E-2"/>
          <c:w val="0.50145767612444858"/>
          <c:h val="0.9090389956671480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Experience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Restaurants</c:v>
                </c:pt>
                <c:pt idx="1">
                  <c:v>Museums and other attractions</c:v>
                </c:pt>
                <c:pt idx="2">
                  <c:v>Places to stay</c:v>
                </c:pt>
                <c:pt idx="3">
                  <c:v>Visitor information</c:v>
                </c:pt>
                <c:pt idx="4">
                  <c:v>Shopping</c:v>
                </c:pt>
                <c:pt idx="5">
                  <c:v>Transportation</c:v>
                </c:pt>
                <c:pt idx="6">
                  <c:v>Conference centers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9.0999999999999998E-2</c:v>
                </c:pt>
                <c:pt idx="1">
                  <c:v>0.14699999999999999</c:v>
                </c:pt>
                <c:pt idx="2">
                  <c:v>0.13600000000000001</c:v>
                </c:pt>
                <c:pt idx="3">
                  <c:v>0.16</c:v>
                </c:pt>
                <c:pt idx="4">
                  <c:v>0.16200000000000001</c:v>
                </c:pt>
                <c:pt idx="5">
                  <c:v>0.26100000000000001</c:v>
                </c:pt>
                <c:pt idx="6">
                  <c:v>0.46100000000000002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5-4B3B-A8C7-16A0ADA670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Completely disagree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numFmt formatCode="[&lt;0.03]&quot;&quot;;[&gt;=0.03]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Restaurants</c:v>
                </c:pt>
                <c:pt idx="1">
                  <c:v>Museums and other attractions</c:v>
                </c:pt>
                <c:pt idx="2">
                  <c:v>Places to stay</c:v>
                </c:pt>
                <c:pt idx="3">
                  <c:v>Visitor information</c:v>
                </c:pt>
                <c:pt idx="4">
                  <c:v>Shopping</c:v>
                </c:pt>
                <c:pt idx="5">
                  <c:v>Transportation</c:v>
                </c:pt>
                <c:pt idx="6">
                  <c:v>Conference centers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8.0000000000000002E-3</c:v>
                </c:pt>
                <c:pt idx="1">
                  <c:v>7.0000000000000001E-3</c:v>
                </c:pt>
                <c:pt idx="2">
                  <c:v>8.0000000000000002E-3</c:v>
                </c:pt>
                <c:pt idx="3">
                  <c:v>8.9999999999999993E-3</c:v>
                </c:pt>
                <c:pt idx="4">
                  <c:v>8.0000000000000002E-3</c:v>
                </c:pt>
                <c:pt idx="5">
                  <c:v>8.9999999999999993E-3</c:v>
                </c:pt>
                <c:pt idx="6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55-4B3B-A8C7-16A0ADA670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Disagree</c:v>
                </c:pt>
              </c:strCache>
            </c:strRef>
          </c:tx>
          <c:spPr>
            <a:pattFill prst="pct40">
              <a:fgClr>
                <a:schemeClr val="accent5">
                  <a:lumMod val="40000"/>
                  <a:lumOff val="60000"/>
                </a:schemeClr>
              </a:fgClr>
              <a:bgClr>
                <a:schemeClr val="bg1"/>
              </a:bgClr>
            </a:pattFill>
          </c:spPr>
          <c:invertIfNegative val="0"/>
          <c:dLbls>
            <c:numFmt formatCode="[&lt;0.03]&quot;&quot;;[&gt;=0.03]0%" sourceLinked="0"/>
            <c:spPr>
              <a:pattFill prst="pct40">
                <a:fgClr>
                  <a:srgbClr val="F3A79C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Restaurants</c:v>
                </c:pt>
                <c:pt idx="1">
                  <c:v>Museums and other attractions</c:v>
                </c:pt>
                <c:pt idx="2">
                  <c:v>Places to stay</c:v>
                </c:pt>
                <c:pt idx="3">
                  <c:v>Visitor information</c:v>
                </c:pt>
                <c:pt idx="4">
                  <c:v>Shopping</c:v>
                </c:pt>
                <c:pt idx="5">
                  <c:v>Transportation</c:v>
                </c:pt>
                <c:pt idx="6">
                  <c:v>Conference centers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3.1E-2</c:v>
                </c:pt>
                <c:pt idx="1">
                  <c:v>2.5999999999999999E-2</c:v>
                </c:pt>
                <c:pt idx="2">
                  <c:v>3.4000000000000002E-2</c:v>
                </c:pt>
                <c:pt idx="3">
                  <c:v>3.7999999999999999E-2</c:v>
                </c:pt>
                <c:pt idx="4">
                  <c:v>5.7000000000000002E-2</c:v>
                </c:pt>
                <c:pt idx="5">
                  <c:v>4.4999999999999998E-2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55-4B3B-A8C7-16A0ADA670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numFmt formatCode="[&lt;0.03]&quot;&quot;;[&gt;=0.03]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Restaurants</c:v>
                </c:pt>
                <c:pt idx="1">
                  <c:v>Museums and other attractions</c:v>
                </c:pt>
                <c:pt idx="2">
                  <c:v>Places to stay</c:v>
                </c:pt>
                <c:pt idx="3">
                  <c:v>Visitor information</c:v>
                </c:pt>
                <c:pt idx="4">
                  <c:v>Shopping</c:v>
                </c:pt>
                <c:pt idx="5">
                  <c:v>Transportation</c:v>
                </c:pt>
                <c:pt idx="6">
                  <c:v>Conference centers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0.41699999999999998</c:v>
                </c:pt>
                <c:pt idx="1">
                  <c:v>0.42499999999999999</c:v>
                </c:pt>
                <c:pt idx="2">
                  <c:v>0.45400000000000001</c:v>
                </c:pt>
                <c:pt idx="3">
                  <c:v>0.46400000000000002</c:v>
                </c:pt>
                <c:pt idx="4">
                  <c:v>0.46899999999999997</c:v>
                </c:pt>
                <c:pt idx="5">
                  <c:v>0.41699999999999998</c:v>
                </c:pt>
                <c:pt idx="6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55-4B3B-A8C7-16A0ADA6707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Completely agree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Restaurants</c:v>
                </c:pt>
                <c:pt idx="1">
                  <c:v>Museums and other attractions</c:v>
                </c:pt>
                <c:pt idx="2">
                  <c:v>Places to stay</c:v>
                </c:pt>
                <c:pt idx="3">
                  <c:v>Visitor information</c:v>
                </c:pt>
                <c:pt idx="4">
                  <c:v>Shopping</c:v>
                </c:pt>
                <c:pt idx="5">
                  <c:v>Transportation</c:v>
                </c:pt>
                <c:pt idx="6">
                  <c:v>Conference centers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0.45300000000000001</c:v>
                </c:pt>
                <c:pt idx="1">
                  <c:v>0.39500000000000002</c:v>
                </c:pt>
                <c:pt idx="2">
                  <c:v>0.36899999999999999</c:v>
                </c:pt>
                <c:pt idx="3">
                  <c:v>0.32900000000000001</c:v>
                </c:pt>
                <c:pt idx="4">
                  <c:v>0.30399999999999999</c:v>
                </c:pt>
                <c:pt idx="5">
                  <c:v>0.25800000000000001</c:v>
                </c:pt>
                <c:pt idx="6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55-4B3B-A8C7-16A0ADA67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231981056"/>
        <c:axId val="231982592"/>
      </c:barChart>
      <c:catAx>
        <c:axId val="2319810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FlandersArtSans-Regular" panose="00000500000000000000" pitchFamily="2" charset="0"/>
              </a:defRPr>
            </a:pPr>
            <a:endParaRPr lang="nl-BE"/>
          </a:p>
        </c:txPr>
        <c:crossAx val="231982592"/>
        <c:crosses val="autoZero"/>
        <c:auto val="1"/>
        <c:lblAlgn val="ctr"/>
        <c:lblOffset val="100"/>
        <c:noMultiLvlLbl val="0"/>
      </c:catAx>
      <c:valAx>
        <c:axId val="2319825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3198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4269844803083125"/>
          <c:w val="0.99818441225828691"/>
          <c:h val="5.7301551969168724E-2"/>
        </c:manualLayout>
      </c:layout>
      <c:overlay val="0"/>
      <c:txPr>
        <a:bodyPr/>
        <a:lstStyle/>
        <a:p>
          <a:pPr>
            <a:defRPr sz="1000" cap="all" baseline="0">
              <a:latin typeface="FlandersArtSans-Regular" panose="00000500000000000000" pitchFamily="2" charset="0"/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 satisfied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Holiday</c:v>
                </c:pt>
                <c:pt idx="1">
                  <c:v>Meeting or congress</c:v>
                </c:pt>
                <c:pt idx="2">
                  <c:v>Business trip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8.9999999999999993E-3</c:v>
                </c:pt>
                <c:pt idx="1">
                  <c:v>1.7999999999999999E-2</c:v>
                </c:pt>
                <c:pt idx="2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B-4C11-8A76-040B0BDD39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satisfied</c:v>
                </c:pt>
              </c:strCache>
            </c:strRef>
          </c:tx>
          <c:spPr>
            <a:pattFill prst="pct40">
              <a:fgClr>
                <a:srgbClr val="F3A79C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1B-4C11-8A76-040B0BDD3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Holiday</c:v>
                </c:pt>
                <c:pt idx="1">
                  <c:v>Meeting or congress</c:v>
                </c:pt>
                <c:pt idx="2">
                  <c:v>Business trip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1.7000000000000001E-2</c:v>
                </c:pt>
                <c:pt idx="1">
                  <c:v>3.3000000000000002E-2</c:v>
                </c:pt>
                <c:pt idx="2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B-4C11-8A76-040B0BDD39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Satisfied</c:v>
                </c:pt>
              </c:strCache>
            </c:strRef>
          </c:tx>
          <c:spPr>
            <a:pattFill prst="dotDmnd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Holiday</c:v>
                </c:pt>
                <c:pt idx="1">
                  <c:v>Meeting or congress</c:v>
                </c:pt>
                <c:pt idx="2">
                  <c:v>Business trip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0.35399999999999998</c:v>
                </c:pt>
                <c:pt idx="1">
                  <c:v>0.38700000000000001</c:v>
                </c:pt>
                <c:pt idx="2">
                  <c:v>0.39300000000000002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B-4C11-8A76-040B0BDD39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satisfied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Holiday</c:v>
                </c:pt>
                <c:pt idx="1">
                  <c:v>Meeting or congress</c:v>
                </c:pt>
                <c:pt idx="2">
                  <c:v>Business trip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0.47499999999999998</c:v>
                </c:pt>
                <c:pt idx="1">
                  <c:v>0.38300000000000001</c:v>
                </c:pt>
                <c:pt idx="2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B-4C11-8A76-040B0BDD39E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Extremely satisfied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Holiday</c:v>
                </c:pt>
                <c:pt idx="1">
                  <c:v>Meeting or congress</c:v>
                </c:pt>
                <c:pt idx="2">
                  <c:v>Business trip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0.14599999999999999</c:v>
                </c:pt>
                <c:pt idx="1">
                  <c:v>0.17899999999999999</c:v>
                </c:pt>
                <c:pt idx="2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1B-4C11-8A76-040B0BDD39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8425344"/>
        <c:axId val="208426880"/>
      </c:barChart>
      <c:catAx>
        <c:axId val="2084253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FlandersArtSans-Regular" panose="00000500000000000000" pitchFamily="2" charset="0"/>
              </a:defRPr>
            </a:pPr>
            <a:endParaRPr lang="nl-BE"/>
          </a:p>
        </c:txPr>
        <c:crossAx val="208426880"/>
        <c:crosses val="autoZero"/>
        <c:auto val="1"/>
        <c:lblAlgn val="ctr"/>
        <c:lblOffset val="100"/>
        <c:noMultiLvlLbl val="0"/>
      </c:catAx>
      <c:valAx>
        <c:axId val="2084268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0842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98775349747464E-2"/>
          <c:y val="0.76426693330370699"/>
          <c:w val="0.92916513549776525"/>
          <c:h val="3.5476150798059443E-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 satisfied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B11E-4C12-9AD9-5419BE3484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satisfied</c:v>
                </c:pt>
              </c:strCache>
            </c:strRef>
          </c:tx>
          <c:spPr>
            <a:pattFill prst="pct40">
              <a:fgClr>
                <a:srgbClr val="F3A79C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B11E-4C12-9AD9-5419BE3484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Satisfied</c:v>
                </c:pt>
              </c:strCache>
            </c:strRef>
          </c:tx>
          <c:spPr>
            <a:pattFill prst="dotDmnd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B11E-4C12-9AD9-5419BE3484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satisfied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B11E-4C12-9AD9-5419BE3484D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Extremely satisfied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B11E-4C12-9AD9-5419BE3484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8531840"/>
        <c:axId val="208533376"/>
      </c:barChart>
      <c:catAx>
        <c:axId val="2085318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8533376"/>
        <c:crosses val="autoZero"/>
        <c:auto val="1"/>
        <c:lblAlgn val="ctr"/>
        <c:lblOffset val="100"/>
        <c:noMultiLvlLbl val="0"/>
      </c:catAx>
      <c:valAx>
        <c:axId val="2085333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08531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17508471280968782"/>
          <c:w val="0.98754561458983192"/>
          <c:h val="0.64854599488945675"/>
        </c:manualLayout>
      </c:layout>
      <c:overlay val="0"/>
      <c:txPr>
        <a:bodyPr/>
        <a:lstStyle/>
        <a:p>
          <a:pPr>
            <a:defRPr cap="all" baseline="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FlandersArtSans-Regular" panose="00000500000000000000" pitchFamily="2" charset="0"/>
        </a:defRPr>
      </a:pPr>
      <a:endParaRPr lang="nl-B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unattractive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3.2000000000000001E-2</c:v>
                </c:pt>
                <c:pt idx="1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E-4F74-9848-49C915E00D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Unattractive</c:v>
                </c:pt>
              </c:strCache>
            </c:strRef>
          </c:tx>
          <c:spPr>
            <a:pattFill prst="pct40">
              <a:fgClr>
                <a:srgbClr val="F3A79C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9.9000000000000005E-2</c:v>
                </c:pt>
                <c:pt idx="1">
                  <c:v>0.246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EE-4F74-9848-49C915E00D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Attractive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0.55800000000000005</c:v>
                </c:pt>
                <c:pt idx="1">
                  <c:v>0.48199999999999998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EE-4F74-9848-49C915E00D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attractive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0.311</c:v>
                </c:pt>
                <c:pt idx="1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EE-4F74-9848-49C915E00D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0412672"/>
        <c:axId val="210414208"/>
      </c:barChart>
      <c:catAx>
        <c:axId val="2104126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FlandersArtSans-Regular" panose="00000500000000000000" pitchFamily="2" charset="0"/>
              </a:defRPr>
            </a:pPr>
            <a:endParaRPr lang="nl-BE"/>
          </a:p>
        </c:txPr>
        <c:crossAx val="210414208"/>
        <c:crosses val="autoZero"/>
        <c:auto val="1"/>
        <c:lblAlgn val="ctr"/>
        <c:lblOffset val="100"/>
        <c:noMultiLvlLbl val="0"/>
      </c:catAx>
      <c:valAx>
        <c:axId val="2104142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0412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95822675612246"/>
          <c:y val="0.82323140451243548"/>
          <c:w val="0.65778379629629624"/>
          <c:h val="0.16613987334740582"/>
        </c:manualLayout>
      </c:layout>
      <c:overlay val="0"/>
      <c:txPr>
        <a:bodyPr/>
        <a:lstStyle/>
        <a:p>
          <a:pPr>
            <a:defRPr sz="800" cap="all" baseline="0">
              <a:latin typeface="FlandersArtSans-Regular" panose="00000500000000000000" pitchFamily="2" charset="0"/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Definitely not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7.5999999999999998E-2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2-43B0-BA91-CA98781458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Probably not</c:v>
                </c:pt>
              </c:strCache>
            </c:strRef>
          </c:tx>
          <c:spPr>
            <a:pattFill prst="pct40">
              <a:fgClr>
                <a:srgbClr val="F3A79C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0.22600000000000001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62-43B0-BA91-CA98781458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0.36899999999999999</c:v>
                </c:pt>
                <c:pt idx="1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62-43B0-BA91-CA987814584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Probably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0.22900000000000001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62-43B0-BA91-CA987814584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0.1</c:v>
                </c:pt>
                <c:pt idx="1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62-43B0-BA91-CA98781458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7102848"/>
        <c:axId val="137104384"/>
      </c:barChart>
      <c:catAx>
        <c:axId val="1371028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FlandersArtSans-Regular" panose="00000500000000000000" pitchFamily="2" charset="0"/>
              </a:defRPr>
            </a:pPr>
            <a:endParaRPr lang="nl-BE"/>
          </a:p>
        </c:txPr>
        <c:crossAx val="137104384"/>
        <c:crosses val="autoZero"/>
        <c:auto val="1"/>
        <c:lblAlgn val="ctr"/>
        <c:lblOffset val="100"/>
        <c:noMultiLvlLbl val="0"/>
      </c:catAx>
      <c:valAx>
        <c:axId val="1371043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37102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007118451659407"/>
          <c:y val="0.81657373007481238"/>
          <c:w val="0.69303194444444449"/>
          <c:h val="0.16613987334740582"/>
        </c:manualLayout>
      </c:layout>
      <c:overlay val="0"/>
      <c:txPr>
        <a:bodyPr/>
        <a:lstStyle/>
        <a:p>
          <a:pPr>
            <a:defRPr sz="800" cap="all" baseline="0">
              <a:latin typeface="FlandersArtSans-Regular" panose="00000500000000000000" pitchFamily="2" charset="0"/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24838428302842"/>
          <c:y val="2.4287294930812626E-2"/>
          <c:w val="0.55885517413587393"/>
          <c:h val="0.95489502369991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Mature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Historical heritage (historical buildings and monuments)</c:v>
                </c:pt>
                <c:pt idx="1">
                  <c:v>Good food and drinks </c:v>
                </c:pt>
                <c:pt idx="2">
                  <c:v>Art and artists (museums, exhibitions)</c:v>
                </c:pt>
                <c:pt idx="3">
                  <c:v>Fine dining/Haute cuisine (gastronomy)</c:v>
                </c:pt>
                <c:pt idx="4">
                  <c:v>Appealing destination for a cycling trip (recreational)</c:v>
                </c:pt>
                <c:pt idx="5">
                  <c:v>Appealing destination  for a cycling trip (amateur cyclist)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0.72399999999999998</c:v>
                </c:pt>
                <c:pt idx="1">
                  <c:v>0.56699999999999995</c:v>
                </c:pt>
                <c:pt idx="2">
                  <c:v>0.45400000000000001</c:v>
                </c:pt>
                <c:pt idx="3">
                  <c:v>0.28100000000000003</c:v>
                </c:pt>
                <c:pt idx="4">
                  <c:v>0.23200000000000001</c:v>
                </c:pt>
                <c:pt idx="5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8-4666-8F24-4FB4AE544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10"/>
        <c:axId val="209797504"/>
        <c:axId val="209799040"/>
      </c:barChart>
      <c:catAx>
        <c:axId val="2097975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FlandersArtSans-Regular" panose="00000500000000000000" pitchFamily="2" charset="0"/>
              </a:defRPr>
            </a:pPr>
            <a:endParaRPr lang="nl-BE"/>
          </a:p>
        </c:txPr>
        <c:crossAx val="209799040"/>
        <c:crosses val="autoZero"/>
        <c:auto val="1"/>
        <c:lblAlgn val="ctr"/>
        <c:lblOffset val="100"/>
        <c:noMultiLvlLbl val="0"/>
      </c:catAx>
      <c:valAx>
        <c:axId val="2097990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0979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24838428302842"/>
          <c:y val="2.4287294930812626E-2"/>
          <c:w val="0.55885517413587393"/>
          <c:h val="0.95489502369991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Mature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Other destinations appeal to me more</c:v>
                </c:pt>
                <c:pt idx="1">
                  <c:v>I do not know Flanders well enough</c:v>
                </c:pt>
                <c:pt idx="2">
                  <c:v>No specific reason</c:v>
                </c:pt>
                <c:pt idx="3">
                  <c:v>Flanders' offers does not meet my requirements</c:v>
                </c:pt>
                <c:pt idx="4">
                  <c:v>Recently visited Flanders</c:v>
                </c:pt>
                <c:pt idx="5">
                  <c:v>Had a bad experience during previous visit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0.498</c:v>
                </c:pt>
                <c:pt idx="1">
                  <c:v>0.3</c:v>
                </c:pt>
                <c:pt idx="2">
                  <c:v>0.20499999999999999</c:v>
                </c:pt>
                <c:pt idx="3">
                  <c:v>0.13400000000000001</c:v>
                </c:pt>
                <c:pt idx="4">
                  <c:v>5.8000000000000003E-2</c:v>
                </c:pt>
                <c:pt idx="5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5-40DF-A006-2B419617A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10"/>
        <c:axId val="210350080"/>
        <c:axId val="210351616"/>
      </c:barChart>
      <c:catAx>
        <c:axId val="2103500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FlandersArtSans-Regular" panose="00000500000000000000" pitchFamily="2" charset="0"/>
              </a:defRPr>
            </a:pPr>
            <a:endParaRPr lang="nl-BE"/>
          </a:p>
        </c:txPr>
        <c:crossAx val="210351616"/>
        <c:crosses val="autoZero"/>
        <c:auto val="1"/>
        <c:lblAlgn val="ctr"/>
        <c:lblOffset val="100"/>
        <c:noMultiLvlLbl val="0"/>
      </c:catAx>
      <c:valAx>
        <c:axId val="210351616"/>
        <c:scaling>
          <c:orientation val="minMax"/>
          <c:max val="0.6000000000000000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035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DD8E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CB9-42BC-B5BB-0F4FF631D0C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CCB9-42BC-B5BB-0F4FF631D0C8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B9-42BC-B5BB-0F4FF631D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DD8E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2CA-489C-9303-D9E36018CC6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42CA-489C-9303-D9E36018CC65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20.6</c:v>
                </c:pt>
                <c:pt idx="1">
                  <c:v>79.400000000000006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CA-489C-9303-D9E36018C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DD8E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0DA-4584-BB2E-E95E33EB618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C0DA-4584-BB2E-E95E33EB6188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26.3</c:v>
                </c:pt>
                <c:pt idx="1">
                  <c:v>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DA-4584-BB2E-E95E33EB6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DD8E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D5A-408B-B31F-A846A843E08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DD5A-408B-B31F-A846A843E08A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20.6</c:v>
                </c:pt>
                <c:pt idx="1">
                  <c:v>79.400000000000006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A-408B-B31F-A846A843E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3A79C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57D-4DCB-9251-D76BEB400B1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057D-4DCB-9251-D76BEB400B1D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7D-4DCB-9251-D76BEB400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3A79C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7AA-4B2C-8E28-8563190EA38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B7AA-4B2C-8E28-8563190EA38A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AA-4B2C-8E28-8563190EA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DD8E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04F-4D49-AF65-15A6AF9A903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D04F-4D49-AF65-15A6AF9A9031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4F-4D49-AF65-15A6AF9A9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531383774798"/>
          <c:y val="4.3873864367261615E-2"/>
          <c:w val="0.86827458006678793"/>
          <c:h val="0.912252271265476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 heard of it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sz="1000">
                    <a:solidFill>
                      <a:schemeClr val="tx1"/>
                    </a:solidFill>
                    <a:effectLst/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Flanders</c:v>
                </c:pt>
                <c:pt idx="1">
                  <c:v>Antwerp</c:v>
                </c:pt>
                <c:pt idx="2">
                  <c:v>Bruges</c:v>
                </c:pt>
                <c:pt idx="3">
                  <c:v>Brussels</c:v>
                </c:pt>
                <c:pt idx="4">
                  <c:v>Ghent</c:v>
                </c:pt>
                <c:pt idx="5">
                  <c:v>Leuven</c:v>
                </c:pt>
                <c:pt idx="6">
                  <c:v>Mechelen</c:v>
                </c:pt>
                <c:pt idx="7">
                  <c:v>Ypres</c:v>
                </c:pt>
                <c:pt idx="8">
                  <c:v>Ostend</c:v>
                </c:pt>
                <c:pt idx="10">
                  <c:v>Belgium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9.0999999999999998E-2</c:v>
                </c:pt>
                <c:pt idx="1">
                  <c:v>5.6000000000000001E-2</c:v>
                </c:pt>
                <c:pt idx="2">
                  <c:v>7.5999999999999998E-2</c:v>
                </c:pt>
                <c:pt idx="3">
                  <c:v>1.2E-2</c:v>
                </c:pt>
                <c:pt idx="4">
                  <c:v>0.187</c:v>
                </c:pt>
                <c:pt idx="5">
                  <c:v>0.35599999999999998</c:v>
                </c:pt>
                <c:pt idx="6">
                  <c:v>0.44</c:v>
                </c:pt>
                <c:pt idx="7">
                  <c:v>0.499</c:v>
                </c:pt>
                <c:pt idx="8">
                  <c:v>0.28399999999999997</c:v>
                </c:pt>
                <c:pt idx="10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3-4778-8955-E9A2937163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Only by name</c:v>
                </c:pt>
              </c:strCache>
            </c:strRef>
          </c:tx>
          <c:spPr>
            <a:pattFill prst="pct40">
              <a:fgClr>
                <a:srgbClr val="F3A79C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trike="noStrike">
                    <a:solidFill>
                      <a:schemeClr val="tx1"/>
                    </a:solidFill>
                    <a:effectLst/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Flanders</c:v>
                </c:pt>
                <c:pt idx="1">
                  <c:v>Antwerp</c:v>
                </c:pt>
                <c:pt idx="2">
                  <c:v>Bruges</c:v>
                </c:pt>
                <c:pt idx="3">
                  <c:v>Brussels</c:v>
                </c:pt>
                <c:pt idx="4">
                  <c:v>Ghent</c:v>
                </c:pt>
                <c:pt idx="5">
                  <c:v>Leuven</c:v>
                </c:pt>
                <c:pt idx="6">
                  <c:v>Mechelen</c:v>
                </c:pt>
                <c:pt idx="7">
                  <c:v>Ypres</c:v>
                </c:pt>
                <c:pt idx="8">
                  <c:v>Ostend</c:v>
                </c:pt>
                <c:pt idx="10">
                  <c:v>Belgium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0.19</c:v>
                </c:pt>
                <c:pt idx="1">
                  <c:v>0.20499999999999999</c:v>
                </c:pt>
                <c:pt idx="2">
                  <c:v>0.16400000000000001</c:v>
                </c:pt>
                <c:pt idx="3">
                  <c:v>8.6999999999999994E-2</c:v>
                </c:pt>
                <c:pt idx="4">
                  <c:v>0.20399999999999999</c:v>
                </c:pt>
                <c:pt idx="5">
                  <c:v>0.24099999999999999</c:v>
                </c:pt>
                <c:pt idx="6">
                  <c:v>0.223</c:v>
                </c:pt>
                <c:pt idx="7">
                  <c:v>0.19600000000000001</c:v>
                </c:pt>
                <c:pt idx="8">
                  <c:v>0.23799999999999999</c:v>
                </c:pt>
                <c:pt idx="1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3-4778-8955-E9A2937163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Heard or read about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effectLst/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Flanders</c:v>
                </c:pt>
                <c:pt idx="1">
                  <c:v>Antwerp</c:v>
                </c:pt>
                <c:pt idx="2">
                  <c:v>Bruges</c:v>
                </c:pt>
                <c:pt idx="3">
                  <c:v>Brussels</c:v>
                </c:pt>
                <c:pt idx="4">
                  <c:v>Ghent</c:v>
                </c:pt>
                <c:pt idx="5">
                  <c:v>Leuven</c:v>
                </c:pt>
                <c:pt idx="6">
                  <c:v>Mechelen</c:v>
                </c:pt>
                <c:pt idx="7">
                  <c:v>Ypres</c:v>
                </c:pt>
                <c:pt idx="8">
                  <c:v>Ostend</c:v>
                </c:pt>
                <c:pt idx="10">
                  <c:v>Belgium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0.318</c:v>
                </c:pt>
                <c:pt idx="1">
                  <c:v>0.53800000000000003</c:v>
                </c:pt>
                <c:pt idx="2">
                  <c:v>0.498</c:v>
                </c:pt>
                <c:pt idx="3">
                  <c:v>0.52600000000000002</c:v>
                </c:pt>
                <c:pt idx="4">
                  <c:v>0.46400000000000002</c:v>
                </c:pt>
                <c:pt idx="5">
                  <c:v>0.33800000000000002</c:v>
                </c:pt>
                <c:pt idx="6">
                  <c:v>0.28999999999999998</c:v>
                </c:pt>
                <c:pt idx="7">
                  <c:v>0.253</c:v>
                </c:pt>
                <c:pt idx="8">
                  <c:v>0.33200000000000002</c:v>
                </c:pt>
                <c:pt idx="10">
                  <c:v>0.436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83-4778-8955-E9A2937163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Visited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effectLst/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Flanders</c:v>
                </c:pt>
                <c:pt idx="1">
                  <c:v>Antwerp</c:v>
                </c:pt>
                <c:pt idx="2">
                  <c:v>Bruges</c:v>
                </c:pt>
                <c:pt idx="3">
                  <c:v>Brussels</c:v>
                </c:pt>
                <c:pt idx="4">
                  <c:v>Ghent</c:v>
                </c:pt>
                <c:pt idx="5">
                  <c:v>Leuven</c:v>
                </c:pt>
                <c:pt idx="6">
                  <c:v>Mechelen</c:v>
                </c:pt>
                <c:pt idx="7">
                  <c:v>Ypres</c:v>
                </c:pt>
                <c:pt idx="8">
                  <c:v>Ostend</c:v>
                </c:pt>
                <c:pt idx="10">
                  <c:v>Belgium</c:v>
                </c:pt>
              </c:strCache>
            </c:strRef>
          </c:cat>
          <c:val>
            <c:numRef>
              <c:f>Sheet1!$E$2:$E$12</c:f>
              <c:numCache>
                <c:formatCode>0%</c:formatCode>
                <c:ptCount val="11"/>
                <c:pt idx="0">
                  <c:v>0.40200000000000002</c:v>
                </c:pt>
                <c:pt idx="1">
                  <c:v>0.20100000000000001</c:v>
                </c:pt>
                <c:pt idx="2">
                  <c:v>0.26200000000000001</c:v>
                </c:pt>
                <c:pt idx="3">
                  <c:v>0.375</c:v>
                </c:pt>
                <c:pt idx="4">
                  <c:v>0.14499999999999999</c:v>
                </c:pt>
                <c:pt idx="5">
                  <c:v>6.5000000000000002E-2</c:v>
                </c:pt>
                <c:pt idx="6">
                  <c:v>4.8000000000000001E-2</c:v>
                </c:pt>
                <c:pt idx="7">
                  <c:v>5.1999999999999998E-2</c:v>
                </c:pt>
                <c:pt idx="8">
                  <c:v>0.14599999999999999</c:v>
                </c:pt>
                <c:pt idx="10">
                  <c:v>0.496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83-4778-8955-E9A2937163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100"/>
        <c:axId val="142412032"/>
        <c:axId val="142426112"/>
      </c:barChart>
      <c:catAx>
        <c:axId val="142412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cap="all" baseline="0">
                <a:latin typeface="FlandersArtSans-Regular" panose="00000500000000000000" pitchFamily="2" charset="0"/>
              </a:defRPr>
            </a:pPr>
            <a:endParaRPr lang="nl-BE"/>
          </a:p>
        </c:txPr>
        <c:crossAx val="142426112"/>
        <c:crosses val="autoZero"/>
        <c:auto val="1"/>
        <c:lblAlgn val="ctr"/>
        <c:lblOffset val="100"/>
        <c:noMultiLvlLbl val="0"/>
      </c:catAx>
      <c:valAx>
        <c:axId val="1424261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4241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 heard of it (1)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C411-4406-8365-EAB813EC00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Only by name (2)</c:v>
                </c:pt>
              </c:strCache>
            </c:strRef>
          </c:tx>
          <c:spPr>
            <a:pattFill prst="pct40">
              <a:fgClr>
                <a:srgbClr val="F3A79C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C411-4406-8365-EAB813EC00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Heard or read about (3)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C411-4406-8365-EAB813EC00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Visited (4)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3-C411-4406-8365-EAB813EC00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42488320"/>
        <c:axId val="142489856"/>
      </c:barChart>
      <c:catAx>
        <c:axId val="1424883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89856"/>
        <c:crosses val="autoZero"/>
        <c:auto val="1"/>
        <c:lblAlgn val="ctr"/>
        <c:lblOffset val="100"/>
        <c:noMultiLvlLbl val="0"/>
      </c:catAx>
      <c:valAx>
        <c:axId val="1424898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42488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201365685736411E-2"/>
          <c:y val="0.35870782875976742"/>
          <c:w val="0.98579863431426362"/>
          <c:h val="0.16924426697687184"/>
        </c:manualLayout>
      </c:layout>
      <c:overlay val="0"/>
      <c:txPr>
        <a:bodyPr/>
        <a:lstStyle/>
        <a:p>
          <a:pPr>
            <a:defRPr sz="1000">
              <a:latin typeface="FlandersArtSans-Regular" panose="00000500000000000000" pitchFamily="2" charset="0"/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24838428302842"/>
          <c:y val="2.4287294930812626E-2"/>
          <c:w val="0.55885517413587393"/>
          <c:h val="0.95489502369991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Mature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8DD8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FB9C-4EE8-B3C9-7A5933674075}"/>
              </c:ext>
            </c:extLst>
          </c:dPt>
          <c:dPt>
            <c:idx val="1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7858-4407-BFEF-C5E5BAF8598A}"/>
              </c:ext>
            </c:extLst>
          </c:dPt>
          <c:dPt>
            <c:idx val="2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FB9C-4EE8-B3C9-7A5933674075}"/>
              </c:ext>
            </c:extLst>
          </c:dPt>
          <c:dPt>
            <c:idx val="3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E58D-421E-A7CF-EF6AEE7E48DB}"/>
              </c:ext>
            </c:extLst>
          </c:dPt>
          <c:dPt>
            <c:idx val="4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7858-4407-BFEF-C5E5BAF8598A}"/>
              </c:ext>
            </c:extLst>
          </c:dPt>
          <c:dPt>
            <c:idx val="5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7858-4407-BFEF-C5E5BAF8598A}"/>
              </c:ext>
            </c:extLst>
          </c:dPt>
          <c:dPt>
            <c:idx val="6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7858-4407-BFEF-C5E5BAF8598A}"/>
              </c:ext>
            </c:extLst>
          </c:dPt>
          <c:dPt>
            <c:idx val="7"/>
            <c:invertIfNegative val="0"/>
            <c:bubble3D val="0"/>
            <c:spPr>
              <a:solidFill>
                <a:srgbClr val="A8DD8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B9C-4EE8-B3C9-7A5933674075}"/>
              </c:ext>
            </c:extLst>
          </c:dPt>
          <c:dPt>
            <c:idx val="8"/>
            <c:invertIfNegative val="0"/>
            <c:bubble3D val="0"/>
            <c:spPr>
              <a:solidFill>
                <a:srgbClr val="BA84A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7858-4407-BFEF-C5E5BAF8598A}"/>
              </c:ext>
            </c:extLst>
          </c:dPt>
          <c:dPt>
            <c:idx val="9"/>
            <c:invertIfNegative val="0"/>
            <c:bubble3D val="0"/>
            <c:spPr>
              <a:solidFill>
                <a:srgbClr val="A8DD8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B9C-4EE8-B3C9-7A5933674075}"/>
              </c:ext>
            </c:extLst>
          </c:dPt>
          <c:dPt>
            <c:idx val="10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FB9C-4EE8-B3C9-7A5933674075}"/>
              </c:ext>
            </c:extLst>
          </c:dPt>
          <c:dPt>
            <c:idx val="11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B9C-4EE8-B3C9-7A5933674075}"/>
              </c:ext>
            </c:extLst>
          </c:dPt>
          <c:dPt>
            <c:idx val="12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7858-4407-BFEF-C5E5BAF8598A}"/>
              </c:ext>
            </c:extLst>
          </c:dPt>
          <c:dPt>
            <c:idx val="13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7858-4407-BFEF-C5E5BAF8598A}"/>
              </c:ext>
            </c:extLst>
          </c:dPt>
          <c:dPt>
            <c:idx val="14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7858-4407-BFEF-C5E5BAF8598A}"/>
              </c:ext>
            </c:extLst>
          </c:dPt>
          <c:dPt>
            <c:idx val="15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7858-4407-BFEF-C5E5BAF8598A}"/>
              </c:ext>
            </c:extLst>
          </c:dPt>
          <c:dPt>
            <c:idx val="16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7858-4407-BFEF-C5E5BAF8598A}"/>
              </c:ext>
            </c:extLst>
          </c:dPt>
          <c:dPt>
            <c:idx val="17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7858-4407-BFEF-C5E5BAF8598A}"/>
              </c:ext>
            </c:extLst>
          </c:dPt>
          <c:dPt>
            <c:idx val="18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7858-4407-BFEF-C5E5BAF859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Historical heritage</c:v>
                </c:pt>
                <c:pt idx="1">
                  <c:v>Nature and beautiful landscapes</c:v>
                </c:pt>
                <c:pt idx="2">
                  <c:v>Chocolate and pralines </c:v>
                </c:pt>
                <c:pt idx="3">
                  <c:v>Good food and drinks</c:v>
                </c:pt>
                <c:pt idx="4">
                  <c:v>Beer</c:v>
                </c:pt>
                <c:pt idx="5">
                  <c:v>Architecture </c:v>
                </c:pt>
                <c:pt idx="6">
                  <c:v>Parks and gardens</c:v>
                </c:pt>
                <c:pt idx="7">
                  <c:v>Art and artists </c:v>
                </c:pt>
                <c:pt idx="8">
                  <c:v>Cycling/Cycle sport</c:v>
                </c:pt>
                <c:pt idx="9">
                  <c:v>World War I (WWI)</c:v>
                </c:pt>
                <c:pt idx="10">
                  <c:v>Must-see destination</c:v>
                </c:pt>
                <c:pt idx="11">
                  <c:v>Fine dining/Haute cuisine (gastronomy)</c:v>
                </c:pt>
                <c:pt idx="12">
                  <c:v>Hiking</c:v>
                </c:pt>
                <c:pt idx="13">
                  <c:v>Festivals (including music and other cultural festivals)</c:v>
                </c:pt>
                <c:pt idx="14">
                  <c:v>Meeting and conference destination</c:v>
                </c:pt>
                <c:pt idx="15">
                  <c:v>Shopping</c:v>
                </c:pt>
                <c:pt idx="16">
                  <c:v>Diamonds</c:v>
                </c:pt>
                <c:pt idx="17">
                  <c:v>Comics and comic art</c:v>
                </c:pt>
                <c:pt idx="18">
                  <c:v>Fashion and design 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0.81200000000000006</c:v>
                </c:pt>
                <c:pt idx="1">
                  <c:v>0.76</c:v>
                </c:pt>
                <c:pt idx="2">
                  <c:v>0.70799999999999996</c:v>
                </c:pt>
                <c:pt idx="3">
                  <c:v>0.70699999999999996</c:v>
                </c:pt>
                <c:pt idx="4">
                  <c:v>0.69599999999999995</c:v>
                </c:pt>
                <c:pt idx="5">
                  <c:v>0.68700000000000006</c:v>
                </c:pt>
                <c:pt idx="6">
                  <c:v>0.66</c:v>
                </c:pt>
                <c:pt idx="7">
                  <c:v>0.63700000000000001</c:v>
                </c:pt>
                <c:pt idx="8">
                  <c:v>0.61599999999999999</c:v>
                </c:pt>
                <c:pt idx="9">
                  <c:v>0.58199999999999996</c:v>
                </c:pt>
                <c:pt idx="10">
                  <c:v>0.56499999999999995</c:v>
                </c:pt>
                <c:pt idx="11">
                  <c:v>0.51700000000000002</c:v>
                </c:pt>
                <c:pt idx="12">
                  <c:v>0.501</c:v>
                </c:pt>
                <c:pt idx="13">
                  <c:v>0.47099999999999997</c:v>
                </c:pt>
                <c:pt idx="14">
                  <c:v>0.46300000000000002</c:v>
                </c:pt>
                <c:pt idx="15">
                  <c:v>0.45800000000000002</c:v>
                </c:pt>
                <c:pt idx="16">
                  <c:v>0.39900000000000002</c:v>
                </c:pt>
                <c:pt idx="17">
                  <c:v>0.32900000000000001</c:v>
                </c:pt>
                <c:pt idx="18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3-4752-82A1-C80432FEE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10"/>
        <c:axId val="203106176"/>
        <c:axId val="203107712"/>
      </c:barChart>
      <c:catAx>
        <c:axId val="2031061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FlandersArtSans-Regular" panose="00000500000000000000" pitchFamily="2" charset="0"/>
              </a:defRPr>
            </a:pPr>
            <a:endParaRPr lang="nl-BE"/>
          </a:p>
        </c:txPr>
        <c:crossAx val="203107712"/>
        <c:crosses val="autoZero"/>
        <c:auto val="1"/>
        <c:lblAlgn val="ctr"/>
        <c:lblOffset val="100"/>
        <c:noMultiLvlLbl val="0"/>
      </c:catAx>
      <c:valAx>
        <c:axId val="203107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0310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24838428302842"/>
          <c:y val="2.4287294930812626E-2"/>
          <c:w val="0.55885517413587393"/>
          <c:h val="0.95489502369991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Mature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8DD8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669-428C-AA40-02DEC65F8B98}"/>
              </c:ext>
            </c:extLst>
          </c:dPt>
          <c:dPt>
            <c:idx val="1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C2E7-44AE-9FD1-DD94D83643EE}"/>
              </c:ext>
            </c:extLst>
          </c:dPt>
          <c:dPt>
            <c:idx val="2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669-428C-AA40-02DEC65F8B98}"/>
              </c:ext>
            </c:extLst>
          </c:dPt>
          <c:dPt>
            <c:idx val="3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77A6-4CA1-8F39-B9FC60458CE6}"/>
              </c:ext>
            </c:extLst>
          </c:dPt>
          <c:dPt>
            <c:idx val="4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C2E7-44AE-9FD1-DD94D83643EE}"/>
              </c:ext>
            </c:extLst>
          </c:dPt>
          <c:dPt>
            <c:idx val="5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C2E7-44AE-9FD1-DD94D83643EE}"/>
              </c:ext>
            </c:extLst>
          </c:dPt>
          <c:dPt>
            <c:idx val="6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C2E7-44AE-9FD1-DD94D83643EE}"/>
              </c:ext>
            </c:extLst>
          </c:dPt>
          <c:dPt>
            <c:idx val="7"/>
            <c:invertIfNegative val="0"/>
            <c:bubble3D val="0"/>
            <c:spPr>
              <a:solidFill>
                <a:srgbClr val="A8DD8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669-428C-AA40-02DEC65F8B98}"/>
              </c:ext>
            </c:extLst>
          </c:dPt>
          <c:dPt>
            <c:idx val="8"/>
            <c:invertIfNegative val="0"/>
            <c:bubble3D val="0"/>
            <c:spPr>
              <a:solidFill>
                <a:srgbClr val="BA84A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C2E7-44AE-9FD1-DD94D83643EE}"/>
              </c:ext>
            </c:extLst>
          </c:dPt>
          <c:dPt>
            <c:idx val="9"/>
            <c:invertIfNegative val="0"/>
            <c:bubble3D val="0"/>
            <c:spPr>
              <a:solidFill>
                <a:srgbClr val="A8DD8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669-428C-AA40-02DEC65F8B98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669-428C-AA40-02DEC65F8B98}"/>
              </c:ext>
            </c:extLst>
          </c:dPt>
          <c:dPt>
            <c:idx val="11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669-428C-AA40-02DEC65F8B98}"/>
              </c:ext>
            </c:extLst>
          </c:dPt>
          <c:dPt>
            <c:idx val="12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C2E7-44AE-9FD1-DD94D83643EE}"/>
              </c:ext>
            </c:extLst>
          </c:dPt>
          <c:dPt>
            <c:idx val="13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C2E7-44AE-9FD1-DD94D83643EE}"/>
              </c:ext>
            </c:extLst>
          </c:dPt>
          <c:dPt>
            <c:idx val="14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C2E7-44AE-9FD1-DD94D83643EE}"/>
              </c:ext>
            </c:extLst>
          </c:dPt>
          <c:dPt>
            <c:idx val="15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C2E7-44AE-9FD1-DD94D83643EE}"/>
              </c:ext>
            </c:extLst>
          </c:dPt>
          <c:dPt>
            <c:idx val="16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C2E7-44AE-9FD1-DD94D83643EE}"/>
              </c:ext>
            </c:extLst>
          </c:dPt>
          <c:dPt>
            <c:idx val="17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C2E7-44AE-9FD1-DD94D83643EE}"/>
              </c:ext>
            </c:extLst>
          </c:dPt>
          <c:dPt>
            <c:idx val="18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C2E7-44AE-9FD1-DD94D83643EE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69-428C-AA40-02DEC65F8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Historical heritage</c:v>
                </c:pt>
                <c:pt idx="1">
                  <c:v>Nature and beautiful landscapes</c:v>
                </c:pt>
                <c:pt idx="2">
                  <c:v>Chocolate and pralines </c:v>
                </c:pt>
                <c:pt idx="3">
                  <c:v>Good food and drinks</c:v>
                </c:pt>
                <c:pt idx="4">
                  <c:v>Beer</c:v>
                </c:pt>
                <c:pt idx="5">
                  <c:v>Architecture </c:v>
                </c:pt>
                <c:pt idx="6">
                  <c:v>Parks and gardens</c:v>
                </c:pt>
                <c:pt idx="7">
                  <c:v>Art and artists </c:v>
                </c:pt>
                <c:pt idx="8">
                  <c:v>Cycling/Cycle sport</c:v>
                </c:pt>
                <c:pt idx="9">
                  <c:v>World War I (WWI)</c:v>
                </c:pt>
                <c:pt idx="10">
                  <c:v>Must-see destination</c:v>
                </c:pt>
                <c:pt idx="11">
                  <c:v>Fine dining/Haute cuisine (gastronomy)</c:v>
                </c:pt>
                <c:pt idx="12">
                  <c:v>Hiking</c:v>
                </c:pt>
                <c:pt idx="13">
                  <c:v>Festivals (including music and other cultural festivals)</c:v>
                </c:pt>
                <c:pt idx="14">
                  <c:v>Meeting and conference destination</c:v>
                </c:pt>
                <c:pt idx="15">
                  <c:v>Shopping</c:v>
                </c:pt>
                <c:pt idx="16">
                  <c:v>Diamonds</c:v>
                </c:pt>
                <c:pt idx="17">
                  <c:v>Comics and comic art</c:v>
                </c:pt>
                <c:pt idx="18">
                  <c:v>Fashion and design 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0.17</c:v>
                </c:pt>
                <c:pt idx="1">
                  <c:v>0.15</c:v>
                </c:pt>
                <c:pt idx="2">
                  <c:v>0.09</c:v>
                </c:pt>
                <c:pt idx="3">
                  <c:v>0.11</c:v>
                </c:pt>
                <c:pt idx="4">
                  <c:v>0.14000000000000001</c:v>
                </c:pt>
                <c:pt idx="5">
                  <c:v>7.0000000000000007E-2</c:v>
                </c:pt>
                <c:pt idx="6">
                  <c:v>5.0000000000000001E-3</c:v>
                </c:pt>
                <c:pt idx="7">
                  <c:v>0.13</c:v>
                </c:pt>
                <c:pt idx="8">
                  <c:v>0.05</c:v>
                </c:pt>
                <c:pt idx="9">
                  <c:v>0.14000000000000001</c:v>
                </c:pt>
                <c:pt idx="10">
                  <c:v>0</c:v>
                </c:pt>
                <c:pt idx="11">
                  <c:v>0.01</c:v>
                </c:pt>
                <c:pt idx="12">
                  <c:v>0.02</c:v>
                </c:pt>
                <c:pt idx="13">
                  <c:v>0.02</c:v>
                </c:pt>
                <c:pt idx="14">
                  <c:v>2E-3</c:v>
                </c:pt>
                <c:pt idx="15">
                  <c:v>0.02</c:v>
                </c:pt>
                <c:pt idx="16">
                  <c:v>0.05</c:v>
                </c:pt>
                <c:pt idx="17">
                  <c:v>4.0000000000000001E-3</c:v>
                </c:pt>
                <c:pt idx="18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669-428C-AA40-02DEC65F8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10"/>
        <c:axId val="203106176"/>
        <c:axId val="203107712"/>
      </c:barChart>
      <c:catAx>
        <c:axId val="2031061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FlandersArtSans-Regular" panose="00000500000000000000" pitchFamily="2" charset="0"/>
              </a:defRPr>
            </a:pPr>
            <a:endParaRPr lang="nl-BE"/>
          </a:p>
        </c:txPr>
        <c:crossAx val="203107712"/>
        <c:crosses val="autoZero"/>
        <c:auto val="1"/>
        <c:lblAlgn val="ctr"/>
        <c:lblOffset val="100"/>
        <c:noMultiLvlLbl val="0"/>
      </c:catAx>
      <c:valAx>
        <c:axId val="203107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0310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3600" dirty="0">
              <a:latin typeface="FlandersArtSans-Bold" panose="00000800000000000000" pitchFamily="2" charset="0"/>
            </a:rPr>
            <a:t>50</a:t>
          </a:r>
          <a:r>
            <a:rPr lang="en-US" sz="2000" dirty="0">
              <a:latin typeface="FlandersArtSans-Medium" panose="00000600000000000000" pitchFamily="2" charset="0"/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3600" dirty="0">
              <a:latin typeface="FlandersArtSans-Bold" panose="00000800000000000000" pitchFamily="2" charset="0"/>
            </a:rPr>
            <a:t>94</a:t>
          </a:r>
          <a:r>
            <a:rPr lang="en-US" sz="2000" dirty="0">
              <a:latin typeface="FlandersArtSans-Medium" panose="00000600000000000000" pitchFamily="2" charset="0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2000" dirty="0">
              <a:latin typeface="FlandersArtSans-Bold" panose="00000800000000000000" pitchFamily="2" charset="0"/>
            </a:rPr>
            <a:t>94</a:t>
          </a:r>
          <a:r>
            <a:rPr lang="en-US" sz="1600" dirty="0">
              <a:latin typeface="FlandersArtSans-Medium" panose="00000600000000000000" pitchFamily="2" charset="0"/>
            </a:rPr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2000" dirty="0">
              <a:latin typeface="FlandersArtSans-Bold" panose="00000800000000000000" pitchFamily="2" charset="0"/>
            </a:rPr>
            <a:t>50</a:t>
          </a:r>
          <a:r>
            <a:rPr lang="en-US" sz="1600" dirty="0">
              <a:latin typeface="FlandersArtSans-Medium" panose="00000600000000000000" pitchFamily="2" charset="0"/>
            </a:rPr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1000" dirty="0">
              <a:latin typeface="FlandersArtSans-Medium" panose="00000600000000000000" pitchFamily="2" charset="0"/>
            </a:rPr>
            <a:t>94%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1000" dirty="0">
              <a:latin typeface="FlandersArtSans-Medium" panose="00000600000000000000" pitchFamily="2" charset="0"/>
            </a:rPr>
            <a:t>50%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1600" dirty="0">
              <a:latin typeface="FlandersArtSans-Medium" panose="00000600000000000000" pitchFamily="2" charset="0"/>
            </a:rPr>
            <a:t>21</a:t>
          </a:r>
          <a:r>
            <a:rPr lang="en-US" sz="1200" dirty="0">
              <a:latin typeface="FlandersArtSans-Medium" panose="00000600000000000000" pitchFamily="2" charset="0"/>
            </a:rPr>
            <a:t>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1600" dirty="0">
              <a:latin typeface="FlandersArtSans-Medium" panose="00000600000000000000" pitchFamily="2" charset="0"/>
            </a:rPr>
            <a:t>26</a:t>
          </a:r>
          <a:r>
            <a:rPr lang="en-US" sz="1200" dirty="0">
              <a:latin typeface="FlandersArtSans-Medium" panose="00000600000000000000" pitchFamily="2" charset="0"/>
            </a:rPr>
            <a:t>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1600" dirty="0">
              <a:latin typeface="FlandersArtSans-Medium" panose="00000600000000000000" pitchFamily="2" charset="0"/>
            </a:rPr>
            <a:t>21</a:t>
          </a:r>
          <a:r>
            <a:rPr lang="en-US" sz="1200" dirty="0">
              <a:latin typeface="FlandersArtSans-Medium" panose="00000600000000000000" pitchFamily="2" charset="0"/>
            </a:rPr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919652" y="194839"/>
            <a:ext cx="432081" cy="4324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45880" y="9432462"/>
            <a:ext cx="4966708" cy="288138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</a:t>
            </a:r>
            <a:fld id="{C8998D9E-49B2-4097-B552-57EEB9E5A717}" type="datetime4">
              <a:rPr lang="en-US" smtClean="0"/>
              <a:t>September 13, 2017</a:t>
            </a:fld>
            <a:r>
              <a:rPr lang="en-US" dirty="0"/>
              <a:t> | Title of presentation</a:t>
            </a:r>
          </a:p>
        </p:txBody>
      </p:sp>
      <p:sp>
        <p:nvSpPr>
          <p:cNvPr id="11" name="Rectangle 10"/>
          <p:cNvSpPr/>
          <p:nvPr/>
        </p:nvSpPr>
        <p:spPr bwMode="gray">
          <a:xfrm>
            <a:off x="5700493" y="9432462"/>
            <a:ext cx="647787" cy="28817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r"/>
            <a:fld id="{CA005866-F985-470A-86CC-2BB4A48D5BA8}" type="slidenum">
              <a:rPr lang="de-DE" sz="800" smtClean="0">
                <a:solidFill>
                  <a:schemeClr val="bg2"/>
                </a:solidFill>
              </a:rPr>
              <a:pPr lvl="0" algn="r"/>
              <a:t>‹nr.›</a:t>
            </a:fld>
            <a:endParaRPr lang="de-D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42913" y="787400"/>
            <a:ext cx="5908675" cy="3324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45879" y="4317299"/>
            <a:ext cx="5902742" cy="482698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880" y="9432462"/>
            <a:ext cx="4966708" cy="288138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</a:t>
            </a:r>
            <a:fld id="{0B798607-B8D6-44E8-B6BA-DA2D673578FB}" type="datetime4">
              <a:rPr lang="en-US" smtClean="0"/>
              <a:t>September 13, 2017</a:t>
            </a:fld>
            <a:r>
              <a:rPr lang="en-US" dirty="0"/>
              <a:t> | Title of presentation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5700493" y="9432462"/>
            <a:ext cx="647787" cy="28817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r"/>
            <a:fld id="{CA005866-F985-470A-86CC-2BB4A48D5BA8}" type="slidenum">
              <a:rPr lang="de-DE" sz="800" smtClean="0">
                <a:solidFill>
                  <a:schemeClr val="bg2"/>
                </a:solidFill>
              </a:rPr>
              <a:pPr lvl="0" algn="r"/>
              <a:t>‹nr.›</a:t>
            </a:fld>
            <a:endParaRPr lang="de-D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300"/>
      </a:spcBef>
      <a:spcAft>
        <a:spcPts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87" indent="-172787">
              <a:buFontTx/>
              <a:buChar char="-"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71E69-B0FE-4A11-B458-E7B72B523DC1}" type="slidenum">
              <a:rPr lang="nl-BE" altLang="nl-BE" smtClean="0"/>
              <a:pPr>
                <a:defRPr/>
              </a:pPr>
              <a:t>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749417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63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1563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4766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1936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3886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</p:spTree>
    <p:extLst>
      <p:ext uri="{BB962C8B-B14F-4D97-AF65-F5344CB8AC3E}">
        <p14:creationId xmlns:p14="http://schemas.microsoft.com/office/powerpoint/2010/main" val="3240467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066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3344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36609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60245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6989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4226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5106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75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45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1142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4717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1884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</p:spTree>
    <p:extLst>
      <p:ext uri="{BB962C8B-B14F-4D97-AF65-F5344CB8AC3E}">
        <p14:creationId xmlns:p14="http://schemas.microsoft.com/office/powerpoint/2010/main" val="3791433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501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4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0711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298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920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3211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430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4588060"/>
            <a:ext cx="849630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09560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20"/>
            <a:ext cx="8497180" cy="2880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0" y="1275570"/>
            <a:ext cx="2735703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03809" y="1276350"/>
            <a:ext cx="2736381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084210" y="1276350"/>
            <a:ext cx="2736380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21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63765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3411" y="1275570"/>
            <a:ext cx="20162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483711" y="1275570"/>
            <a:ext cx="2016279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44010" y="1275570"/>
            <a:ext cx="2016280" cy="345520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804310" y="1275570"/>
            <a:ext cx="2016280" cy="345442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1279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3411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44010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94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44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15989"/>
            <a:ext cx="8496299" cy="20142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69919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9"/>
            <a:ext cx="8496299" cy="20161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170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8"/>
            <a:ext cx="8496300" cy="201612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0122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381170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307582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307629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3546540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6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68879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987530"/>
            <a:ext cx="8496740" cy="3960707"/>
          </a:xfrm>
        </p:spPr>
        <p:txBody>
          <a:bodyPr/>
          <a:lstStyle/>
          <a:p>
            <a:r>
              <a:rPr lang="en-US" dirty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588030"/>
            <a:ext cx="820914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4092582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323850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rgbClr val="373636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00" b="1">
                <a:solidFill>
                  <a:srgbClr val="373636"/>
                </a:solidFill>
                <a:latin typeface="FlandersArtSans-Bold" panose="00000800000000000000" pitchFamily="2" charset="0"/>
              </a:defRPr>
            </a:lvl1pPr>
            <a:lvl2pPr>
              <a:defRPr>
                <a:solidFill>
                  <a:srgbClr val="373636"/>
                </a:solidFill>
                <a:latin typeface="FlandersArtSans-Medium" panose="00000600000000000000" pitchFamily="2" charset="0"/>
              </a:defRPr>
            </a:lvl2pPr>
            <a:lvl3pPr>
              <a:defRPr>
                <a:solidFill>
                  <a:srgbClr val="373636"/>
                </a:solidFill>
                <a:latin typeface="FlandersArtSans-Medium" panose="00000600000000000000" pitchFamily="2" charset="0"/>
              </a:defRPr>
            </a:lvl3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098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2571750"/>
            <a:ext cx="8497180" cy="21603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symbol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915520"/>
            <a:ext cx="8497180" cy="1008140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1995670"/>
            <a:ext cx="8497180" cy="43206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0"/>
            <a:ext cx="8496622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43008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326725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662"/>
            <a:ext cx="8497180" cy="143981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35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8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588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7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99189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56379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1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917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44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467236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think-cell Slide" r:id="rId26" imgW="353" imgH="353" progId="TCLayout.ActiveDocument.1">
                  <p:embed/>
                </p:oleObj>
              </mc:Choice>
              <mc:Fallback>
                <p:oleObj name="think-cell Slide" r:id="rId2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0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740352" y="4878526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FlandersArtSans-Regular" panose="00000500000000000000" pitchFamily="2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4" name="VCT_Marker_ID_4" hidden="1"/>
          <p:cNvSpPr/>
          <p:nvPr>
            <p:custDataLst>
              <p:tags r:id="rId25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84" r:id="rId3"/>
    <p:sldLayoutId id="2147483659" r:id="rId4"/>
    <p:sldLayoutId id="2147483675" r:id="rId5"/>
    <p:sldLayoutId id="2147483677" r:id="rId6"/>
    <p:sldLayoutId id="2147483654" r:id="rId7"/>
    <p:sldLayoutId id="2147483650" r:id="rId8"/>
    <p:sldLayoutId id="2147483652" r:id="rId9"/>
    <p:sldLayoutId id="2147483678" r:id="rId10"/>
    <p:sldLayoutId id="2147483685" r:id="rId11"/>
    <p:sldLayoutId id="2147483686" r:id="rId12"/>
    <p:sldLayoutId id="2147483680" r:id="rId13"/>
    <p:sldLayoutId id="2147483664" r:id="rId14"/>
    <p:sldLayoutId id="2147483673" r:id="rId15"/>
    <p:sldLayoutId id="2147483665" r:id="rId16"/>
    <p:sldLayoutId id="2147483668" r:id="rId17"/>
    <p:sldLayoutId id="2147483670" r:id="rId18"/>
    <p:sldLayoutId id="2147483671" r:id="rId19"/>
    <p:sldLayoutId id="2147483690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FlandersArtSans-Medium" panose="00000600000000000000" pitchFamily="2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FlandersArtSans-Regular" panose="00000500000000000000" pitchFamily="2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FlandersArtSans-Regular" panose="00000500000000000000" pitchFamily="2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FlandersArtSans-Regular" panose="00000500000000000000" pitchFamily="2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FlandersArtSans-Regular" panose="00000500000000000000" pitchFamily="2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FlandersArtSans-Regular" panose="00000500000000000000" pitchFamily="2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FlandersArtSans-Regular" panose="00000500000000000000" pitchFamily="2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FlandersArtSans-Regular" panose="00000500000000000000" pitchFamily="2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6.png"/><Relationship Id="rId18" Type="http://schemas.openxmlformats.org/officeDocument/2006/relationships/image" Target="../media/image18.png"/><Relationship Id="rId3" Type="http://schemas.openxmlformats.org/officeDocument/2006/relationships/image" Target="../media/image43.png"/><Relationship Id="rId21" Type="http://schemas.openxmlformats.org/officeDocument/2006/relationships/image" Target="../media/image25.png"/><Relationship Id="rId7" Type="http://schemas.openxmlformats.org/officeDocument/2006/relationships/image" Target="../media/image51.png"/><Relationship Id="rId12" Type="http://schemas.openxmlformats.org/officeDocument/2006/relationships/image" Target="../media/image23.png"/><Relationship Id="rId17" Type="http://schemas.openxmlformats.org/officeDocument/2006/relationships/image" Target="../media/image56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21.png"/><Relationship Id="rId24" Type="http://schemas.openxmlformats.org/officeDocument/2006/relationships/image" Target="../media/image29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23" Type="http://schemas.openxmlformats.org/officeDocument/2006/relationships/image" Target="../media/image28.png"/><Relationship Id="rId10" Type="http://schemas.openxmlformats.org/officeDocument/2006/relationships/image" Target="../media/image20.png"/><Relationship Id="rId19" Type="http://schemas.openxmlformats.org/officeDocument/2006/relationships/image" Target="../media/image19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Relationship Id="rId14" Type="http://schemas.openxmlformats.org/officeDocument/2006/relationships/image" Target="../media/image22.png"/><Relationship Id="rId2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8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32.xml"/><Relationship Id="rId16" Type="http://schemas.openxmlformats.org/officeDocument/2006/relationships/chart" Target="../charts/chart11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5.xml"/><Relationship Id="rId15" Type="http://schemas.openxmlformats.org/officeDocument/2006/relationships/chart" Target="../charts/chart10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jp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48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4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57.png"/><Relationship Id="rId5" Type="http://schemas.openxmlformats.org/officeDocument/2006/relationships/tags" Target="../tags/tag45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4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.png"/><Relationship Id="rId5" Type="http://schemas.openxmlformats.org/officeDocument/2006/relationships/image" Target="../media/image59.jp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tags" Target="../tags/tag53.xml"/><Relationship Id="rId21" Type="http://schemas.openxmlformats.org/officeDocument/2006/relationships/chart" Target="../charts/chart22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tags" Target="../tags/tag52.xml"/><Relationship Id="rId16" Type="http://schemas.openxmlformats.org/officeDocument/2006/relationships/image" Target="../media/image28.png"/><Relationship Id="rId20" Type="http://schemas.openxmlformats.org/officeDocument/2006/relationships/chart" Target="../charts/chart21.xml"/><Relationship Id="rId1" Type="http://schemas.openxmlformats.org/officeDocument/2006/relationships/tags" Target="../tags/tag5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notesSlide" Target="../notesSlides/notesSlide29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chart" Target="../charts/chart20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4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3.png"/><Relationship Id="rId2" Type="http://schemas.openxmlformats.org/officeDocument/2006/relationships/tags" Target="../tags/tag12.xml"/><Relationship Id="rId16" Type="http://schemas.openxmlformats.org/officeDocument/2006/relationships/image" Target="../media/image17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6.png"/><Relationship Id="rId5" Type="http://schemas.openxmlformats.org/officeDocument/2006/relationships/tags" Target="../tags/tag15.xml"/><Relationship Id="rId1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tags" Target="../tags/tag14.xml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56.xml"/><Relationship Id="rId7" Type="http://schemas.openxmlformats.org/officeDocument/2006/relationships/image" Target="../media/image48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42.png"/><Relationship Id="rId11" Type="http://schemas.openxmlformats.org/officeDocument/2006/relationships/image" Target="../media/image29.png"/><Relationship Id="rId5" Type="http://schemas.openxmlformats.org/officeDocument/2006/relationships/notesSlide" Target="../notesSlides/notesSlide30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chart" Target="../charts/chart1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tags" Target="../tags/tag20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1.png"/><Relationship Id="rId5" Type="http://schemas.openxmlformats.org/officeDocument/2006/relationships/tags" Target="../tags/tag22.xml"/><Relationship Id="rId10" Type="http://schemas.openxmlformats.org/officeDocument/2006/relationships/image" Target="../media/image12.png"/><Relationship Id="rId4" Type="http://schemas.openxmlformats.org/officeDocument/2006/relationships/tags" Target="../tags/tag21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5.xml"/><Relationship Id="rId7" Type="http://schemas.openxmlformats.org/officeDocument/2006/relationships/image" Target="../media/image34.jp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chart" Target="../charts/chart4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tags" Target="../tags/tag30.xml"/><Relationship Id="rId16" Type="http://schemas.openxmlformats.org/officeDocument/2006/relationships/image" Target="../media/image29.png"/><Relationship Id="rId20" Type="http://schemas.openxmlformats.org/officeDocument/2006/relationships/image" Target="../media/image35.png"/><Relationship Id="rId1" Type="http://schemas.openxmlformats.org/officeDocument/2006/relationships/tags" Target="../tags/tag2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chart" Target="../charts/chart5.xm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86175"/>
            <a:ext cx="9144000" cy="14573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033" y="3021294"/>
            <a:ext cx="6867525" cy="21336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647532"/>
            <a:ext cx="2592288" cy="30483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5562" y="633379"/>
            <a:ext cx="1700736" cy="898763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1975562" y="1707094"/>
            <a:ext cx="8496301" cy="10081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rgbClr val="373636"/>
                </a:solidFill>
                <a:latin typeface="FlandersArtSans-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Reputation Study</a:t>
            </a:r>
            <a:br>
              <a:rPr lang="en-US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</a:br>
            <a:r>
              <a:rPr lang="en-US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Flanders 2017</a:t>
            </a:r>
          </a:p>
        </p:txBody>
      </p:sp>
      <p:sp>
        <p:nvSpPr>
          <p:cNvPr id="5" name="Subtitle 5"/>
          <p:cNvSpPr txBox="1">
            <a:spLocks/>
          </p:cNvSpPr>
          <p:nvPr/>
        </p:nvSpPr>
        <p:spPr bwMode="gray">
          <a:xfrm>
            <a:off x="1975562" y="2862422"/>
            <a:ext cx="8496302" cy="1151823"/>
          </a:xfrm>
          <a:prstGeom prst="rect">
            <a:avLst/>
          </a:prstGeom>
        </p:spPr>
        <p:txBody>
          <a:bodyPr vert="horz" lIns="0" tIns="18000" rIns="0" bIns="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b="1" kern="1200">
                <a:solidFill>
                  <a:srgbClr val="373636"/>
                </a:solidFill>
                <a:latin typeface="FlandersArtSans-Bold" panose="00000800000000000000" pitchFamily="2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373636"/>
                </a:solidFill>
                <a:latin typeface="FlandersArtSans-Medium" panose="00000600000000000000" pitchFamily="2" charset="0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373636"/>
                </a:solidFill>
                <a:latin typeface="FlandersArtSans-Medium" panose="00000600000000000000" pitchFamily="2" charset="0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Mature Markets</a:t>
            </a:r>
          </a:p>
          <a:p>
            <a:pPr>
              <a:lnSpc>
                <a:spcPts val="1500"/>
              </a:lnSpc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Europe + US &amp; Japan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15" name="Afbeelding 14"/>
          <p:cNvPicPr/>
          <p:nvPr/>
        </p:nvPicPr>
        <p:blipFill rotWithShape="1">
          <a:blip r:embed="rId9"/>
          <a:srcRect l="2699" t="22564" r="60634" b="21539"/>
          <a:stretch/>
        </p:blipFill>
        <p:spPr bwMode="auto">
          <a:xfrm>
            <a:off x="7452320" y="401137"/>
            <a:ext cx="1355708" cy="582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73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5C1546-C5A3-42BA-A1D6-68F64CA0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35" y="217933"/>
            <a:ext cx="7524896" cy="576080"/>
          </a:xfrm>
        </p:spPr>
        <p:txBody>
          <a:bodyPr anchor="ctr"/>
          <a:lstStyle/>
          <a:p>
            <a:pPr algn="ctr"/>
            <a:r>
              <a:rPr lang="en-US" dirty="0"/>
              <a:t>Familiarity with Belgium, Brussels, Flanders and the most important cities (</a:t>
            </a:r>
            <a:r>
              <a:rPr lang="en-US" sz="1600" dirty="0"/>
              <a:t>EUROPEAN MARKETS</a:t>
            </a:r>
            <a:r>
              <a:rPr lang="en-US" dirty="0"/>
              <a:t>)</a:t>
            </a:r>
            <a:endParaRPr lang="en-US" sz="1400" dirty="0">
              <a:solidFill>
                <a:schemeClr val="bg2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1697F1A-43E0-46D9-91DF-1E91BB6A1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endParaRPr lang="en-US" dirty="0">
              <a:latin typeface="FlandersArtSans-Regular" panose="00000500000000000000" pitchFamily="2" charset="0"/>
            </a:endParaRPr>
          </a:p>
          <a:p>
            <a:r>
              <a:rPr lang="en-US" dirty="0">
                <a:latin typeface="FlandersArtSans-Regular" panose="00000500000000000000" pitchFamily="2" charset="0"/>
              </a:rPr>
              <a:t>Q1. Are you familiar with one of the following regions/cities?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AB56482-E76F-48DD-91B1-66A24879AF17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0E0CD6C-DE11-41DA-A871-CE89E04E5708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E4B9F4D-4C9D-4D07-8D60-35297E048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139" y="1358546"/>
            <a:ext cx="5601168" cy="2941396"/>
          </a:xfrm>
          <a:prstGeom prst="rect">
            <a:avLst/>
          </a:prstGeom>
        </p:spPr>
      </p:pic>
      <p:grpSp>
        <p:nvGrpSpPr>
          <p:cNvPr id="78" name="Groep 77">
            <a:extLst>
              <a:ext uri="{FF2B5EF4-FFF2-40B4-BE49-F238E27FC236}">
                <a16:creationId xmlns:a16="http://schemas.microsoft.com/office/drawing/2014/main" id="{1B8F8218-F73B-4F8B-86F8-1EF0F94E073F}"/>
              </a:ext>
            </a:extLst>
          </p:cNvPr>
          <p:cNvGrpSpPr/>
          <p:nvPr/>
        </p:nvGrpSpPr>
        <p:grpSpPr>
          <a:xfrm>
            <a:off x="5035588" y="1951975"/>
            <a:ext cx="796493" cy="614718"/>
            <a:chOff x="5035588" y="1814087"/>
            <a:chExt cx="796493" cy="614718"/>
          </a:xfrm>
        </p:grpSpPr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E4BFF97-FBF6-4B07-92E5-5D16FA6312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4644" y="2251369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CD5A95B9-030C-4407-8824-F6399FD41DB7}"/>
                </a:ext>
              </a:extLst>
            </p:cNvPr>
            <p:cNvGrpSpPr/>
            <p:nvPr/>
          </p:nvGrpSpPr>
          <p:grpSpPr>
            <a:xfrm>
              <a:off x="5035588" y="1814087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Ovaal 46">
                <a:extLst>
                  <a:ext uri="{FF2B5EF4-FFF2-40B4-BE49-F238E27FC236}">
                    <a16:creationId xmlns:a16="http://schemas.microsoft.com/office/drawing/2014/main" id="{F4E55DB5-0ADC-4FBE-8EC3-7515BA8F46C0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D027FB0-ADA3-46E0-9D9E-829BEBCDD398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34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77" name="Groep 76">
            <a:extLst>
              <a:ext uri="{FF2B5EF4-FFF2-40B4-BE49-F238E27FC236}">
                <a16:creationId xmlns:a16="http://schemas.microsoft.com/office/drawing/2014/main" id="{6C78F9BA-5DAA-42CC-9724-CF983925BB37}"/>
              </a:ext>
            </a:extLst>
          </p:cNvPr>
          <p:cNvGrpSpPr/>
          <p:nvPr/>
        </p:nvGrpSpPr>
        <p:grpSpPr>
          <a:xfrm>
            <a:off x="4378824" y="1471890"/>
            <a:ext cx="796493" cy="582043"/>
            <a:chOff x="4378824" y="1334002"/>
            <a:chExt cx="796493" cy="582043"/>
          </a:xfrm>
        </p:grpSpPr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303B63A8-5E3F-4B70-BCE5-26C4656601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5966" y="1738609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4872A4A0-CC2C-49EE-AD69-73FABA87332E}"/>
                </a:ext>
              </a:extLst>
            </p:cNvPr>
            <p:cNvGrpSpPr/>
            <p:nvPr/>
          </p:nvGrpSpPr>
          <p:grpSpPr>
            <a:xfrm>
              <a:off x="4378824" y="1334002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Ovaal 49">
                <a:extLst>
                  <a:ext uri="{FF2B5EF4-FFF2-40B4-BE49-F238E27FC236}">
                    <a16:creationId xmlns:a16="http://schemas.microsoft.com/office/drawing/2014/main" id="{78229DC9-94BE-4036-976E-7C698829EB0C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26C1444-4FE0-4B51-BA15-3F5BF3375B17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74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80" name="Groep 79">
            <a:extLst>
              <a:ext uri="{FF2B5EF4-FFF2-40B4-BE49-F238E27FC236}">
                <a16:creationId xmlns:a16="http://schemas.microsoft.com/office/drawing/2014/main" id="{52D8469E-BF20-4305-AF96-2F67011293F5}"/>
              </a:ext>
            </a:extLst>
          </p:cNvPr>
          <p:cNvGrpSpPr/>
          <p:nvPr/>
        </p:nvGrpSpPr>
        <p:grpSpPr>
          <a:xfrm>
            <a:off x="5175317" y="2917952"/>
            <a:ext cx="796493" cy="626379"/>
            <a:chOff x="5175317" y="2780064"/>
            <a:chExt cx="796493" cy="626379"/>
          </a:xfrm>
        </p:grpSpPr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6A4D62CA-44A1-4C2C-A626-3E66DA7C11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92080" y="2780064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ep 51">
              <a:extLst>
                <a:ext uri="{FF2B5EF4-FFF2-40B4-BE49-F238E27FC236}">
                  <a16:creationId xmlns:a16="http://schemas.microsoft.com/office/drawing/2014/main" id="{D74D831D-B789-497C-B35D-D046B16865F6}"/>
                </a:ext>
              </a:extLst>
            </p:cNvPr>
            <p:cNvGrpSpPr/>
            <p:nvPr/>
          </p:nvGrpSpPr>
          <p:grpSpPr>
            <a:xfrm>
              <a:off x="5175317" y="2889409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Ovaal 52">
                <a:extLst>
                  <a:ext uri="{FF2B5EF4-FFF2-40B4-BE49-F238E27FC236}">
                    <a16:creationId xmlns:a16="http://schemas.microsoft.com/office/drawing/2014/main" id="{8655095A-5CE7-453B-B5E9-A7BC8158D2B8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029ECE3-47D2-4063-86B8-F330F8C072A8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40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5C5A1F44-AA1E-436D-8AFE-6225FA3D5CA5}"/>
              </a:ext>
            </a:extLst>
          </p:cNvPr>
          <p:cNvGrpSpPr/>
          <p:nvPr/>
        </p:nvGrpSpPr>
        <p:grpSpPr>
          <a:xfrm>
            <a:off x="4132608" y="2345137"/>
            <a:ext cx="796493" cy="612830"/>
            <a:chOff x="4132608" y="2207249"/>
            <a:chExt cx="796493" cy="612830"/>
          </a:xfrm>
        </p:grpSpPr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381777EB-861D-4B30-8A44-168BF4F558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1919" y="2642643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ep 54">
              <a:extLst>
                <a:ext uri="{FF2B5EF4-FFF2-40B4-BE49-F238E27FC236}">
                  <a16:creationId xmlns:a16="http://schemas.microsoft.com/office/drawing/2014/main" id="{B74FA99C-0103-41C7-89C6-BAD1945639AD}"/>
                </a:ext>
              </a:extLst>
            </p:cNvPr>
            <p:cNvGrpSpPr/>
            <p:nvPr/>
          </p:nvGrpSpPr>
          <p:grpSpPr>
            <a:xfrm>
              <a:off x="4132608" y="2207249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Ovaal 55">
                <a:extLst>
                  <a:ext uri="{FF2B5EF4-FFF2-40B4-BE49-F238E27FC236}">
                    <a16:creationId xmlns:a16="http://schemas.microsoft.com/office/drawing/2014/main" id="{06D6D3A6-8499-48C5-AD44-B06EB594F9B9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996ADDE3-2D4A-4442-8012-B04481B6A890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90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08B7ADC4-8695-491F-B39F-EA2349F7CA24}"/>
              </a:ext>
            </a:extLst>
          </p:cNvPr>
          <p:cNvGrpSpPr/>
          <p:nvPr/>
        </p:nvGrpSpPr>
        <p:grpSpPr>
          <a:xfrm>
            <a:off x="3776071" y="1632825"/>
            <a:ext cx="796493" cy="598544"/>
            <a:chOff x="3776071" y="1494937"/>
            <a:chExt cx="796493" cy="598544"/>
          </a:xfrm>
        </p:grpSpPr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A6E91B98-443C-446B-A884-71A85BE6DE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8685" y="1916045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BF48177F-D20F-4B56-8B50-C1AB499E8126}"/>
                </a:ext>
              </a:extLst>
            </p:cNvPr>
            <p:cNvGrpSpPr/>
            <p:nvPr/>
          </p:nvGrpSpPr>
          <p:grpSpPr>
            <a:xfrm>
              <a:off x="3776071" y="1494937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Ovaal 58">
                <a:extLst>
                  <a:ext uri="{FF2B5EF4-FFF2-40B4-BE49-F238E27FC236}">
                    <a16:creationId xmlns:a16="http://schemas.microsoft.com/office/drawing/2014/main" id="{D35A6D6B-4F37-4133-8587-FB56F4F02963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C8EC265E-DC81-4972-98D9-634F81ECAEB7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61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75" name="Groep 74">
            <a:extLst>
              <a:ext uri="{FF2B5EF4-FFF2-40B4-BE49-F238E27FC236}">
                <a16:creationId xmlns:a16="http://schemas.microsoft.com/office/drawing/2014/main" id="{8B8FAF30-D060-4A67-A1D7-D083C1F15AB8}"/>
              </a:ext>
            </a:extLst>
          </p:cNvPr>
          <p:cNvGrpSpPr/>
          <p:nvPr/>
        </p:nvGrpSpPr>
        <p:grpSpPr>
          <a:xfrm>
            <a:off x="3031517" y="1811488"/>
            <a:ext cx="796493" cy="582043"/>
            <a:chOff x="3031517" y="1673600"/>
            <a:chExt cx="796493" cy="582043"/>
          </a:xfrm>
        </p:grpSpPr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B2B3A1DB-1862-478B-838F-D365BB0BAB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63820" y="1673600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EE1A8092-EB4F-4D30-AF2E-6AE9E720E744}"/>
                </a:ext>
              </a:extLst>
            </p:cNvPr>
            <p:cNvGrpSpPr/>
            <p:nvPr/>
          </p:nvGrpSpPr>
          <p:grpSpPr>
            <a:xfrm>
              <a:off x="3031517" y="1738609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Ovaal 61">
                <a:extLst>
                  <a:ext uri="{FF2B5EF4-FFF2-40B4-BE49-F238E27FC236}">
                    <a16:creationId xmlns:a16="http://schemas.microsoft.com/office/drawing/2014/main" id="{E4F80632-3AB6-4B4E-AA48-35E5739F2CE2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68840232-A4EF-4ED3-AA46-D140C84C54A5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76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73" name="Groep 72">
            <a:extLst>
              <a:ext uri="{FF2B5EF4-FFF2-40B4-BE49-F238E27FC236}">
                <a16:creationId xmlns:a16="http://schemas.microsoft.com/office/drawing/2014/main" id="{F586455E-FF22-46FE-A561-003884FE3E43}"/>
              </a:ext>
            </a:extLst>
          </p:cNvPr>
          <p:cNvGrpSpPr/>
          <p:nvPr/>
        </p:nvGrpSpPr>
        <p:grpSpPr>
          <a:xfrm>
            <a:off x="2109833" y="1035778"/>
            <a:ext cx="796493" cy="627160"/>
            <a:chOff x="2109833" y="897890"/>
            <a:chExt cx="796493" cy="627160"/>
          </a:xfrm>
        </p:grpSpPr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A7F14AA2-0D16-48B9-90B5-3A14153BE9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89168" y="1347614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ep 63">
              <a:extLst>
                <a:ext uri="{FF2B5EF4-FFF2-40B4-BE49-F238E27FC236}">
                  <a16:creationId xmlns:a16="http://schemas.microsoft.com/office/drawing/2014/main" id="{003BF1B5-9A5A-4E09-8456-80B7AB787133}"/>
                </a:ext>
              </a:extLst>
            </p:cNvPr>
            <p:cNvGrpSpPr/>
            <p:nvPr/>
          </p:nvGrpSpPr>
          <p:grpSpPr>
            <a:xfrm>
              <a:off x="2109833" y="897890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9FADA3F4-177C-4271-AB8E-CBA798BDFA70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DAA485AD-3FA7-485A-93BA-EF6DDC42A858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48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74" name="Groep 73">
            <a:extLst>
              <a:ext uri="{FF2B5EF4-FFF2-40B4-BE49-F238E27FC236}">
                <a16:creationId xmlns:a16="http://schemas.microsoft.com/office/drawing/2014/main" id="{074715D4-77C1-41FF-A2F6-E960018B96EE}"/>
              </a:ext>
            </a:extLst>
          </p:cNvPr>
          <p:cNvGrpSpPr/>
          <p:nvPr/>
        </p:nvGrpSpPr>
        <p:grpSpPr>
          <a:xfrm>
            <a:off x="1834843" y="1972852"/>
            <a:ext cx="796493" cy="583872"/>
            <a:chOff x="1834843" y="1834964"/>
            <a:chExt cx="796493" cy="583872"/>
          </a:xfrm>
        </p:grpSpPr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E54F79E7-D4F4-4833-8F42-09EE56CE99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57945" y="2241400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ep 66">
              <a:extLst>
                <a:ext uri="{FF2B5EF4-FFF2-40B4-BE49-F238E27FC236}">
                  <a16:creationId xmlns:a16="http://schemas.microsoft.com/office/drawing/2014/main" id="{B355EA9C-23BB-4073-BC9E-9FF252C09D98}"/>
                </a:ext>
              </a:extLst>
            </p:cNvPr>
            <p:cNvGrpSpPr/>
            <p:nvPr/>
          </p:nvGrpSpPr>
          <p:grpSpPr>
            <a:xfrm>
              <a:off x="1834843" y="1834964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Ovaal 67">
                <a:extLst>
                  <a:ext uri="{FF2B5EF4-FFF2-40B4-BE49-F238E27FC236}">
                    <a16:creationId xmlns:a16="http://schemas.microsoft.com/office/drawing/2014/main" id="{97E195C5-3B4E-4F1A-8FD4-1EEA3C59C318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7D1A2B9A-B0BE-4135-8072-A20D012F0C3A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30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70" name="Groep 69">
            <a:extLst>
              <a:ext uri="{FF2B5EF4-FFF2-40B4-BE49-F238E27FC236}">
                <a16:creationId xmlns:a16="http://schemas.microsoft.com/office/drawing/2014/main" id="{5904FF03-D6FE-45EF-AD76-BCD93C9EBF1D}"/>
              </a:ext>
            </a:extLst>
          </p:cNvPr>
          <p:cNvGrpSpPr/>
          <p:nvPr/>
        </p:nvGrpSpPr>
        <p:grpSpPr>
          <a:xfrm>
            <a:off x="4285054" y="3501726"/>
            <a:ext cx="796493" cy="517034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01A603D3-8908-4859-B071-232DAFF6C49A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C61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rgbClr val="FFED00"/>
                </a:solidFill>
              </a:endParaRPr>
            </a:p>
          </p:txBody>
        </p: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8AF1BEB0-29AB-4024-82A2-CF6F4E1270D2}"/>
                </a:ext>
              </a:extLst>
            </p:cNvPr>
            <p:cNvSpPr txBox="1"/>
            <p:nvPr/>
          </p:nvSpPr>
          <p:spPr>
            <a:xfrm>
              <a:off x="6193393" y="566382"/>
              <a:ext cx="504056" cy="2142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600" dirty="0">
                  <a:solidFill>
                    <a:srgbClr val="FC611F"/>
                  </a:solidFill>
                  <a:latin typeface="Flanders Art Sans Medium" panose="00000600000000000000" pitchFamily="50" charset="0"/>
                </a:rPr>
                <a:t>72</a:t>
              </a:r>
              <a:r>
                <a:rPr lang="nl-BE" sz="900" dirty="0">
                  <a:solidFill>
                    <a:srgbClr val="FC611F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81" name="Groep 80">
            <a:extLst>
              <a:ext uri="{FF2B5EF4-FFF2-40B4-BE49-F238E27FC236}">
                <a16:creationId xmlns:a16="http://schemas.microsoft.com/office/drawing/2014/main" id="{5648CA35-A2D1-4441-AF91-9898E9B4FD4B}"/>
              </a:ext>
            </a:extLst>
          </p:cNvPr>
          <p:cNvGrpSpPr/>
          <p:nvPr/>
        </p:nvGrpSpPr>
        <p:grpSpPr>
          <a:xfrm>
            <a:off x="7297248" y="1158411"/>
            <a:ext cx="1363748" cy="828000"/>
            <a:chOff x="6184760" y="509908"/>
            <a:chExt cx="504056" cy="306037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00B18750-3CFB-46FC-8546-AEA18FA9FE2D}"/>
                </a:ext>
              </a:extLst>
            </p:cNvPr>
            <p:cNvSpPr/>
            <p:nvPr/>
          </p:nvSpPr>
          <p:spPr>
            <a:xfrm>
              <a:off x="6281820" y="509908"/>
              <a:ext cx="306038" cy="30603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BA8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rgbClr val="FFED00"/>
                </a:solidFill>
              </a:endParaRPr>
            </a:p>
          </p:txBody>
        </p:sp>
        <p:sp>
          <p:nvSpPr>
            <p:cNvPr id="83" name="Tekstvak 82">
              <a:extLst>
                <a:ext uri="{FF2B5EF4-FFF2-40B4-BE49-F238E27FC236}">
                  <a16:creationId xmlns:a16="http://schemas.microsoft.com/office/drawing/2014/main" id="{6A84D7BA-C583-460D-9D4A-C964E14B39EF}"/>
                </a:ext>
              </a:extLst>
            </p:cNvPr>
            <p:cNvSpPr txBox="1"/>
            <p:nvPr/>
          </p:nvSpPr>
          <p:spPr>
            <a:xfrm>
              <a:off x="6184760" y="554857"/>
              <a:ext cx="504056" cy="2161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3200" dirty="0">
                  <a:solidFill>
                    <a:srgbClr val="BA84A4"/>
                  </a:solidFill>
                  <a:latin typeface="Flanders Art Sans Medium" panose="00000600000000000000" pitchFamily="50" charset="0"/>
                </a:rPr>
                <a:t>93</a:t>
              </a:r>
              <a:r>
                <a:rPr lang="nl-BE" dirty="0">
                  <a:solidFill>
                    <a:srgbClr val="BA84A4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sp>
        <p:nvSpPr>
          <p:cNvPr id="84" name="Rectangle 12">
            <a:extLst>
              <a:ext uri="{FF2B5EF4-FFF2-40B4-BE49-F238E27FC236}">
                <a16:creationId xmlns:a16="http://schemas.microsoft.com/office/drawing/2014/main" id="{4145B922-6D90-4D60-88FB-9D0CCF367E7B}"/>
              </a:ext>
            </a:extLst>
          </p:cNvPr>
          <p:cNvSpPr/>
          <p:nvPr/>
        </p:nvSpPr>
        <p:spPr bwMode="gray">
          <a:xfrm>
            <a:off x="7408883" y="2115512"/>
            <a:ext cx="1129931" cy="23762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2000" dirty="0">
                <a:solidFill>
                  <a:srgbClr val="BA84A4"/>
                </a:solidFill>
                <a:latin typeface="FlandersArtSans-Medium" panose="00000600000000000000" pitchFamily="2" charset="0"/>
                <a:cs typeface="Arial" pitchFamily="34" charset="0"/>
              </a:rPr>
              <a:t>Belgium</a:t>
            </a:r>
            <a:endParaRPr lang="en-US" sz="2000" dirty="0">
              <a:solidFill>
                <a:srgbClr val="BA84A4"/>
              </a:solidFill>
              <a:latin typeface="FlandersArtSans-Regular" panose="00000500000000000000" pitchFamily="2" charset="0"/>
              <a:cs typeface="Arial" pitchFamily="34" charset="0"/>
            </a:endParaRPr>
          </a:p>
        </p:txBody>
      </p:sp>
      <p:pic>
        <p:nvPicPr>
          <p:cNvPr id="85" name="Afbeelding 84">
            <a:extLst>
              <a:ext uri="{FF2B5EF4-FFF2-40B4-BE49-F238E27FC236}">
                <a16:creationId xmlns:a16="http://schemas.microsoft.com/office/drawing/2014/main" id="{F16C2E8F-29EB-4015-B460-102D0C187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83" y="941480"/>
            <a:ext cx="705628" cy="7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326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11">
            <a:extLst>
              <a:ext uri="{FF2B5EF4-FFF2-40B4-BE49-F238E27FC236}">
                <a16:creationId xmlns:a16="http://schemas.microsoft.com/office/drawing/2014/main" id="{2228CCC4-9B01-4490-86D4-9E36F37A4999}"/>
              </a:ext>
            </a:extLst>
          </p:cNvPr>
          <p:cNvSpPr/>
          <p:nvPr/>
        </p:nvSpPr>
        <p:spPr bwMode="gray">
          <a:xfrm>
            <a:off x="7563193" y="1181544"/>
            <a:ext cx="312979" cy="216024"/>
          </a:xfrm>
          <a:prstGeom prst="ellipse">
            <a:avLst/>
          </a:prstGeom>
          <a:solidFill>
            <a:srgbClr val="FFED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11">
            <a:extLst>
              <a:ext uri="{FF2B5EF4-FFF2-40B4-BE49-F238E27FC236}">
                <a16:creationId xmlns:a16="http://schemas.microsoft.com/office/drawing/2014/main" id="{6EDD205E-5883-45E1-9EE9-A4AC2E2A7C53}"/>
              </a:ext>
            </a:extLst>
          </p:cNvPr>
          <p:cNvSpPr/>
          <p:nvPr/>
        </p:nvSpPr>
        <p:spPr bwMode="gray">
          <a:xfrm>
            <a:off x="7563193" y="1917008"/>
            <a:ext cx="312979" cy="216024"/>
          </a:xfrm>
          <a:prstGeom prst="ellipse">
            <a:avLst/>
          </a:prstGeom>
          <a:solidFill>
            <a:srgbClr val="FFED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id="{E4C51782-D1A1-4D65-AFA1-661CC68FBDF1}"/>
              </a:ext>
            </a:extLst>
          </p:cNvPr>
          <p:cNvSpPr/>
          <p:nvPr/>
        </p:nvSpPr>
        <p:spPr bwMode="gray">
          <a:xfrm>
            <a:off x="7563193" y="3669011"/>
            <a:ext cx="312979" cy="216024"/>
          </a:xfrm>
          <a:prstGeom prst="ellipse">
            <a:avLst/>
          </a:prstGeom>
          <a:solidFill>
            <a:srgbClr val="FFED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448" y="195420"/>
            <a:ext cx="9000551" cy="576080"/>
          </a:xfrm>
        </p:spPr>
        <p:txBody>
          <a:bodyPr anchor="t"/>
          <a:lstStyle/>
          <a:p>
            <a:pPr algn="ctr"/>
            <a:r>
              <a:rPr lang="en-US" sz="1600" dirty="0"/>
              <a:t>Familiarity is highest with Belgium, Brussels and Flanders. </a:t>
            </a:r>
            <a:br>
              <a:rPr lang="en-US" sz="1600" dirty="0"/>
            </a:br>
            <a:r>
              <a:rPr lang="en-US" sz="1600" dirty="0" err="1"/>
              <a:t>Mechelen</a:t>
            </a:r>
            <a:r>
              <a:rPr lang="en-US" sz="1600" dirty="0"/>
              <a:t> and Ypres are the least known. </a:t>
            </a:r>
            <a:br>
              <a:rPr lang="en-US" dirty="0"/>
            </a:br>
            <a:r>
              <a:rPr lang="en-US" sz="1200" dirty="0">
                <a:solidFill>
                  <a:schemeClr val="bg2"/>
                </a:solidFill>
                <a:latin typeface="FlandersArtSans-Regular" panose="00000500000000000000" pitchFamily="2" charset="0"/>
              </a:rPr>
              <a:t>(results for European markets)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72757672"/>
              </p:ext>
            </p:extLst>
          </p:nvPr>
        </p:nvGraphicFramePr>
        <p:xfrm>
          <a:off x="755576" y="1027137"/>
          <a:ext cx="6448180" cy="298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07247112"/>
              </p:ext>
            </p:extLst>
          </p:nvPr>
        </p:nvGraphicFramePr>
        <p:xfrm>
          <a:off x="1014157" y="4012047"/>
          <a:ext cx="6048672" cy="43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 bwMode="gray">
          <a:xfrm>
            <a:off x="7248143" y="4129736"/>
            <a:ext cx="927144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700" dirty="0">
                <a:solidFill>
                  <a:schemeClr val="bg2"/>
                </a:solidFill>
                <a:latin typeface="FlandersArtSans-Regular" panose="00000500000000000000" pitchFamily="2" charset="0"/>
                <a:cs typeface="Arial" pitchFamily="34" charset="0"/>
              </a:rPr>
              <a:t>The knowledge score is an average </a:t>
            </a:r>
            <a:r>
              <a:rPr lang="en-US" sz="700">
                <a:solidFill>
                  <a:schemeClr val="bg2"/>
                </a:solidFill>
                <a:latin typeface="FlandersArtSans-Regular" panose="00000500000000000000" pitchFamily="2" charset="0"/>
                <a:cs typeface="Arial" pitchFamily="34" charset="0"/>
              </a:rPr>
              <a:t>calculated from </a:t>
            </a:r>
            <a:r>
              <a:rPr lang="en-US" sz="700" dirty="0">
                <a:solidFill>
                  <a:schemeClr val="bg2"/>
                </a:solidFill>
                <a:latin typeface="FlandersArtSans-Regular" panose="00000500000000000000" pitchFamily="2" charset="0"/>
                <a:cs typeface="Arial" pitchFamily="34" charset="0"/>
              </a:rPr>
              <a:t>the answer scale (used scores mentioned next to the legend points)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1307"/>
              </p:ext>
            </p:extLst>
          </p:nvPr>
        </p:nvGraphicFramePr>
        <p:xfrm>
          <a:off x="7431830" y="725456"/>
          <a:ext cx="558143" cy="3142801"/>
        </p:xfrm>
        <a:graphic>
          <a:graphicData uri="http://schemas.openxmlformats.org/drawingml/2006/table">
            <a:tbl>
              <a:tblPr>
                <a:tableStyleId>{C115FB49-3FBE-41CF-8DFC-A938FE5134F0}</a:tableStyleId>
              </a:tblPr>
              <a:tblGrid>
                <a:gridCol w="558143">
                  <a:extLst>
                    <a:ext uri="{9D8B030D-6E8A-4147-A177-3AD203B41FA5}">
                      <a16:colId xmlns:a16="http://schemas.microsoft.com/office/drawing/2014/main" val="4161541813"/>
                    </a:ext>
                  </a:extLst>
                </a:gridCol>
              </a:tblGrid>
              <a:tr h="424604">
                <a:tc>
                  <a:txBody>
                    <a:bodyPr/>
                    <a:lstStyle/>
                    <a:p>
                      <a:pPr algn="ctr" fontAlgn="b"/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644011"/>
                  </a:ext>
                </a:extLst>
              </a:tr>
              <a:tr h="269562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3,0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459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2,9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28889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2,9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3135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995201"/>
                  </a:ext>
                </a:extLst>
              </a:tr>
              <a:tr h="246639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2,6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380394"/>
                  </a:ext>
                </a:extLst>
              </a:tr>
              <a:tr h="242068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2,1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294562"/>
                  </a:ext>
                </a:extLst>
              </a:tr>
              <a:tr h="231373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1,9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79472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1,9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90594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2,3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240157"/>
                  </a:ext>
                </a:extLst>
              </a:tr>
              <a:tr h="308013">
                <a:tc>
                  <a:txBody>
                    <a:bodyPr/>
                    <a:lstStyle/>
                    <a:p>
                      <a:pPr algn="ctr" fontAlgn="b"/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622716"/>
                  </a:ext>
                </a:extLst>
              </a:tr>
              <a:tr h="19640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3,4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041552"/>
                  </a:ext>
                </a:extLst>
              </a:tr>
            </a:tbl>
          </a:graphicData>
        </a:graphic>
      </p:graphicFrame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1C62B14-049D-4746-A517-B78BA35E88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endParaRPr lang="en-US" dirty="0">
              <a:latin typeface="FlandersArtSans-Regular" panose="00000500000000000000" pitchFamily="2" charset="0"/>
            </a:endParaRPr>
          </a:p>
          <a:p>
            <a:r>
              <a:rPr lang="en-US" dirty="0">
                <a:latin typeface="FlandersArtSans-Regular" panose="00000500000000000000" pitchFamily="2" charset="0"/>
              </a:rPr>
              <a:t>Q1. Are you familiar with one of the following regions/cities?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63F6CDD-0086-4A0B-900E-9C9DB2EC3524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CE64D1-A101-4A4C-802D-92F74A512C93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CFA9BAD-129A-4E9D-B40C-B51C17CC3861}"/>
              </a:ext>
            </a:extLst>
          </p:cNvPr>
          <p:cNvSpPr/>
          <p:nvPr/>
        </p:nvSpPr>
        <p:spPr>
          <a:xfrm>
            <a:off x="7250678" y="746941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 err="1">
                <a:latin typeface="FlandersArtSans-Medium" panose="00000600000000000000" pitchFamily="2" charset="0"/>
              </a:rPr>
              <a:t>knowledge</a:t>
            </a:r>
            <a:r>
              <a:rPr lang="nl-BE" sz="900" cap="all" dirty="0">
                <a:latin typeface="FlandersArtSans-Medium" panose="00000600000000000000" pitchFamily="2" charset="0"/>
              </a:rPr>
              <a:t> 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>
                <a:latin typeface="FlandersArtSans-Medium" panose="00000600000000000000" pitchFamily="2" charset="0"/>
              </a:rPr>
              <a:t>score </a:t>
            </a:r>
            <a:r>
              <a:rPr lang="nl-BE" sz="900" dirty="0">
                <a:latin typeface="FlandersArtSans-Regular" panose="00000500000000000000" pitchFamily="2" charset="0"/>
              </a:rPr>
              <a:t>(max=4)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6ABA9AD9-B46A-449C-A3D8-F78A24C63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45" y="227374"/>
            <a:ext cx="704233" cy="7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9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Graphic spid="5" grpId="0">
        <p:bldAsOne/>
      </p:bldGraphic>
      <p:bldGraphic spid="10" grpId="0">
        <p:bldAsOne/>
      </p:bldGraphic>
      <p:bldP spid="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885071"/>
              </p:ext>
            </p:extLst>
          </p:nvPr>
        </p:nvGraphicFramePr>
        <p:xfrm>
          <a:off x="547716" y="1442773"/>
          <a:ext cx="8116608" cy="2857169"/>
        </p:xfrm>
        <a:graphic>
          <a:graphicData uri="http://schemas.openxmlformats.org/drawingml/2006/table">
            <a:tbl>
              <a:tblPr firstRow="1"/>
              <a:tblGrid>
                <a:gridCol w="770388">
                  <a:extLst>
                    <a:ext uri="{9D8B030D-6E8A-4147-A177-3AD203B41FA5}">
                      <a16:colId xmlns:a16="http://schemas.microsoft.com/office/drawing/2014/main" val="2393301093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2075050172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360987099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3725503537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928052830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2824655062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4230772523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991873914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819914911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4086885012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845525585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866361498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834393562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328904797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4289989877"/>
                    </a:ext>
                  </a:extLst>
                </a:gridCol>
              </a:tblGrid>
              <a:tr h="483045">
                <a:tc>
                  <a:txBody>
                    <a:bodyPr/>
                    <a:lstStyle/>
                    <a:p>
                      <a:pPr algn="l" fontAlgn="t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9" marR="8149" marT="81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TOTAL EUROPE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NL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FR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UK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ES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IT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NO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DK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SE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CH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AT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US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JP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755625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cap="all" baseline="0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Flanders</a:t>
                      </a:r>
                      <a:endParaRPr lang="nl-BE" sz="8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72%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7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E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6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B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5D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6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345751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Antwerp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74%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C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2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1CF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D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7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7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26B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117825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Bruges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76%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C3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0C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BD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28B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7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B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BD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1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492807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Brussels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90%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AC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3B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D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3B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3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6D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D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187170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Ghent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61%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9D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DC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AE3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5D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FD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7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721138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Leuven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40%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9D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1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F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4D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F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F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F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0E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DD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444488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Mechelen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34%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9E3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6D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8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F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9E3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2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155577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Ypres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30%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4D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7D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2D0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8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0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8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E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191307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Ostend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48%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6D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BC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BD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8D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7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245544"/>
                  </a:ext>
                </a:extLst>
              </a:tr>
              <a:tr h="318604"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311643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Belgium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93%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1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21B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1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1C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2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2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1C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06284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Mature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endParaRPr lang="en-US" dirty="0">
              <a:latin typeface="FlandersArtSans-Regular" panose="00000500000000000000" pitchFamily="2" charset="0"/>
            </a:endParaRPr>
          </a:p>
          <a:p>
            <a:r>
              <a:rPr lang="en-US" dirty="0">
                <a:latin typeface="FlandersArtSans-Regular" panose="00000500000000000000" pitchFamily="2" charset="0"/>
              </a:rPr>
              <a:t>Q1. Are you familiar with one of the following regions/</a:t>
            </a:r>
            <a:r>
              <a:rPr lang="en-US">
                <a:latin typeface="FlandersArtSans-Regular" panose="00000500000000000000" pitchFamily="2" charset="0"/>
              </a:rPr>
              <a:t>cities?</a:t>
            </a:r>
            <a:endParaRPr lang="en-US" dirty="0">
              <a:latin typeface="FlandersArtSans-Regular" panose="00000500000000000000" pitchFamily="2" charset="0"/>
            </a:endParaRPr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Tekstvak 6">
            <a:extLst/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 bwMode="gray">
          <a:xfrm>
            <a:off x="143448" y="321575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% that </a:t>
            </a:r>
            <a:r>
              <a:rPr lang="en-US" sz="1600" dirty="0">
                <a:solidFill>
                  <a:srgbClr val="007DC3"/>
                </a:solidFill>
              </a:rPr>
              <a:t>KNOWS</a:t>
            </a:r>
            <a:r>
              <a:rPr lang="en-US" sz="1600" dirty="0"/>
              <a:t> </a:t>
            </a:r>
            <a:r>
              <a:rPr lang="en-US" sz="1600" cap="none" dirty="0">
                <a:latin typeface="FlandersArtSans-Regular" panose="00000500000000000000" pitchFamily="2" charset="0"/>
              </a:rPr>
              <a:t>(is familiar with) </a:t>
            </a:r>
            <a:r>
              <a:rPr lang="en-US" sz="1600" dirty="0"/>
              <a:t>Flanders, Brussels or one of the (art) cities </a:t>
            </a:r>
            <a:br>
              <a:rPr lang="en-US" sz="1600" dirty="0"/>
            </a:br>
            <a:r>
              <a:rPr lang="en-US" sz="1600" cap="none" dirty="0">
                <a:latin typeface="FlandersArtSans-Regular" panose="00000500000000000000" pitchFamily="2" charset="0"/>
              </a:rPr>
              <a:t>(heard/read about it, or visited)</a:t>
            </a:r>
            <a:endParaRPr lang="en-US" sz="1600" dirty="0"/>
          </a:p>
        </p:txBody>
      </p:sp>
      <p:sp>
        <p:nvSpPr>
          <p:cNvPr id="10" name="Rechthoek 9"/>
          <p:cNvSpPr/>
          <p:nvPr/>
        </p:nvSpPr>
        <p:spPr>
          <a:xfrm>
            <a:off x="3519057" y="942231"/>
            <a:ext cx="2249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FlandersArtSans-Medium" panose="00000600000000000000" pitchFamily="2" charset="0"/>
              </a:rPr>
              <a:t>separate scores/city or region:</a:t>
            </a:r>
            <a:endParaRPr lang="nl-BE" sz="1200" dirty="0">
              <a:latin typeface="FlandersArtSans-Medium" panose="00000600000000000000" pitchFamily="2" charset="0"/>
            </a:endParaRPr>
          </a:p>
        </p:txBody>
      </p:sp>
      <p:cxnSp>
        <p:nvCxnSpPr>
          <p:cNvPr id="12" name="Rechte verbindingslijn 7"/>
          <p:cNvCxnSpPr/>
          <p:nvPr/>
        </p:nvCxnSpPr>
        <p:spPr>
          <a:xfrm>
            <a:off x="7617614" y="1347614"/>
            <a:ext cx="0" cy="30693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621" y="1347614"/>
            <a:ext cx="183696" cy="18369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304" y="1347614"/>
            <a:ext cx="183696" cy="18369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085" y="1347614"/>
            <a:ext cx="183696" cy="18369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402" y="1347614"/>
            <a:ext cx="183696" cy="18369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719" y="1347614"/>
            <a:ext cx="183696" cy="183696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8768" y="1347614"/>
            <a:ext cx="183696" cy="18369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4036" y="1347614"/>
            <a:ext cx="183696" cy="183696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8252" y="1347614"/>
            <a:ext cx="183696" cy="183696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2451" y="1347614"/>
            <a:ext cx="183696" cy="183696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0353" y="1347614"/>
            <a:ext cx="183696" cy="18369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2987" y="1347614"/>
            <a:ext cx="183696" cy="1836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1938" y="1347614"/>
            <a:ext cx="183696" cy="183696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76670" y="1347614"/>
            <a:ext cx="183696" cy="183696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1BB9971-14A5-48BE-8409-9E06490971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832" y="728067"/>
            <a:ext cx="704233" cy="7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16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25410"/>
              </p:ext>
            </p:extLst>
          </p:nvPr>
        </p:nvGraphicFramePr>
        <p:xfrm>
          <a:off x="323528" y="1538009"/>
          <a:ext cx="8404616" cy="2652616"/>
        </p:xfrm>
        <a:graphic>
          <a:graphicData uri="http://schemas.openxmlformats.org/drawingml/2006/table">
            <a:tbl>
              <a:tblPr firstRow="1"/>
              <a:tblGrid>
                <a:gridCol w="671016">
                  <a:extLst>
                    <a:ext uri="{9D8B030D-6E8A-4147-A177-3AD203B41FA5}">
                      <a16:colId xmlns:a16="http://schemas.microsoft.com/office/drawing/2014/main" val="4240707276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821217073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2486105591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1721879014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1533848624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3205367378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3705848920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2977922896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3138364352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714962025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596178347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3306309036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1632121052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1708247387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2205863812"/>
                    </a:ext>
                  </a:extLst>
                </a:gridCol>
              </a:tblGrid>
              <a:tr h="448462">
                <a:tc>
                  <a:txBody>
                    <a:bodyPr/>
                    <a:lstStyle/>
                    <a:p>
                      <a:pPr algn="l" fontAlgn="t"/>
                      <a:r>
                        <a:rPr lang="nl-B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9" marR="8149" marT="81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TOTAL EUROPE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NL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FR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UK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ES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IT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NO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DK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SE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CH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AT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US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JP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634581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cap="all" baseline="0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Flanders</a:t>
                      </a:r>
                      <a:endParaRPr lang="nl-BE" sz="7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40%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5D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0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5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E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777524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Antwerp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20%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F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1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493001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Bruges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26%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FCF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3D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ED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64399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Brussels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38%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FC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F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9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CD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3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3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B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713006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Ghent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0E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9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5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E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03260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Leuven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3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530751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Mechelen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641496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Ypres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1C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E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15B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E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A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E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E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E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488691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Ostend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DD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5D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5D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B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B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B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CD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117222"/>
                  </a:ext>
                </a:extLst>
              </a:tr>
              <a:tr h="295794"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865307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Belgium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50%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DD3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D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1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0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906214"/>
                  </a:ext>
                </a:extLst>
              </a:tr>
            </a:tbl>
          </a:graphicData>
        </a:graphic>
      </p:graphicFrame>
      <p:sp>
        <p:nvSpPr>
          <p:cNvPr id="6" name="Text Placeholder 2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Mature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endParaRPr lang="en-US" dirty="0">
              <a:latin typeface="FlandersArtSans-Regular" panose="00000500000000000000" pitchFamily="2" charset="0"/>
            </a:endParaRPr>
          </a:p>
          <a:p>
            <a:r>
              <a:rPr lang="en-US" dirty="0">
                <a:latin typeface="FlandersArtSans-Regular" panose="00000500000000000000" pitchFamily="2" charset="0"/>
              </a:rPr>
              <a:t>Q1. Did you visit one of the following regions/cities?</a:t>
            </a:r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8" name="Tekstvak 7">
            <a:extLst/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 bwMode="gray">
          <a:xfrm>
            <a:off x="143448" y="321575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% that </a:t>
            </a:r>
            <a:r>
              <a:rPr lang="en-US" sz="1600" dirty="0">
                <a:solidFill>
                  <a:srgbClr val="007DC3"/>
                </a:solidFill>
              </a:rPr>
              <a:t>VISITED</a:t>
            </a:r>
            <a:r>
              <a:rPr lang="en-US" sz="1600" dirty="0"/>
              <a:t> Flanders, Brussels or one of the (art) cities</a:t>
            </a:r>
            <a:br>
              <a:rPr lang="en-US" sz="1600" dirty="0"/>
            </a:br>
            <a:r>
              <a:rPr lang="en-US" sz="1600" cap="none" dirty="0">
                <a:latin typeface="FlandersArtSans-Regular" panose="00000500000000000000" pitchFamily="2" charset="0"/>
              </a:rPr>
              <a:t>(heard/read about it, or visited)</a:t>
            </a:r>
            <a:endParaRPr lang="en-US" sz="1600" dirty="0"/>
          </a:p>
        </p:txBody>
      </p:sp>
      <p:cxnSp>
        <p:nvCxnSpPr>
          <p:cNvPr id="10" name="Rechte verbindingslijn 7"/>
          <p:cNvCxnSpPr/>
          <p:nvPr/>
        </p:nvCxnSpPr>
        <p:spPr>
          <a:xfrm>
            <a:off x="7613622" y="1722512"/>
            <a:ext cx="0" cy="270397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969" y="1423878"/>
            <a:ext cx="183696" cy="18369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842" y="1423878"/>
            <a:ext cx="183696" cy="18369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953" y="1423878"/>
            <a:ext cx="183696" cy="18369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1080" y="1423878"/>
            <a:ext cx="183696" cy="18369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207" y="1423878"/>
            <a:ext cx="183696" cy="18369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2826" y="1423878"/>
            <a:ext cx="183696" cy="18369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9334" y="1423878"/>
            <a:ext cx="183696" cy="183696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8224" y="1423878"/>
            <a:ext cx="183696" cy="18369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8699" y="1423878"/>
            <a:ext cx="183696" cy="183696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3461" y="1423878"/>
            <a:ext cx="183696" cy="183696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1715" y="1423878"/>
            <a:ext cx="183696" cy="183696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14096" y="1423878"/>
            <a:ext cx="183696" cy="18369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97588" y="1423878"/>
            <a:ext cx="183696" cy="183696"/>
          </a:xfrm>
          <a:prstGeom prst="rect">
            <a:avLst/>
          </a:prstGeom>
        </p:spPr>
      </p:pic>
      <p:sp>
        <p:nvSpPr>
          <p:cNvPr id="24" name="Rechthoek 23">
            <a:extLst>
              <a:ext uri="{FF2B5EF4-FFF2-40B4-BE49-F238E27FC236}">
                <a16:creationId xmlns:a16="http://schemas.microsoft.com/office/drawing/2014/main" id="{0302380F-C24C-4584-89F6-85F8EF7ED647}"/>
              </a:ext>
            </a:extLst>
          </p:cNvPr>
          <p:cNvSpPr/>
          <p:nvPr/>
        </p:nvSpPr>
        <p:spPr>
          <a:xfrm>
            <a:off x="3519057" y="942231"/>
            <a:ext cx="2249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FlandersArtSans-Medium" panose="00000600000000000000" pitchFamily="2" charset="0"/>
              </a:rPr>
              <a:t>separate scores/city or region:</a:t>
            </a:r>
            <a:endParaRPr lang="nl-BE" sz="1200" dirty="0">
              <a:latin typeface="FlandersArtSans-Medium" panose="00000600000000000000" pitchFamily="2" charset="0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B6F173A2-4F71-42A2-B666-14B3FFD36C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832" y="726700"/>
            <a:ext cx="705600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537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976BBC63-69C0-4FC3-BB99-977C1C23A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159"/>
          <a:stretch/>
        </p:blipFill>
        <p:spPr>
          <a:xfrm>
            <a:off x="0" y="-1178910"/>
            <a:ext cx="9144000" cy="390092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537D57ED-81C9-4BE7-910A-5F4F8F526631}"/>
              </a:ext>
            </a:extLst>
          </p:cNvPr>
          <p:cNvSpPr/>
          <p:nvPr/>
        </p:nvSpPr>
        <p:spPr bwMode="gray">
          <a:xfrm>
            <a:off x="2123728" y="1419622"/>
            <a:ext cx="4752528" cy="2160240"/>
          </a:xfrm>
          <a:prstGeom prst="rect">
            <a:avLst/>
          </a:prstGeom>
          <a:solidFill>
            <a:srgbClr val="EDEBD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627784" y="1779626"/>
            <a:ext cx="3204356" cy="648108"/>
          </a:xfrm>
        </p:spPr>
        <p:txBody>
          <a:bodyPr/>
          <a:lstStyle/>
          <a:p>
            <a:pPr algn="ctr"/>
            <a:r>
              <a:rPr lang="en-US" sz="1800" dirty="0"/>
              <a:t>Following results are based on people who are </a:t>
            </a:r>
            <a:r>
              <a:rPr lang="en-US" sz="2400" cap="all" dirty="0">
                <a:solidFill>
                  <a:srgbClr val="007DC3"/>
                </a:solidFill>
                <a:latin typeface="FlandersArtSans-Medium" panose="00000600000000000000" pitchFamily="2" charset="0"/>
              </a:rPr>
              <a:t>familiar</a:t>
            </a:r>
            <a:r>
              <a:rPr lang="en-US" sz="1800" dirty="0"/>
              <a:t> with Flanders or a city in Flanders.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3964" y="987610"/>
            <a:ext cx="1944216" cy="288032"/>
          </a:xfrm>
          <a:solidFill>
            <a:srgbClr val="FFED00"/>
          </a:solidFill>
        </p:spPr>
        <p:txBody>
          <a:bodyPr lIns="36000" tIns="36000" rIns="36000" bIns="36000" anchor="ctr"/>
          <a:lstStyle/>
          <a:p>
            <a:pPr algn="ctr"/>
            <a:r>
              <a:rPr lang="nl-BE" sz="1600" dirty="0"/>
              <a:t>Important </a:t>
            </a:r>
            <a:r>
              <a:rPr lang="nl-BE" sz="1600" dirty="0" err="1"/>
              <a:t>remark</a:t>
            </a:r>
            <a:endParaRPr lang="en-US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ABF475E-1352-49F8-9B25-C9DB4CFDD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700" y="771550"/>
            <a:ext cx="1277731" cy="1277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63A91E7-172C-4C11-9645-7DF1734B8E3D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56DE03-F27A-4F66-9B2A-7EE2ED420E8C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8D0ADA4-A8A3-4286-ABC3-CBC5822C6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245897"/>
            <a:ext cx="6547073" cy="65037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50B7D1-C90A-4726-837D-30014159E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1876232"/>
            <a:ext cx="2160240" cy="23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54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63A91E7-172C-4C11-9645-7DF1734B8E3D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56DE03-F27A-4F66-9B2A-7EE2ED420E8C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B1673CE-C64A-4F6F-B21C-52EC355A6A51}"/>
              </a:ext>
            </a:extLst>
          </p:cNvPr>
          <p:cNvSpPr/>
          <p:nvPr/>
        </p:nvSpPr>
        <p:spPr>
          <a:xfrm>
            <a:off x="1288875" y="2286476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 err="1">
                <a:latin typeface="FlandersArtSans-Medium" panose="00000600000000000000" pitchFamily="2" charset="0"/>
              </a:rPr>
              <a:t>Harbour</a:t>
            </a:r>
            <a:r>
              <a:rPr lang="nl-BE" sz="900" cap="all" dirty="0">
                <a:latin typeface="FlandersArtSans-Medium" panose="00000600000000000000" pitchFamily="2" charset="0"/>
              </a:rPr>
              <a:t>, 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 err="1">
                <a:latin typeface="FlandersArtSans-Medium" panose="00000600000000000000" pitchFamily="2" charset="0"/>
              </a:rPr>
              <a:t>ship</a:t>
            </a:r>
            <a:r>
              <a:rPr lang="nl-BE" sz="900" cap="all" dirty="0">
                <a:latin typeface="FlandersArtSans-Medium" panose="00000600000000000000" pitchFamily="2" charset="0"/>
              </a:rPr>
              <a:t> 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045A1E33-F168-4560-AE9B-1D0BF508DDDD}"/>
              </a:ext>
            </a:extLst>
          </p:cNvPr>
          <p:cNvSpPr/>
          <p:nvPr/>
        </p:nvSpPr>
        <p:spPr>
          <a:xfrm>
            <a:off x="2266892" y="2286476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>
                <a:latin typeface="FlandersArtSans-Medium" panose="00000600000000000000" pitchFamily="2" charset="0"/>
              </a:rPr>
              <a:t>Heritage 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>
                <a:latin typeface="FlandersArtSans-Medium" panose="00000600000000000000" pitchFamily="2" charset="0"/>
              </a:rPr>
              <a:t>(</a:t>
            </a:r>
            <a:r>
              <a:rPr lang="nl-BE" sz="900" cap="all" dirty="0" err="1">
                <a:latin typeface="FlandersArtSans-Medium" panose="00000600000000000000" pitchFamily="2" charset="0"/>
              </a:rPr>
              <a:t>historic</a:t>
            </a:r>
            <a:r>
              <a:rPr lang="nl-BE" sz="900" cap="all" dirty="0">
                <a:latin typeface="FlandersArtSans-Medium" panose="00000600000000000000" pitchFamily="2" charset="0"/>
              </a:rPr>
              <a:t> buildings)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C24AF78-B244-42E1-96F5-9EC294780493}"/>
              </a:ext>
            </a:extLst>
          </p:cNvPr>
          <p:cNvSpPr/>
          <p:nvPr/>
        </p:nvSpPr>
        <p:spPr>
          <a:xfrm>
            <a:off x="3596206" y="2286476"/>
            <a:ext cx="100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>
                <a:latin typeface="FlandersArtSans-Medium" panose="00000600000000000000" pitchFamily="2" charset="0"/>
              </a:rPr>
              <a:t>City (</a:t>
            </a:r>
            <a:r>
              <a:rPr lang="nl-BE" sz="900" cap="all" dirty="0" err="1">
                <a:latin typeface="FlandersArtSans-Medium" panose="00000600000000000000" pitchFamily="2" charset="0"/>
              </a:rPr>
              <a:t>general</a:t>
            </a:r>
            <a:r>
              <a:rPr lang="nl-BE" sz="900" cap="all" dirty="0">
                <a:latin typeface="FlandersArtSans-Medium" panose="00000600000000000000" pitchFamily="2" charset="0"/>
              </a:rPr>
              <a:t>), 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 err="1">
                <a:latin typeface="FlandersArtSans-Medium" panose="00000600000000000000" pitchFamily="2" charset="0"/>
              </a:rPr>
              <a:t>old</a:t>
            </a:r>
            <a:r>
              <a:rPr lang="nl-BE" sz="900" cap="all" dirty="0">
                <a:latin typeface="FlandersArtSans-Medium" panose="00000600000000000000" pitchFamily="2" charset="0"/>
              </a:rPr>
              <a:t> </a:t>
            </a:r>
            <a:r>
              <a:rPr lang="nl-BE" sz="900" cap="all" dirty="0" err="1">
                <a:latin typeface="FlandersArtSans-Medium" panose="00000600000000000000" pitchFamily="2" charset="0"/>
              </a:rPr>
              <a:t>cities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8424C6B7-E8F2-49E1-8DD6-D80C75EB1977}"/>
              </a:ext>
            </a:extLst>
          </p:cNvPr>
          <p:cNvSpPr txBox="1">
            <a:spLocks/>
          </p:cNvSpPr>
          <p:nvPr/>
        </p:nvSpPr>
        <p:spPr bwMode="gray">
          <a:xfrm>
            <a:off x="143448" y="321575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Spontaneous associations with “Flanders”</a:t>
            </a:r>
            <a:br>
              <a:rPr lang="en-US" sz="1600" dirty="0"/>
            </a:br>
            <a:r>
              <a:rPr lang="en-US" sz="1600" cap="none" dirty="0">
                <a:latin typeface="FlandersArtSans-Regular" panose="00000500000000000000" pitchFamily="2" charset="0"/>
              </a:rPr>
              <a:t>(</a:t>
            </a:r>
            <a:r>
              <a:rPr lang="en-US" sz="1600" dirty="0">
                <a:latin typeface="FlandersArtSans-Regular" panose="00000500000000000000" pitchFamily="2" charset="0"/>
              </a:rPr>
              <a:t>total Europe</a:t>
            </a:r>
            <a:r>
              <a:rPr lang="en-US" sz="1600" cap="none" dirty="0">
                <a:latin typeface="FlandersArtSans-Regular" panose="00000500000000000000" pitchFamily="2" charset="0"/>
              </a:rPr>
              <a:t>)</a:t>
            </a:r>
            <a:endParaRPr lang="en-US" sz="1600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2C518E7-9712-43D9-8A8D-4AE696A2744E}"/>
              </a:ext>
            </a:extLst>
          </p:cNvPr>
          <p:cNvSpPr/>
          <p:nvPr/>
        </p:nvSpPr>
        <p:spPr>
          <a:xfrm>
            <a:off x="4613941" y="2286476"/>
            <a:ext cx="138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>
                <a:latin typeface="FlandersArtSans-Medium" panose="00000600000000000000" pitchFamily="2" charset="0"/>
              </a:rPr>
              <a:t>Nature &amp; 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 err="1">
                <a:latin typeface="FlandersArtSans-Medium" panose="00000600000000000000" pitchFamily="2" charset="0"/>
              </a:rPr>
              <a:t>beautiful</a:t>
            </a:r>
            <a:r>
              <a:rPr lang="nl-BE" sz="900" cap="all" dirty="0">
                <a:latin typeface="FlandersArtSans-Medium" panose="00000600000000000000" pitchFamily="2" charset="0"/>
              </a:rPr>
              <a:t> landscapes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30A269C-2FE9-4474-81B7-37074A3FD7AB}"/>
              </a:ext>
            </a:extLst>
          </p:cNvPr>
          <p:cNvSpPr/>
          <p:nvPr/>
        </p:nvSpPr>
        <p:spPr>
          <a:xfrm>
            <a:off x="5971614" y="2286476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900" cap="all" dirty="0">
                <a:latin typeface="FlandersArtSans-Medium" panose="00000600000000000000" pitchFamily="2" charset="0"/>
              </a:rPr>
              <a:t>(First and second) </a:t>
            </a:r>
            <a:br>
              <a:rPr lang="en-US" sz="900" cap="all" dirty="0">
                <a:latin typeface="FlandersArtSans-Medium" panose="00000600000000000000" pitchFamily="2" charset="0"/>
              </a:rPr>
            </a:br>
            <a:r>
              <a:rPr lang="en-US" sz="900" cap="all" dirty="0">
                <a:latin typeface="FlandersArtSans-Medium" panose="00000600000000000000" pitchFamily="2" charset="0"/>
              </a:rPr>
              <a:t>world war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D4981DEA-A68B-4468-955A-A13F443394F5}"/>
              </a:ext>
            </a:extLst>
          </p:cNvPr>
          <p:cNvSpPr/>
          <p:nvPr/>
        </p:nvSpPr>
        <p:spPr>
          <a:xfrm>
            <a:off x="7594473" y="2355726"/>
            <a:ext cx="4283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900" cap="all" dirty="0">
                <a:latin typeface="FlandersArtSans-Medium" panose="00000600000000000000" pitchFamily="2" charset="0"/>
              </a:rPr>
              <a:t>Beer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16540CF8-C1C9-4532-8238-DA200E53E3E4}"/>
              </a:ext>
            </a:extLst>
          </p:cNvPr>
          <p:cNvSpPr/>
          <p:nvPr/>
        </p:nvSpPr>
        <p:spPr>
          <a:xfrm>
            <a:off x="660615" y="4074626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>
                <a:latin typeface="FlandersArtSans-Medium" panose="00000600000000000000" pitchFamily="2" charset="0"/>
              </a:rPr>
              <a:t>Art </a:t>
            </a:r>
            <a:r>
              <a:rPr lang="nl-BE" sz="900" cap="all" dirty="0" err="1">
                <a:latin typeface="FlandersArtSans-Medium" panose="00000600000000000000" pitchFamily="2" charset="0"/>
              </a:rPr>
              <a:t>and</a:t>
            </a:r>
            <a:r>
              <a:rPr lang="nl-BE" sz="900" cap="all" dirty="0">
                <a:latin typeface="FlandersArtSans-Medium" panose="00000600000000000000" pitchFamily="2" charset="0"/>
              </a:rPr>
              <a:t> 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 err="1">
                <a:latin typeface="FlandersArtSans-Medium" panose="00000600000000000000" pitchFamily="2" charset="0"/>
              </a:rPr>
              <a:t>artists</a:t>
            </a:r>
            <a:r>
              <a:rPr lang="nl-BE" sz="900" cap="all" dirty="0">
                <a:latin typeface="FlandersArtSans-Medium" panose="00000600000000000000" pitchFamily="2" charset="0"/>
              </a:rPr>
              <a:t>, museum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A1E5B4A-4F45-4144-AA6A-8E21C27390DE}"/>
              </a:ext>
            </a:extLst>
          </p:cNvPr>
          <p:cNvSpPr/>
          <p:nvPr/>
        </p:nvSpPr>
        <p:spPr>
          <a:xfrm>
            <a:off x="2021768" y="4074626"/>
            <a:ext cx="670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 err="1">
                <a:latin typeface="FlandersArtSans-Medium" panose="00000600000000000000" pitchFamily="2" charset="0"/>
              </a:rPr>
              <a:t>History</a:t>
            </a:r>
            <a:r>
              <a:rPr lang="nl-BE" sz="900" cap="all" dirty="0">
                <a:latin typeface="FlandersArtSans-Medium" panose="00000600000000000000" pitchFamily="2" charset="0"/>
              </a:rPr>
              <a:t>/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>
                <a:latin typeface="FlandersArtSans-Medium" panose="00000600000000000000" pitchFamily="2" charset="0"/>
              </a:rPr>
              <a:t>culture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43937736-67F3-411D-AE1C-0DE2AA5C2FDE}"/>
              </a:ext>
            </a:extLst>
          </p:cNvPr>
          <p:cNvSpPr/>
          <p:nvPr/>
        </p:nvSpPr>
        <p:spPr>
          <a:xfrm>
            <a:off x="3236068" y="407462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>
                <a:latin typeface="FlandersArtSans-Medium" panose="00000600000000000000" pitchFamily="2" charset="0"/>
              </a:rPr>
              <a:t>Beach/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 err="1">
                <a:latin typeface="FlandersArtSans-Medium" panose="00000600000000000000" pitchFamily="2" charset="0"/>
              </a:rPr>
              <a:t>coast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E1164B67-F71A-4B0C-920D-BD239CFE0782}"/>
              </a:ext>
            </a:extLst>
          </p:cNvPr>
          <p:cNvSpPr/>
          <p:nvPr/>
        </p:nvSpPr>
        <p:spPr>
          <a:xfrm>
            <a:off x="4134610" y="4074626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>
                <a:latin typeface="FlandersArtSans-Medium" panose="00000600000000000000" pitchFamily="2" charset="0"/>
              </a:rPr>
              <a:t>Language/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>
                <a:latin typeface="FlandersArtSans-Medium" panose="00000600000000000000" pitchFamily="2" charset="0"/>
              </a:rPr>
              <a:t>accent (Dutch)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4CA885C2-D683-4A46-98E1-DC709ED5C8FC}"/>
              </a:ext>
            </a:extLst>
          </p:cNvPr>
          <p:cNvSpPr/>
          <p:nvPr/>
        </p:nvSpPr>
        <p:spPr>
          <a:xfrm>
            <a:off x="5378086" y="407462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900" cap="all" dirty="0">
                <a:latin typeface="FlandersArtSans-Medium" panose="00000600000000000000" pitchFamily="2" charset="0"/>
              </a:rPr>
              <a:t>Tasty food </a:t>
            </a:r>
            <a:br>
              <a:rPr lang="en-US" sz="900" cap="all" dirty="0">
                <a:latin typeface="FlandersArtSans-Medium" panose="00000600000000000000" pitchFamily="2" charset="0"/>
              </a:rPr>
            </a:br>
            <a:r>
              <a:rPr lang="en-US" sz="900" cap="all" dirty="0">
                <a:latin typeface="FlandersArtSans-Medium" panose="00000600000000000000" pitchFamily="2" charset="0"/>
              </a:rPr>
              <a:t>&amp; drinks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4825092F-587F-40CC-B3D9-E056BA305F7E}"/>
              </a:ext>
            </a:extLst>
          </p:cNvPr>
          <p:cNvSpPr/>
          <p:nvPr/>
        </p:nvSpPr>
        <p:spPr>
          <a:xfrm>
            <a:off x="6534054" y="407462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900" cap="all" dirty="0">
                <a:latin typeface="FlandersArtSans-Medium" panose="00000600000000000000" pitchFamily="2" charset="0"/>
              </a:rPr>
              <a:t>Chocolate </a:t>
            </a:r>
            <a:br>
              <a:rPr lang="en-US" sz="900" cap="all" dirty="0">
                <a:latin typeface="FlandersArtSans-Medium" panose="00000600000000000000" pitchFamily="2" charset="0"/>
              </a:rPr>
            </a:br>
            <a:r>
              <a:rPr lang="en-US" sz="900" cap="all" dirty="0">
                <a:latin typeface="FlandersArtSans-Medium" panose="00000600000000000000" pitchFamily="2" charset="0"/>
              </a:rPr>
              <a:t>&amp; pralines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B1B472D2-5F29-4405-8A46-F79D3E946EE2}"/>
              </a:ext>
            </a:extLst>
          </p:cNvPr>
          <p:cNvSpPr/>
          <p:nvPr/>
        </p:nvSpPr>
        <p:spPr>
          <a:xfrm>
            <a:off x="7617291" y="4143876"/>
            <a:ext cx="9300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900" cap="all" dirty="0">
                <a:latin typeface="FlandersArtSans-Medium" panose="00000600000000000000" pitchFamily="2" charset="0"/>
              </a:rPr>
              <a:t>Architecture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9C8008DC-8322-4D75-BC40-41D59CCD7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419" y="3110641"/>
            <a:ext cx="882192" cy="885735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224B949A-4656-4022-A1EC-35893580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90" y="3110641"/>
            <a:ext cx="882192" cy="885735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DA37FB4B-8C33-4A85-922C-6EDC13C18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538" y="1342200"/>
            <a:ext cx="882192" cy="885735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98CC2DEF-2F3D-4FFC-9BF1-16965991A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990" y="1342200"/>
            <a:ext cx="882192" cy="885735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711DA903-A292-4E06-B454-F5B5E3E8B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9480" y="3110641"/>
            <a:ext cx="882192" cy="885735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4203AC29-5258-4B09-A4FF-EED0D5728A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1210" y="1342200"/>
            <a:ext cx="882192" cy="885735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B93F7D35-5E05-4FBF-AE5C-CB31B48B14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9666" y="3110641"/>
            <a:ext cx="882192" cy="885735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9AFB4488-C848-4502-A44C-6050A370DE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9542" y="3110641"/>
            <a:ext cx="882192" cy="885735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2264B100-4C98-42B7-9550-A059920072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9100" y="1342200"/>
            <a:ext cx="882192" cy="885735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7BA27008-5A91-472E-9404-6DD3DD5D3A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3320" y="1342200"/>
            <a:ext cx="882192" cy="885735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876A0587-1D28-45FC-AB9D-C5BF9C0140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9604" y="3110641"/>
            <a:ext cx="882192" cy="885735"/>
          </a:xfrm>
          <a:prstGeom prst="rect">
            <a:avLst/>
          </a:prstGeom>
        </p:spPr>
      </p:pic>
      <p:pic>
        <p:nvPicPr>
          <p:cNvPr id="53" name="Afbeelding 52">
            <a:extLst>
              <a:ext uri="{FF2B5EF4-FFF2-40B4-BE49-F238E27FC236}">
                <a16:creationId xmlns:a16="http://schemas.microsoft.com/office/drawing/2014/main" id="{73870B5E-A650-4809-9159-342F919FE7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39728" y="3110641"/>
            <a:ext cx="882192" cy="885735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0545DD32-2FAE-42C7-ADF6-85DB00C3AF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45430" y="1342200"/>
            <a:ext cx="882192" cy="885735"/>
          </a:xfrm>
          <a:prstGeom prst="rect">
            <a:avLst/>
          </a:prstGeom>
        </p:spPr>
      </p:pic>
      <p:grpSp>
        <p:nvGrpSpPr>
          <p:cNvPr id="58" name="Groep 57">
            <a:extLst>
              <a:ext uri="{FF2B5EF4-FFF2-40B4-BE49-F238E27FC236}">
                <a16:creationId xmlns:a16="http://schemas.microsoft.com/office/drawing/2014/main" id="{8A5F1397-CF32-4EBB-AF9A-5E7055D32F14}"/>
              </a:ext>
            </a:extLst>
          </p:cNvPr>
          <p:cNvGrpSpPr/>
          <p:nvPr/>
        </p:nvGrpSpPr>
        <p:grpSpPr>
          <a:xfrm>
            <a:off x="1692987" y="1227853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39E22078-68B8-4A53-8D04-10CA64C32919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A6E5A22B-CC51-4D3D-90C6-91BC83544CB0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18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908A570B-D1F5-4BE1-906E-3F17A6941AD0}"/>
              </a:ext>
            </a:extLst>
          </p:cNvPr>
          <p:cNvGrpSpPr/>
          <p:nvPr/>
        </p:nvGrpSpPr>
        <p:grpSpPr>
          <a:xfrm>
            <a:off x="2922741" y="1227853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D2E066C7-4127-4223-87C8-C8A7BD0D652C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17355970-0981-4596-B1C7-8E4969FE2ADE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17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E26CE924-CE98-4264-B1E9-759DCDD40E55}"/>
              </a:ext>
            </a:extLst>
          </p:cNvPr>
          <p:cNvGrpSpPr/>
          <p:nvPr/>
        </p:nvGrpSpPr>
        <p:grpSpPr>
          <a:xfrm>
            <a:off x="4152495" y="1227853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al 64">
              <a:extLst>
                <a:ext uri="{FF2B5EF4-FFF2-40B4-BE49-F238E27FC236}">
                  <a16:creationId xmlns:a16="http://schemas.microsoft.com/office/drawing/2014/main" id="{1194B516-8C80-4A6C-B6F8-4A3F0FE036FA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2E003A62-63AF-4CCE-AC20-866EE89AFE57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17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67" name="Groep 66">
            <a:extLst>
              <a:ext uri="{FF2B5EF4-FFF2-40B4-BE49-F238E27FC236}">
                <a16:creationId xmlns:a16="http://schemas.microsoft.com/office/drawing/2014/main" id="{DD84D3B2-DC28-46A1-8F72-D38082FF9BA0}"/>
              </a:ext>
            </a:extLst>
          </p:cNvPr>
          <p:cNvGrpSpPr/>
          <p:nvPr/>
        </p:nvGrpSpPr>
        <p:grpSpPr>
          <a:xfrm>
            <a:off x="5382249" y="1227853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4BA26D55-C335-49FE-99DB-07190C74548A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9" name="Tekstvak 68">
              <a:extLst>
                <a:ext uri="{FF2B5EF4-FFF2-40B4-BE49-F238E27FC236}">
                  <a16:creationId xmlns:a16="http://schemas.microsoft.com/office/drawing/2014/main" id="{0A47AAA8-45FD-4253-843F-E53EF96AFB62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15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70" name="Groep 69">
            <a:extLst>
              <a:ext uri="{FF2B5EF4-FFF2-40B4-BE49-F238E27FC236}">
                <a16:creationId xmlns:a16="http://schemas.microsoft.com/office/drawing/2014/main" id="{8BF7DE14-E2BC-4CAD-AEA5-FD024CCD8B9A}"/>
              </a:ext>
            </a:extLst>
          </p:cNvPr>
          <p:cNvGrpSpPr/>
          <p:nvPr/>
        </p:nvGrpSpPr>
        <p:grpSpPr>
          <a:xfrm>
            <a:off x="6612003" y="1227853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DB11C6BB-AEA0-4AE1-9F4B-4244A4C44022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F11DD817-97E2-4012-A84A-8722298598FC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14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73" name="Groep 72">
            <a:extLst>
              <a:ext uri="{FF2B5EF4-FFF2-40B4-BE49-F238E27FC236}">
                <a16:creationId xmlns:a16="http://schemas.microsoft.com/office/drawing/2014/main" id="{A54C6BC3-0BF6-4F40-8B70-3E907D783FA7}"/>
              </a:ext>
            </a:extLst>
          </p:cNvPr>
          <p:cNvGrpSpPr/>
          <p:nvPr/>
        </p:nvGrpSpPr>
        <p:grpSpPr>
          <a:xfrm>
            <a:off x="7841758" y="1227853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F8FB2273-4D06-43BD-947E-95E0CD44AFDB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75" name="Tekstvak 74">
              <a:extLst>
                <a:ext uri="{FF2B5EF4-FFF2-40B4-BE49-F238E27FC236}">
                  <a16:creationId xmlns:a16="http://schemas.microsoft.com/office/drawing/2014/main" id="{841B49B7-FC6A-4119-B624-580BCD80C0B4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14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81EF1AA8-B6EB-4E76-881C-05DB12024975}"/>
              </a:ext>
            </a:extLst>
          </p:cNvPr>
          <p:cNvGrpSpPr/>
          <p:nvPr/>
        </p:nvGrpSpPr>
        <p:grpSpPr>
          <a:xfrm>
            <a:off x="1227641" y="3069812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7D6F0503-6159-43DF-AD7F-5BC5C35D141E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78" name="Tekstvak 77">
              <a:extLst>
                <a:ext uri="{FF2B5EF4-FFF2-40B4-BE49-F238E27FC236}">
                  <a16:creationId xmlns:a16="http://schemas.microsoft.com/office/drawing/2014/main" id="{B56409D2-C4C0-42FA-B7C6-515412CCB4FD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13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67DA55AF-EE88-40CB-A80C-64B8E819CEC2}"/>
              </a:ext>
            </a:extLst>
          </p:cNvPr>
          <p:cNvGrpSpPr/>
          <p:nvPr/>
        </p:nvGrpSpPr>
        <p:grpSpPr>
          <a:xfrm>
            <a:off x="2373311" y="3069812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23BBA56C-0710-41DF-AAF5-5E8DFE8A4AAC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FDE14292-6968-4357-9DCF-18DCAE116A81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13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82" name="Groep 81">
            <a:extLst>
              <a:ext uri="{FF2B5EF4-FFF2-40B4-BE49-F238E27FC236}">
                <a16:creationId xmlns:a16="http://schemas.microsoft.com/office/drawing/2014/main" id="{70ADA447-48FD-4A62-93A4-39C06CBB03F7}"/>
              </a:ext>
            </a:extLst>
          </p:cNvPr>
          <p:cNvGrpSpPr/>
          <p:nvPr/>
        </p:nvGrpSpPr>
        <p:grpSpPr>
          <a:xfrm>
            <a:off x="3518981" y="3069812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099351F7-ACE0-48F3-9432-A7228B81FBDF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4" name="Tekstvak 83">
              <a:extLst>
                <a:ext uri="{FF2B5EF4-FFF2-40B4-BE49-F238E27FC236}">
                  <a16:creationId xmlns:a16="http://schemas.microsoft.com/office/drawing/2014/main" id="{F9A5A11C-1577-46D8-9777-0EC61A4110C4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13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85" name="Groep 84">
            <a:extLst>
              <a:ext uri="{FF2B5EF4-FFF2-40B4-BE49-F238E27FC236}">
                <a16:creationId xmlns:a16="http://schemas.microsoft.com/office/drawing/2014/main" id="{2EC09C2C-1A07-44D2-A1FE-121838CC6679}"/>
              </a:ext>
            </a:extLst>
          </p:cNvPr>
          <p:cNvGrpSpPr/>
          <p:nvPr/>
        </p:nvGrpSpPr>
        <p:grpSpPr>
          <a:xfrm>
            <a:off x="4664651" y="3069812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1BD367BF-5FAA-491E-847B-96067D21B926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7" name="Tekstvak 86">
              <a:extLst>
                <a:ext uri="{FF2B5EF4-FFF2-40B4-BE49-F238E27FC236}">
                  <a16:creationId xmlns:a16="http://schemas.microsoft.com/office/drawing/2014/main" id="{8F8A0175-5813-4BBF-A982-E6857E3A55F1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11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88" name="Groep 87">
            <a:extLst>
              <a:ext uri="{FF2B5EF4-FFF2-40B4-BE49-F238E27FC236}">
                <a16:creationId xmlns:a16="http://schemas.microsoft.com/office/drawing/2014/main" id="{92C53344-FBB7-4122-B043-B1BAF99AD106}"/>
              </a:ext>
            </a:extLst>
          </p:cNvPr>
          <p:cNvGrpSpPr/>
          <p:nvPr/>
        </p:nvGrpSpPr>
        <p:grpSpPr>
          <a:xfrm>
            <a:off x="5810321" y="3069812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E1B2ABFD-00CE-44C3-ACD0-E953F11339A5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42BD836F-080D-4E0B-ACEF-E3ED72071DB4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11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91" name="Groep 90">
            <a:extLst>
              <a:ext uri="{FF2B5EF4-FFF2-40B4-BE49-F238E27FC236}">
                <a16:creationId xmlns:a16="http://schemas.microsoft.com/office/drawing/2014/main" id="{A46C2AB9-0807-40DD-979E-FB9DAEF463AA}"/>
              </a:ext>
            </a:extLst>
          </p:cNvPr>
          <p:cNvGrpSpPr/>
          <p:nvPr/>
        </p:nvGrpSpPr>
        <p:grpSpPr>
          <a:xfrm>
            <a:off x="6955991" y="3069812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AC8E7E00-2CC9-4B80-A67F-A1C2BA3C7CF9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3" name="Tekstvak 92">
              <a:extLst>
                <a:ext uri="{FF2B5EF4-FFF2-40B4-BE49-F238E27FC236}">
                  <a16:creationId xmlns:a16="http://schemas.microsoft.com/office/drawing/2014/main" id="{690C8001-CC06-4F50-A893-4EB69B58B80F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9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95" name="Groep 94">
            <a:extLst>
              <a:ext uri="{FF2B5EF4-FFF2-40B4-BE49-F238E27FC236}">
                <a16:creationId xmlns:a16="http://schemas.microsoft.com/office/drawing/2014/main" id="{582F239C-7697-429C-8874-B3B052B05FD1}"/>
              </a:ext>
            </a:extLst>
          </p:cNvPr>
          <p:cNvGrpSpPr/>
          <p:nvPr/>
        </p:nvGrpSpPr>
        <p:grpSpPr>
          <a:xfrm>
            <a:off x="8101662" y="3074675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F7CE51E4-F730-4434-90E6-BF84F313E6E5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7" name="Tekstvak 96">
              <a:extLst>
                <a:ext uri="{FF2B5EF4-FFF2-40B4-BE49-F238E27FC236}">
                  <a16:creationId xmlns:a16="http://schemas.microsoft.com/office/drawing/2014/main" id="{8E0C6506-8160-4A36-A6FF-6033114DA381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7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37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5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75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34562"/>
              </p:ext>
            </p:extLst>
          </p:nvPr>
        </p:nvGraphicFramePr>
        <p:xfrm>
          <a:off x="230784" y="1188244"/>
          <a:ext cx="8454823" cy="2880320"/>
        </p:xfrm>
        <a:graphic>
          <a:graphicData uri="http://schemas.openxmlformats.org/drawingml/2006/table">
            <a:tbl>
              <a:tblPr firstRow="1"/>
              <a:tblGrid>
                <a:gridCol w="1621353">
                  <a:extLst>
                    <a:ext uri="{9D8B030D-6E8A-4147-A177-3AD203B41FA5}">
                      <a16:colId xmlns:a16="http://schemas.microsoft.com/office/drawing/2014/main" val="1386567754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162859439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3239290319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4193273471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2056652975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318928856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1440115094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2767923268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3547596270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3824711379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561822065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2334195494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909105321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3639362782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1087976877"/>
                    </a:ext>
                  </a:extLst>
                </a:gridCol>
              </a:tblGrid>
              <a:tr h="440961">
                <a:tc>
                  <a:txBody>
                    <a:bodyPr/>
                    <a:lstStyle/>
                    <a:p>
                      <a:pPr algn="l" fontAlgn="t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7" marR="7497" marT="74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TOTAL EUROPE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NL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FR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DE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UK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ES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IT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NO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DK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SE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CH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AT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US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JP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005419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Harbour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,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ship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AD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AD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7D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8D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5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9D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C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261784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Heritage (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historic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buildings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and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5D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C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AD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1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4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652574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City (general), old cities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AC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3B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9D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AC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AC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0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062206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Nature &amp;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beautiful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landscapes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3C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8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9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1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1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0E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D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4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551503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(First and second) world war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2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E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F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2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216642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Beer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4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2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5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8D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4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908432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Art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and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artists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, museum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9D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0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3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882204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History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/culture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D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2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9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D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1C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D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5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FE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7D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89082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Beach/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coast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FB4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DD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8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8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6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6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792965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Language/accent (Dutch)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EB4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9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CC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4D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D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A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FE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4C3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243988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Tasty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food &amp; drinks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B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BE3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B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3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5D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3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8C0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8D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3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486057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Chocolate &amp; pralines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5D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BE3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3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D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EC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8D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D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176301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Architecture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ED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E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2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2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047983"/>
                  </a:ext>
                </a:extLst>
              </a:tr>
            </a:tbl>
          </a:graphicData>
        </a:graphic>
      </p:graphicFrame>
      <p:sp>
        <p:nvSpPr>
          <p:cNvPr id="3" name="Rechthoek 2">
            <a:extLst/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4" name="Tekstvak 3">
            <a:extLst/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C2AC03-723F-4BF7-97F0-4B533990EE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Mature market – all </a:t>
            </a:r>
            <a:r>
              <a:rPr lang="en-US" dirty="0" err="1">
                <a:latin typeface="FlandersArtSans-Regular" panose="00000500000000000000" pitchFamily="2" charset="0"/>
              </a:rPr>
              <a:t>travellers</a:t>
            </a:r>
            <a:r>
              <a:rPr lang="en-US" dirty="0">
                <a:latin typeface="FlandersArtSans-Regular" panose="00000500000000000000" pitchFamily="2" charset="0"/>
              </a:rPr>
              <a:t> familiar with Flanders </a:t>
            </a:r>
            <a:br>
              <a:rPr lang="en-US" dirty="0">
                <a:latin typeface="FlandersArtSans-Regular" panose="00000500000000000000" pitchFamily="2" charset="0"/>
              </a:rPr>
            </a:br>
            <a:r>
              <a:rPr lang="en-US" dirty="0">
                <a:latin typeface="FlandersArtSans-Regular" panose="00000500000000000000" pitchFamily="2" charset="0"/>
              </a:rPr>
              <a:t>Q5. What are the 3 most important aspects Flanders is famous for?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CF4B275-8BA0-4710-9E53-EB43F9B24A52}"/>
              </a:ext>
            </a:extLst>
          </p:cNvPr>
          <p:cNvSpPr txBox="1">
            <a:spLocks/>
          </p:cNvSpPr>
          <p:nvPr/>
        </p:nvSpPr>
        <p:spPr bwMode="gray">
          <a:xfrm>
            <a:off x="143448" y="321575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rgbClr val="007DC3"/>
                </a:solidFill>
              </a:rPr>
              <a:t>Spontaneous associations with “Flanders” </a:t>
            </a:r>
            <a:br>
              <a:rPr lang="en-US" sz="1600" dirty="0">
                <a:solidFill>
                  <a:srgbClr val="007DC3"/>
                </a:solidFill>
              </a:rPr>
            </a:br>
            <a:r>
              <a:rPr lang="en-US" sz="1600" dirty="0"/>
              <a:t>differ greatly from country </a:t>
            </a:r>
            <a:r>
              <a:rPr lang="en-US" sz="1600"/>
              <a:t>to country </a:t>
            </a:r>
            <a:r>
              <a:rPr lang="en-US" sz="1600">
                <a:latin typeface="FlandersArtSans-Regular" panose="00000500000000000000" pitchFamily="2" charset="0"/>
              </a:rPr>
              <a:t>(open-ended </a:t>
            </a:r>
            <a:r>
              <a:rPr lang="en-US" sz="1600" dirty="0">
                <a:latin typeface="FlandersArtSans-Regular" panose="00000500000000000000" pitchFamily="2" charset="0"/>
              </a:rPr>
              <a:t>question)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142AEE7-F436-4903-B1FD-3505A84A7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894" y="1131590"/>
            <a:ext cx="183696" cy="18369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C9346CA-A63C-4172-9EAB-D75D15C95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313" y="1131590"/>
            <a:ext cx="183696" cy="18369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3B6CD69-0275-40DF-95DC-A9B681B1E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246" y="1131590"/>
            <a:ext cx="183696" cy="18369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94C4849-EB59-4556-BE81-C00CC1EAC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827" y="1131590"/>
            <a:ext cx="183696" cy="18369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3EFCE0F-913F-4587-ABDD-57B884BC5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7408" y="1131590"/>
            <a:ext cx="183696" cy="18369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C726DFD-8E8A-4D62-82B9-DF53674E53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3084" y="1131590"/>
            <a:ext cx="183696" cy="18369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DBB50E3-D16B-42AD-A6E2-4A003A5B02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5989" y="1131590"/>
            <a:ext cx="183696" cy="18369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AB5E067E-1C12-4BE7-AE9B-74E5037DDF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6056" y="1131590"/>
            <a:ext cx="183696" cy="18369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54F81CC-9DEC-4133-9F86-E2D5D3A82E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1665" y="1131590"/>
            <a:ext cx="183696" cy="18369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A15338F-4290-4C80-B06D-FAC8E600AF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4570" y="1131590"/>
            <a:ext cx="183696" cy="18369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3F24889-8A82-4E0B-B6CC-F960E4FD6F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1732" y="1131590"/>
            <a:ext cx="183696" cy="18369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8435C956-4AB8-42C6-9ADC-5C3ED2C229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7475" y="1131590"/>
            <a:ext cx="183696" cy="18369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45E9B93-61FD-4E8D-BB8C-DB92867A07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13151" y="1131590"/>
            <a:ext cx="183696" cy="183696"/>
          </a:xfrm>
          <a:prstGeom prst="rect">
            <a:avLst/>
          </a:prstGeom>
        </p:spPr>
      </p:pic>
      <p:cxnSp>
        <p:nvCxnSpPr>
          <p:cNvPr id="24" name="Rechte verbindingslijn 7">
            <a:extLst>
              <a:ext uri="{FF2B5EF4-FFF2-40B4-BE49-F238E27FC236}">
                <a16:creationId xmlns:a16="http://schemas.microsoft.com/office/drawing/2014/main" id="{CF577881-9CF0-4495-B2B6-3E2739576C22}"/>
              </a:ext>
            </a:extLst>
          </p:cNvPr>
          <p:cNvCxnSpPr>
            <a:cxnSpLocks/>
          </p:cNvCxnSpPr>
          <p:nvPr/>
        </p:nvCxnSpPr>
        <p:spPr>
          <a:xfrm>
            <a:off x="7716076" y="1315286"/>
            <a:ext cx="0" cy="31286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vak 30"/>
          <p:cNvSpPr txBox="1"/>
          <p:nvPr/>
        </p:nvSpPr>
        <p:spPr bwMode="gray">
          <a:xfrm>
            <a:off x="945560" y="1152248"/>
            <a:ext cx="135321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  <a:tabLst>
                <a:tab pos="628650" algn="l"/>
              </a:tabLst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Beer	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30%</a:t>
            </a:r>
          </a:p>
          <a:p>
            <a:pPr>
              <a:lnSpc>
                <a:spcPts val="700"/>
              </a:lnSpc>
              <a:spcBef>
                <a:spcPts val="300"/>
              </a:spcBef>
              <a:tabLst>
                <a:tab pos="628650" algn="l"/>
              </a:tabLst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French Fries	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28%</a:t>
            </a:r>
          </a:p>
          <a:p>
            <a:pPr>
              <a:lnSpc>
                <a:spcPts val="700"/>
              </a:lnSpc>
              <a:spcBef>
                <a:spcPts val="300"/>
              </a:spcBef>
              <a:tabLst>
                <a:tab pos="628650" algn="l"/>
              </a:tabLst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25%</a:t>
            </a:r>
          </a:p>
          <a:p>
            <a:pPr>
              <a:lnSpc>
                <a:spcPts val="700"/>
              </a:lnSpc>
              <a:spcBef>
                <a:spcPts val="300"/>
              </a:spcBef>
              <a:tabLst>
                <a:tab pos="628650" algn="l"/>
              </a:tabLst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University	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23%</a:t>
            </a:r>
          </a:p>
          <a:p>
            <a:pPr>
              <a:lnSpc>
                <a:spcPts val="700"/>
              </a:lnSpc>
              <a:spcBef>
                <a:spcPts val="300"/>
              </a:spcBef>
              <a:tabLst>
                <a:tab pos="628650" algn="l"/>
              </a:tabLst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Language/accent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21%</a:t>
            </a:r>
          </a:p>
        </p:txBody>
      </p:sp>
      <p:sp>
        <p:nvSpPr>
          <p:cNvPr id="32" name="Tekstvak 31"/>
          <p:cNvSpPr txBox="1"/>
          <p:nvPr/>
        </p:nvSpPr>
        <p:spPr bwMode="gray">
          <a:xfrm>
            <a:off x="2490705" y="1152248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18%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Beer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Chocol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. &amp; </a:t>
            </a: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pral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.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16%</a:t>
            </a:r>
          </a:p>
        </p:txBody>
      </p:sp>
      <p:sp>
        <p:nvSpPr>
          <p:cNvPr id="33" name="Tekstvak 32"/>
          <p:cNvSpPr txBox="1"/>
          <p:nvPr/>
        </p:nvSpPr>
        <p:spPr bwMode="gray">
          <a:xfrm>
            <a:off x="4036047" y="1152248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21%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Coast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20%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19%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Nature </a:t>
            </a: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landsc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.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Language/accent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14%</a:t>
            </a:r>
          </a:p>
        </p:txBody>
      </p:sp>
      <p:sp>
        <p:nvSpPr>
          <p:cNvPr id="34" name="Tekstvak 33"/>
          <p:cNvSpPr txBox="1"/>
          <p:nvPr/>
        </p:nvSpPr>
        <p:spPr bwMode="gray">
          <a:xfrm>
            <a:off x="5581389" y="1152248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WWI, WW2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52%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19%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Flowers, poppies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16%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15%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Beer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14%</a:t>
            </a:r>
          </a:p>
        </p:txBody>
      </p:sp>
      <p:sp>
        <p:nvSpPr>
          <p:cNvPr id="71" name="Tekstvak 70"/>
          <p:cNvSpPr txBox="1"/>
          <p:nvPr/>
        </p:nvSpPr>
        <p:spPr bwMode="gray">
          <a:xfrm>
            <a:off x="7124778" y="1152248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32%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Arts, museum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25%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History/cult.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22%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Architecture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21%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Beer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20%</a:t>
            </a:r>
          </a:p>
        </p:txBody>
      </p:sp>
      <p:sp>
        <p:nvSpPr>
          <p:cNvPr id="72" name="Tekstvak 71"/>
          <p:cNvSpPr txBox="1"/>
          <p:nvPr/>
        </p:nvSpPr>
        <p:spPr bwMode="gray">
          <a:xfrm>
            <a:off x="1828818" y="3751943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WWI, WW2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20%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Beer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Ind./trade/crafts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15%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Tasty food/ drinks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14%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14%</a:t>
            </a:r>
          </a:p>
        </p:txBody>
      </p:sp>
      <p:sp>
        <p:nvSpPr>
          <p:cNvPr id="73" name="Tekstvak 72"/>
          <p:cNvSpPr txBox="1"/>
          <p:nvPr/>
        </p:nvSpPr>
        <p:spPr bwMode="gray">
          <a:xfrm>
            <a:off x="4907558" y="2452448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Cycling (prof)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Beer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15%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Sports/sp. events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14%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12%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12%</a:t>
            </a:r>
          </a:p>
        </p:txBody>
      </p:sp>
      <p:sp>
        <p:nvSpPr>
          <p:cNvPr id="74" name="Tekstvak 73"/>
          <p:cNvSpPr txBox="1"/>
          <p:nvPr/>
        </p:nvSpPr>
        <p:spPr bwMode="gray">
          <a:xfrm>
            <a:off x="1828818" y="2452448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Fashion &amp; design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26%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Nature </a:t>
            </a: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landsc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.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25%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21%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Arts, museum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20%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18%</a:t>
            </a:r>
          </a:p>
        </p:txBody>
      </p:sp>
      <p:sp>
        <p:nvSpPr>
          <p:cNvPr id="75" name="Tekstvak 74"/>
          <p:cNvSpPr txBox="1"/>
          <p:nvPr/>
        </p:nvSpPr>
        <p:spPr bwMode="gray">
          <a:xfrm>
            <a:off x="7124778" y="3752393"/>
            <a:ext cx="1353600" cy="857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Dog of Flanders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51%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21%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Arts, museum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18%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18%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Tasty food/ drinks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8%</a:t>
            </a:r>
          </a:p>
        </p:txBody>
      </p:sp>
      <p:sp>
        <p:nvSpPr>
          <p:cNvPr id="76" name="Tekstvak 75"/>
          <p:cNvSpPr txBox="1"/>
          <p:nvPr/>
        </p:nvSpPr>
        <p:spPr bwMode="gray">
          <a:xfrm>
            <a:off x="3368188" y="2458762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11%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Beer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11%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Sports/sp. events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10%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Tasty food/drinks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10%</a:t>
            </a:r>
          </a:p>
        </p:txBody>
      </p:sp>
      <p:sp>
        <p:nvSpPr>
          <p:cNvPr id="77" name="Tekstvak 76"/>
          <p:cNvSpPr txBox="1"/>
          <p:nvPr/>
        </p:nvSpPr>
        <p:spPr bwMode="gray">
          <a:xfrm>
            <a:off x="3368188" y="3751943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Language/accent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	22%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18%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18%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Nature </a:t>
            </a: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landsc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.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18%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Coast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15%</a:t>
            </a:r>
          </a:p>
        </p:txBody>
      </p:sp>
      <p:sp>
        <p:nvSpPr>
          <p:cNvPr id="78" name="Tekstvak 77"/>
          <p:cNvSpPr txBox="1"/>
          <p:nvPr/>
        </p:nvSpPr>
        <p:spPr bwMode="gray">
          <a:xfrm>
            <a:off x="4907558" y="3751943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22%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20%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20%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Language/accent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Coast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15%</a:t>
            </a:r>
          </a:p>
        </p:txBody>
      </p:sp>
      <p:sp>
        <p:nvSpPr>
          <p:cNvPr id="79" name="Tekstvak 78"/>
          <p:cNvSpPr txBox="1"/>
          <p:nvPr/>
        </p:nvSpPr>
        <p:spPr bwMode="gray">
          <a:xfrm>
            <a:off x="7124778" y="2433284"/>
            <a:ext cx="1353600" cy="857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History/cult.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19%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Tasty food/ drinks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19%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16%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Arts, museum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14%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14%</a:t>
            </a:r>
          </a:p>
        </p:txBody>
      </p:sp>
      <p:pic>
        <p:nvPicPr>
          <p:cNvPr id="50" name="Afbeelding 49">
            <a:extLst>
              <a:ext uri="{FF2B5EF4-FFF2-40B4-BE49-F238E27FC236}">
                <a16:creationId xmlns:a16="http://schemas.microsoft.com/office/drawing/2014/main" id="{8DFE3799-E03C-4E6D-AA26-CE5960E5A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870" y="854617"/>
            <a:ext cx="518200" cy="520281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F09DA3B4-4875-4A5F-BDA5-4AA2F1A35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405" y="854616"/>
            <a:ext cx="518200" cy="520281"/>
          </a:xfrm>
          <a:prstGeom prst="rect">
            <a:avLst/>
          </a:prstGeom>
        </p:spPr>
      </p:pic>
      <p:pic>
        <p:nvPicPr>
          <p:cNvPr id="53" name="Afbeelding 52">
            <a:extLst>
              <a:ext uri="{FF2B5EF4-FFF2-40B4-BE49-F238E27FC236}">
                <a16:creationId xmlns:a16="http://schemas.microsoft.com/office/drawing/2014/main" id="{632F0754-6031-4C3A-9533-0643C90D1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747" y="854615"/>
            <a:ext cx="518200" cy="520281"/>
          </a:xfrm>
          <a:prstGeom prst="rect">
            <a:avLst/>
          </a:pr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C8328A72-4BAE-4B72-8741-ECA6363A0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431" y="858915"/>
            <a:ext cx="518200" cy="520281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700D6850-10CA-47A9-BB6A-0C10357EE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5888" y="3388229"/>
            <a:ext cx="518200" cy="520281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8196104B-7D27-4248-9A9C-6D90ECEB6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431" y="2123476"/>
            <a:ext cx="518200" cy="520281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B803EDAE-F26D-4ADC-8064-9565C7571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9089" y="854614"/>
            <a:ext cx="518200" cy="5202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DD63E611-7FE1-43CB-89A4-ED2A78D151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2797" y="844670"/>
            <a:ext cx="252000" cy="252000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83D26339-A7CD-404D-A84C-CA634D806A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8139" y="853070"/>
            <a:ext cx="252000" cy="252000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E3C8BDB2-5791-47B0-8652-0DC63FC673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4726" y="844670"/>
            <a:ext cx="252000" cy="252000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99D39AAA-AE48-4BE7-BBA5-3866C0EEF6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8937" y="844670"/>
            <a:ext cx="252000" cy="252000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6ECA0A60-3B34-4057-B60B-A7FD6B813C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7621" y="844064"/>
            <a:ext cx="252000" cy="252000"/>
          </a:xfrm>
          <a:prstGeom prst="rect">
            <a:avLst/>
          </a:prstGeom>
        </p:spPr>
      </p:pic>
      <p:sp>
        <p:nvSpPr>
          <p:cNvPr id="58" name="Title 3">
            <a:extLst>
              <a:ext uri="{FF2B5EF4-FFF2-40B4-BE49-F238E27FC236}">
                <a16:creationId xmlns:a16="http://schemas.microsoft.com/office/drawing/2014/main" id="{C901C8A0-02A3-492B-A1FA-6F07E0C8DB6E}"/>
              </a:ext>
            </a:extLst>
          </p:cNvPr>
          <p:cNvSpPr txBox="1">
            <a:spLocks/>
          </p:cNvSpPr>
          <p:nvPr/>
        </p:nvSpPr>
        <p:spPr bwMode="gray">
          <a:xfrm>
            <a:off x="143448" y="170890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Spontaneous associations with Flanders</a:t>
            </a:r>
            <a:br>
              <a:rPr lang="en-US" sz="1600" dirty="0"/>
            </a:br>
            <a:r>
              <a:rPr lang="en-US" sz="1600" cap="none" dirty="0">
                <a:latin typeface="FlandersArtSans-Regular" panose="00000500000000000000" pitchFamily="2" charset="0"/>
              </a:rPr>
              <a:t>top 5 per market -&gt; very different / country </a:t>
            </a:r>
            <a:endParaRPr lang="en-US" sz="1600" dirty="0"/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8A5EF2FC-BB65-47FF-871E-4919B0661684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7F58FB2D-AC23-495E-92C3-CD276D5054AF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61" name="Afbeelding 60">
            <a:extLst>
              <a:ext uri="{FF2B5EF4-FFF2-40B4-BE49-F238E27FC236}">
                <a16:creationId xmlns:a16="http://schemas.microsoft.com/office/drawing/2014/main" id="{67E25558-792C-469D-A961-AE9D092BF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888" y="2123477"/>
            <a:ext cx="518200" cy="520281"/>
          </a:xfrm>
          <a:prstGeom prst="rect">
            <a:avLst/>
          </a:prstGeom>
        </p:spPr>
      </p:pic>
      <p:pic>
        <p:nvPicPr>
          <p:cNvPr id="80" name="Afbeelding 79">
            <a:extLst>
              <a:ext uri="{FF2B5EF4-FFF2-40B4-BE49-F238E27FC236}">
                <a16:creationId xmlns:a16="http://schemas.microsoft.com/office/drawing/2014/main" id="{5DD423A3-3024-47E8-815D-8ABD69962F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518" y="3396050"/>
            <a:ext cx="518200" cy="520281"/>
          </a:xfrm>
          <a:prstGeom prst="rect">
            <a:avLst/>
          </a:prstGeom>
        </p:spPr>
      </p:pic>
      <p:pic>
        <p:nvPicPr>
          <p:cNvPr id="81" name="Afbeelding 80">
            <a:extLst>
              <a:ext uri="{FF2B5EF4-FFF2-40B4-BE49-F238E27FC236}">
                <a16:creationId xmlns:a16="http://schemas.microsoft.com/office/drawing/2014/main" id="{44B021C4-60F1-406D-80F2-6D5057065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258" y="3391243"/>
            <a:ext cx="518200" cy="52028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6F15A7E-9230-4003-867D-80F63C3901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24415" y="2123477"/>
            <a:ext cx="519887" cy="522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1CB66A6-80D2-425B-8D84-1F3BD9B9DF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45675" y="2120464"/>
            <a:ext cx="519887" cy="522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58E47DE-47A7-440B-BDC1-8207EB857F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41634" y="3391054"/>
            <a:ext cx="519887" cy="522000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67F36016-6DD8-402B-8AEE-C89D9F40005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49869" y="3362146"/>
            <a:ext cx="252000" cy="252000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82BE41C7-77A9-40C9-9A66-60AAC5B4E4B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5177" y="3365303"/>
            <a:ext cx="252000" cy="252000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E1CDD016-2AAD-4310-B76B-F2E2864170B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89627" y="2135594"/>
            <a:ext cx="252000" cy="252000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E733BB72-A123-469C-935F-517B967BF38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00923" y="3361491"/>
            <a:ext cx="252000" cy="252000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AA36A1C2-C54B-4EB0-99F2-9F3DB847309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33961" y="2135594"/>
            <a:ext cx="252000" cy="252000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0CCA01E0-B172-4E00-8A9A-2CFCE0C10C5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89627" y="3370940"/>
            <a:ext cx="252000" cy="252000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DCA55110-4D8F-4A2C-BA07-363209DC9AC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87397" y="2135594"/>
            <a:ext cx="252000" cy="252000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09B21CC2-F209-4B53-86B5-C0227F4BBBF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49869" y="2135594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73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448" y="51470"/>
            <a:ext cx="9000552" cy="576080"/>
          </a:xfrm>
        </p:spPr>
        <p:txBody>
          <a:bodyPr anchor="ctr"/>
          <a:lstStyle/>
          <a:p>
            <a:pPr algn="ctr"/>
            <a:r>
              <a:rPr lang="en-US" sz="1600"/>
              <a:t>Open-ended VS closed-ended </a:t>
            </a:r>
            <a:r>
              <a:rPr lang="en-US" sz="1600" dirty="0"/>
              <a:t>association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37199065"/>
              </p:ext>
            </p:extLst>
          </p:nvPr>
        </p:nvGraphicFramePr>
        <p:xfrm>
          <a:off x="1035925" y="1675920"/>
          <a:ext cx="3923189" cy="2624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1"/>
          <p:cNvGraphicFramePr/>
          <p:nvPr>
            <p:extLst>
              <p:ext uri="{D42A27DB-BD31-4B8C-83A1-F6EECF244321}">
                <p14:modId xmlns:p14="http://schemas.microsoft.com/office/powerpoint/2010/main" val="3464684394"/>
              </p:ext>
            </p:extLst>
          </p:nvPr>
        </p:nvGraphicFramePr>
        <p:xfrm>
          <a:off x="5076056" y="1675920"/>
          <a:ext cx="3165252" cy="2624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hthoek 3"/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43448" y="660666"/>
            <a:ext cx="900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Flanders is quite often associated with historical heritage, nature, chocolate &amp; pralines and food &amp; drinks. </a:t>
            </a:r>
            <a:br>
              <a:rPr lang="en-US" sz="1200" dirty="0">
                <a:latin typeface="FlandersArtSans-Regular" panose="00000500000000000000" pitchFamily="2" charset="0"/>
              </a:rPr>
            </a:br>
            <a:r>
              <a:rPr lang="en-US" sz="1200" dirty="0">
                <a:latin typeface="FlandersArtSans-Regular" panose="00000500000000000000" pitchFamily="2" charset="0"/>
              </a:rPr>
              <a:t>Associations with fashion and diamonds </a:t>
            </a:r>
            <a:r>
              <a:rPr lang="en-US" sz="1200">
                <a:latin typeface="FlandersArtSans-Regular" panose="00000500000000000000" pitchFamily="2" charset="0"/>
              </a:rPr>
              <a:t>are made less often. </a:t>
            </a:r>
            <a:endParaRPr lang="nl-BE" sz="1200" dirty="0">
              <a:latin typeface="FlandersArtSans-Regular" panose="00000500000000000000" pitchFamily="2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 bwMode="gray">
          <a:xfrm>
            <a:off x="2267744" y="1270046"/>
            <a:ext cx="1459551" cy="293592"/>
          </a:xfrm>
          <a:prstGeom prst="rect">
            <a:avLst/>
          </a:prstGeom>
          <a:solidFill>
            <a:srgbClr val="FFED00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AIDED ASSOCIATION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 bwMode="gray">
          <a:xfrm>
            <a:off x="5681906" y="1270046"/>
            <a:ext cx="1953552" cy="293592"/>
          </a:xfrm>
          <a:prstGeom prst="rect">
            <a:avLst/>
          </a:prstGeom>
          <a:solidFill>
            <a:srgbClr val="FFED00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Spontaneous ASSOCIATION</a:t>
            </a:r>
          </a:p>
        </p:txBody>
      </p:sp>
      <p:sp>
        <p:nvSpPr>
          <p:cNvPr id="15" name="Text Placeholder 2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874502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all </a:t>
            </a:r>
            <a:r>
              <a:rPr lang="en-US" dirty="0" err="1">
                <a:latin typeface="FlandersArtSans-Regular" panose="00000500000000000000" pitchFamily="2" charset="0"/>
              </a:rPr>
              <a:t>travellers</a:t>
            </a:r>
            <a:r>
              <a:rPr lang="en-US" dirty="0">
                <a:latin typeface="FlandersArtSans-Regular" panose="00000500000000000000" pitchFamily="2" charset="0"/>
              </a:rPr>
              <a:t> familiar with Flanders </a:t>
            </a:r>
            <a:br>
              <a:rPr lang="en-US" dirty="0">
                <a:latin typeface="FlandersArtSans-Regular" panose="00000500000000000000" pitchFamily="2" charset="0"/>
              </a:rPr>
            </a:br>
            <a:r>
              <a:rPr lang="en-US" dirty="0">
                <a:latin typeface="FlandersArtSans-Medium" panose="00000600000000000000" pitchFamily="2" charset="0"/>
              </a:rPr>
              <a:t>Aided: </a:t>
            </a:r>
            <a:r>
              <a:rPr lang="en-US" dirty="0">
                <a:latin typeface="FlandersArtSans-Regular" panose="00000500000000000000" pitchFamily="2" charset="0"/>
              </a:rPr>
              <a:t>Q6. Do you associate Flanders (and/or a city in Flanders) with the topics below? and </a:t>
            </a:r>
            <a:r>
              <a:rPr lang="en-US" dirty="0" err="1">
                <a:latin typeface="FlandersArtSans-Regular" panose="00000500000000000000" pitchFamily="2" charset="0"/>
              </a:rPr>
              <a:t>spont</a:t>
            </a:r>
            <a:r>
              <a:rPr lang="en-US" dirty="0">
                <a:latin typeface="FlandersArtSans-Regular" panose="00000500000000000000" pitchFamily="2" charset="0"/>
              </a:rPr>
              <a:t>: Q5. What are the 3 most important </a:t>
            </a:r>
            <a:br>
              <a:rPr lang="en-US" dirty="0">
                <a:latin typeface="FlandersArtSans-Regular" panose="00000500000000000000" pitchFamily="2" charset="0"/>
              </a:rPr>
            </a:br>
            <a:r>
              <a:rPr lang="en-US" dirty="0">
                <a:latin typeface="FlandersArtSans-Regular" panose="00000500000000000000" pitchFamily="2" charset="0"/>
              </a:rPr>
              <a:t>aspects Flanders is famous for?</a:t>
            </a:r>
          </a:p>
        </p:txBody>
      </p:sp>
    </p:spTree>
    <p:extLst>
      <p:ext uri="{BB962C8B-B14F-4D97-AF65-F5344CB8AC3E}">
        <p14:creationId xmlns:p14="http://schemas.microsoft.com/office/powerpoint/2010/main" val="2019562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8" grpId="0">
        <p:bldAsOne/>
      </p:bldGraphic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>
            <p:custDataLst>
              <p:tags r:id="rId1"/>
            </p:custDataLst>
          </p:nvPr>
        </p:nvSpPr>
        <p:spPr bwMode="gray">
          <a:xfrm>
            <a:off x="143448" y="4005273"/>
            <a:ext cx="9000552" cy="5236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7DC3"/>
                </a:solidFill>
                <a:latin typeface="FlandersArtSans-Medium" panose="00000600000000000000" pitchFamily="2" charset="0"/>
              </a:rPr>
              <a:t>Knowledge about Flanders (or a city) is quite high. </a:t>
            </a:r>
            <a:r>
              <a:rPr lang="en-US" sz="1100">
                <a:solidFill>
                  <a:srgbClr val="007DC3"/>
                </a:solidFill>
                <a:latin typeface="FlandersArtSans-Medium" panose="00000600000000000000" pitchFamily="2" charset="0"/>
              </a:rPr>
              <a:t>The closer a </a:t>
            </a:r>
            <a:r>
              <a:rPr lang="en-US" sz="1100" dirty="0">
                <a:solidFill>
                  <a:srgbClr val="007DC3"/>
                </a:solidFill>
                <a:latin typeface="FlandersArtSans-Medium" panose="00000600000000000000" pitchFamily="2" charset="0"/>
              </a:rPr>
              <a:t>country, </a:t>
            </a:r>
            <a:br>
              <a:rPr lang="en-US" sz="1100" dirty="0">
                <a:solidFill>
                  <a:srgbClr val="007DC3"/>
                </a:solidFill>
                <a:latin typeface="FlandersArtSans-Medium" panose="00000600000000000000" pitchFamily="2" charset="0"/>
              </a:rPr>
            </a:br>
            <a:r>
              <a:rPr lang="en-US" sz="1100" dirty="0">
                <a:solidFill>
                  <a:srgbClr val="007DC3"/>
                </a:solidFill>
                <a:latin typeface="FlandersArtSans-Medium" panose="00000600000000000000" pitchFamily="2" charset="0"/>
              </a:rPr>
              <a:t>the better the </a:t>
            </a:r>
            <a:r>
              <a:rPr lang="en-US" sz="1100">
                <a:solidFill>
                  <a:srgbClr val="007DC3"/>
                </a:solidFill>
                <a:latin typeface="FlandersArtSans-Medium" panose="00000600000000000000" pitchFamily="2" charset="0"/>
              </a:rPr>
              <a:t>knowledge is about </a:t>
            </a:r>
            <a:r>
              <a:rPr lang="en-US" sz="1100" dirty="0">
                <a:solidFill>
                  <a:srgbClr val="007DC3"/>
                </a:solidFill>
                <a:latin typeface="FlandersArtSans-Medium" panose="00000600000000000000" pitchFamily="2" charset="0"/>
              </a:rPr>
              <a:t>different aspects on Flanders</a:t>
            </a:r>
          </a:p>
        </p:txBody>
      </p:sp>
      <p:sp>
        <p:nvSpPr>
          <p:cNvPr id="10" name="AutoShap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10800000">
            <a:off x="2049031" y="3810744"/>
            <a:ext cx="288000" cy="144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900" b="1" dirty="0">
              <a:latin typeface="Arial" pitchFamily="34" charset="0"/>
              <a:cs typeface="+mn-cs"/>
            </a:endParaRPr>
          </a:p>
        </p:txBody>
      </p:sp>
      <p:sp>
        <p:nvSpPr>
          <p:cNvPr id="11" name="AutoShap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10800000">
            <a:off x="6802662" y="3808343"/>
            <a:ext cx="288000" cy="144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900" b="1" dirty="0">
              <a:latin typeface="Arial" pitchFamily="34" charset="0"/>
              <a:cs typeface="+mn-cs"/>
            </a:endParaRPr>
          </a:p>
        </p:txBody>
      </p:sp>
      <p:sp>
        <p:nvSpPr>
          <p:cNvPr id="13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552259" y="967209"/>
            <a:ext cx="2160000" cy="2780061"/>
          </a:xfrm>
          <a:prstGeom prst="rect">
            <a:avLst/>
          </a:prstGeom>
          <a:solidFill>
            <a:srgbClr val="F6F5EE"/>
          </a:solidFill>
          <a:ln w="9525">
            <a:noFill/>
          </a:ln>
        </p:spPr>
        <p:txBody>
          <a:bodyPr vert="horz" lIns="90000" tIns="72000" rIns="90000" bIns="72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nl-BE" sz="1200" cap="all" dirty="0">
                <a:latin typeface="FlandersArtSans-Medium" panose="00000600000000000000" pitchFamily="2" charset="0"/>
              </a:rPr>
              <a:t>Knowledge </a:t>
            </a:r>
            <a:r>
              <a:rPr lang="nl-BE" sz="1200" cap="all" dirty="0" err="1">
                <a:latin typeface="FlandersArtSans-Medium" panose="00000600000000000000" pitchFamily="2" charset="0"/>
              </a:rPr>
              <a:t>USP’s</a:t>
            </a:r>
            <a:endParaRPr lang="nl-BE" sz="1200" cap="all" dirty="0">
              <a:latin typeface="FlandersArtSans-Medium" panose="00000600000000000000" pitchFamily="2" charset="0"/>
            </a:endParaRPr>
          </a:p>
          <a:p>
            <a:pPr algn="ctr"/>
            <a:endParaRPr lang="nl-BE" sz="1100" cap="all" dirty="0">
              <a:latin typeface="FlandersArtSans-Medium" panose="00000600000000000000" pitchFamily="2" charset="0"/>
            </a:endParaRPr>
          </a:p>
          <a:p>
            <a:pPr algn="ctr"/>
            <a:r>
              <a:rPr lang="en-US" sz="1100" dirty="0">
                <a:latin typeface="FlandersArtSans-Regular" panose="00000500000000000000" pitchFamily="2" charset="0"/>
              </a:rPr>
              <a:t>Spontaneously Flanders is quite often associated with </a:t>
            </a:r>
            <a:r>
              <a:rPr lang="en-US" sz="1100" dirty="0">
                <a:solidFill>
                  <a:srgbClr val="7CBF33"/>
                </a:solidFill>
                <a:latin typeface="FlandersArtSans-Regular" panose="00000500000000000000" pitchFamily="2" charset="0"/>
              </a:rPr>
              <a:t>historical heritage, nature and beautiful landscapes, WWI, beer </a:t>
            </a:r>
            <a:r>
              <a:rPr lang="en-US" sz="1100" dirty="0">
                <a:latin typeface="FlandersArtSans-Regular" panose="00000500000000000000" pitchFamily="2" charset="0"/>
              </a:rPr>
              <a:t>and</a:t>
            </a:r>
            <a:r>
              <a:rPr lang="en-US" sz="1100" dirty="0">
                <a:solidFill>
                  <a:schemeClr val="accent3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100" dirty="0">
                <a:solidFill>
                  <a:srgbClr val="7CBF33"/>
                </a:solidFill>
                <a:latin typeface="FlandersArtSans-Regular" panose="00000500000000000000" pitchFamily="2" charset="0"/>
              </a:rPr>
              <a:t>art &amp; artists</a:t>
            </a:r>
            <a:r>
              <a:rPr lang="en-US" sz="1100" dirty="0">
                <a:latin typeface="FlandersArtSans-Regular" panose="00000500000000000000" pitchFamily="2" charset="0"/>
              </a:rPr>
              <a:t>. </a:t>
            </a:r>
          </a:p>
          <a:p>
            <a:pPr>
              <a:lnSpc>
                <a:spcPts val="600"/>
              </a:lnSpc>
            </a:pPr>
            <a:endParaRPr lang="nl-BE" sz="1100" dirty="0">
              <a:latin typeface="FlandersArtSans-Regular" panose="00000500000000000000" pitchFamily="2" charset="0"/>
            </a:endParaRPr>
          </a:p>
          <a:p>
            <a:r>
              <a:rPr lang="en-US" sz="1100" dirty="0">
                <a:latin typeface="FlandersArtSans-Regular" panose="00000500000000000000" pitchFamily="2" charset="0"/>
              </a:rPr>
              <a:t>Spontaneous associations with</a:t>
            </a:r>
            <a:r>
              <a:rPr lang="en-US" sz="1100" dirty="0">
                <a:solidFill>
                  <a:schemeClr val="accent2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100" dirty="0">
                <a:solidFill>
                  <a:srgbClr val="F3A79C"/>
                </a:solidFill>
                <a:latin typeface="FlandersArtSans-Regular" panose="00000500000000000000" pitchFamily="2" charset="0"/>
              </a:rPr>
              <a:t>parks &amp; gardens, festivals and gastronomy </a:t>
            </a:r>
            <a:r>
              <a:rPr lang="en-US" sz="1100" dirty="0">
                <a:latin typeface="FlandersArtSans-Regular" panose="00000500000000000000" pitchFamily="2" charset="0"/>
              </a:rPr>
              <a:t>are </a:t>
            </a:r>
            <a:r>
              <a:rPr lang="en-US" sz="1100">
                <a:latin typeface="FlandersArtSans-Regular" panose="00000500000000000000" pitchFamily="2" charset="0"/>
              </a:rPr>
              <a:t>less common.</a:t>
            </a:r>
            <a:endParaRPr lang="nl-BE" sz="1100" dirty="0">
              <a:solidFill>
                <a:schemeClr val="accent3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14" name="Text Placeholder 1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5868144" y="967209"/>
            <a:ext cx="2160000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 algn="ctr">
              <a:buNone/>
            </a:pPr>
            <a:r>
              <a:rPr lang="en-US" sz="1100" dirty="0">
                <a:latin typeface="FlandersArtSans-Regular" panose="00000500000000000000" pitchFamily="2" charset="0"/>
              </a:rPr>
              <a:t>Spontaneous awareness with “Flanders” differs greatly from country to country.</a:t>
            </a:r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198957" y="966886"/>
            <a:ext cx="2160240" cy="277162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nl-BE" sz="1000" cap="all" dirty="0" err="1">
                <a:latin typeface="FlandersArtSans-Medium" panose="00000600000000000000" pitchFamily="2" charset="0"/>
              </a:rPr>
              <a:t>Familiarity</a:t>
            </a:r>
            <a:endParaRPr lang="nl-BE" sz="1000" cap="all" dirty="0">
              <a:latin typeface="FlandersArtSans-Medium" panose="00000600000000000000" pitchFamily="2" charset="0"/>
            </a:endParaRPr>
          </a:p>
          <a:p>
            <a:pPr>
              <a:lnSpc>
                <a:spcPts val="600"/>
              </a:lnSpc>
            </a:pPr>
            <a:endParaRPr lang="nl-BE" sz="1000" dirty="0">
              <a:latin typeface="FlandersArtSans-Regular" panose="00000500000000000000" pitchFamily="2" charset="0"/>
            </a:endParaRPr>
          </a:p>
          <a:p>
            <a:r>
              <a:rPr lang="nl-BE" sz="1000" dirty="0">
                <a:latin typeface="FlandersArtSans-Regular" panose="00000500000000000000" pitchFamily="2" charset="0"/>
              </a:rPr>
              <a:t>                  is </a:t>
            </a:r>
            <a:r>
              <a:rPr lang="nl-BE" sz="1000" dirty="0" err="1">
                <a:latin typeface="FlandersArtSans-Regular" panose="00000500000000000000" pitchFamily="2" charset="0"/>
              </a:rPr>
              <a:t>familiar</a:t>
            </a:r>
            <a:r>
              <a:rPr lang="nl-BE" sz="1000" dirty="0">
                <a:latin typeface="FlandersArtSans-Regular" panose="00000500000000000000" pitchFamily="2" charset="0"/>
              </a:rPr>
              <a:t> </a:t>
            </a:r>
            <a:r>
              <a:rPr lang="nl-BE" sz="1000" dirty="0" err="1">
                <a:latin typeface="FlandersArtSans-Regular" panose="00000500000000000000" pitchFamily="2" charset="0"/>
              </a:rPr>
              <a:t>with</a:t>
            </a:r>
            <a:r>
              <a:rPr lang="nl-BE" sz="1000" dirty="0">
                <a:latin typeface="FlandersArtSans-Regular" panose="00000500000000000000" pitchFamily="2" charset="0"/>
              </a:rPr>
              <a:t> </a:t>
            </a:r>
            <a:r>
              <a:rPr lang="nl-BE" sz="1000" dirty="0" err="1">
                <a:latin typeface="FlandersArtSans-Regular" panose="00000500000000000000" pitchFamily="2" charset="0"/>
              </a:rPr>
              <a:t>Flanders</a:t>
            </a:r>
            <a:r>
              <a:rPr lang="nl-BE" sz="1000" dirty="0">
                <a:latin typeface="FlandersArtSans-Regular" panose="00000500000000000000" pitchFamily="2" charset="0"/>
              </a:rPr>
              <a:t> </a:t>
            </a:r>
          </a:p>
          <a:p>
            <a:r>
              <a:rPr lang="nl-BE" sz="1000" dirty="0">
                <a:latin typeface="FlandersArtSans-Regular" panose="00000500000000000000" pitchFamily="2" charset="0"/>
              </a:rPr>
              <a:t>                  or a </a:t>
            </a:r>
            <a:r>
              <a:rPr lang="nl-BE" sz="1000" dirty="0" err="1">
                <a:latin typeface="FlandersArtSans-Regular" panose="00000500000000000000" pitchFamily="2" charset="0"/>
              </a:rPr>
              <a:t>city</a:t>
            </a:r>
            <a:r>
              <a:rPr lang="nl-BE" sz="1000" dirty="0">
                <a:latin typeface="FlandersArtSans-Regular" panose="00000500000000000000" pitchFamily="2" charset="0"/>
              </a:rPr>
              <a:t> in </a:t>
            </a:r>
            <a:r>
              <a:rPr lang="nl-BE" sz="1000" dirty="0" err="1">
                <a:latin typeface="FlandersArtSans-Regular" panose="00000500000000000000" pitchFamily="2" charset="0"/>
              </a:rPr>
              <a:t>Flanders</a:t>
            </a:r>
            <a:endParaRPr lang="nl-BE" sz="1000" dirty="0">
              <a:latin typeface="FlandersArtSans-Regular" panose="00000500000000000000" pitchFamily="2" charset="0"/>
            </a:endParaRPr>
          </a:p>
          <a:p>
            <a:pPr>
              <a:lnSpc>
                <a:spcPts val="1100"/>
              </a:lnSpc>
            </a:pPr>
            <a:endParaRPr lang="nl-BE" sz="1000" dirty="0">
              <a:latin typeface="FlandersArtSans-Regular" panose="00000500000000000000" pitchFamily="2" charset="0"/>
            </a:endParaRPr>
          </a:p>
          <a:p>
            <a:r>
              <a:rPr lang="nl-BE" sz="1000" dirty="0">
                <a:latin typeface="FlandersArtSans-Regular" panose="00000500000000000000" pitchFamily="2" charset="0"/>
              </a:rPr>
              <a:t>                 </a:t>
            </a:r>
            <a:r>
              <a:rPr lang="nl-BE" sz="1000" dirty="0" err="1">
                <a:latin typeface="FlandersArtSans-Regular" panose="00000500000000000000" pitchFamily="2" charset="0"/>
              </a:rPr>
              <a:t>visited</a:t>
            </a:r>
            <a:r>
              <a:rPr lang="nl-BE" sz="1000" dirty="0">
                <a:latin typeface="FlandersArtSans-Regular" panose="00000500000000000000" pitchFamily="2" charset="0"/>
              </a:rPr>
              <a:t> </a:t>
            </a:r>
            <a:r>
              <a:rPr lang="nl-BE" sz="1000" dirty="0" err="1">
                <a:latin typeface="FlandersArtSans-Regular" panose="00000500000000000000" pitchFamily="2" charset="0"/>
              </a:rPr>
              <a:t>Flanders</a:t>
            </a:r>
            <a:r>
              <a:rPr lang="nl-BE" sz="1000" dirty="0">
                <a:latin typeface="FlandersArtSans-Regular" panose="00000500000000000000" pitchFamily="2" charset="0"/>
              </a:rPr>
              <a:t> or a </a:t>
            </a:r>
            <a:r>
              <a:rPr lang="nl-BE" sz="1000" dirty="0" err="1">
                <a:latin typeface="FlandersArtSans-Regular" panose="00000500000000000000" pitchFamily="2" charset="0"/>
              </a:rPr>
              <a:t>city</a:t>
            </a:r>
            <a:endParaRPr lang="nl-BE" sz="1000" dirty="0">
              <a:latin typeface="FlandersArtSans-Regular" panose="00000500000000000000" pitchFamily="2" charset="0"/>
            </a:endParaRPr>
          </a:p>
          <a:p>
            <a:r>
              <a:rPr lang="nl-BE" sz="1000" dirty="0">
                <a:latin typeface="FlandersArtSans-Regular" panose="00000500000000000000" pitchFamily="2" charset="0"/>
              </a:rPr>
              <a:t>                 in </a:t>
            </a:r>
            <a:r>
              <a:rPr lang="nl-BE" sz="1000" dirty="0" err="1">
                <a:latin typeface="FlandersArtSans-Regular" panose="00000500000000000000" pitchFamily="2" charset="0"/>
              </a:rPr>
              <a:t>Flanders</a:t>
            </a:r>
            <a:endParaRPr lang="nl-BE" sz="1000" dirty="0">
              <a:latin typeface="FlandersArtSans-Regular" panose="00000500000000000000" pitchFamily="2" charset="0"/>
            </a:endParaRPr>
          </a:p>
          <a:p>
            <a:pPr>
              <a:lnSpc>
                <a:spcPts val="600"/>
              </a:lnSpc>
            </a:pPr>
            <a:endParaRPr lang="nl-BE" sz="1200" dirty="0">
              <a:latin typeface="FlandersArtSans-Regular" panose="00000500000000000000" pitchFamily="2" charset="0"/>
            </a:endParaRPr>
          </a:p>
          <a:p>
            <a:pPr algn="ctr"/>
            <a:r>
              <a:rPr lang="nl-BE" sz="1200" cap="all" dirty="0">
                <a:latin typeface="FlandersArtSans-Medium" panose="00000600000000000000" pitchFamily="2" charset="0"/>
              </a:rPr>
              <a:t>Knowledge </a:t>
            </a:r>
            <a:br>
              <a:rPr lang="nl-BE" sz="1200" cap="all" dirty="0">
                <a:latin typeface="FlandersArtSans-Medium" panose="00000600000000000000" pitchFamily="2" charset="0"/>
              </a:rPr>
            </a:br>
            <a:r>
              <a:rPr lang="nl-BE" sz="1200" cap="all" dirty="0" err="1">
                <a:latin typeface="FlandersArtSans-Medium" panose="00000600000000000000" pitchFamily="2" charset="0"/>
              </a:rPr>
              <a:t>geographically</a:t>
            </a:r>
            <a:endParaRPr lang="nl-BE" sz="1200" cap="all" dirty="0">
              <a:latin typeface="FlandersArtSans-Medium" panose="00000600000000000000" pitchFamily="2" charset="0"/>
            </a:endParaRPr>
          </a:p>
          <a:p>
            <a:pPr>
              <a:lnSpc>
                <a:spcPts val="600"/>
              </a:lnSpc>
            </a:pPr>
            <a:endParaRPr lang="nl-BE" sz="1000" dirty="0">
              <a:latin typeface="FlandersArtSans-Regular" panose="00000500000000000000" pitchFamily="2" charset="0"/>
            </a:endParaRPr>
          </a:p>
          <a:p>
            <a:pPr algn="ctr"/>
            <a:r>
              <a:rPr lang="nl-BE" sz="1000" dirty="0">
                <a:latin typeface="FlandersArtSans-Regular" panose="00000500000000000000" pitchFamily="2" charset="0"/>
              </a:rPr>
              <a:t>The </a:t>
            </a:r>
            <a:r>
              <a:rPr lang="nl-BE" sz="1000" dirty="0" err="1">
                <a:latin typeface="FlandersArtSans-Regular" panose="00000500000000000000" pitchFamily="2" charset="0"/>
              </a:rPr>
              <a:t>highest</a:t>
            </a:r>
            <a:r>
              <a:rPr lang="nl-BE" sz="1000" dirty="0">
                <a:latin typeface="FlandersArtSans-Regular" panose="00000500000000000000" pitchFamily="2" charset="0"/>
              </a:rPr>
              <a:t> </a:t>
            </a:r>
            <a:r>
              <a:rPr lang="nl-BE" sz="1000" dirty="0" err="1">
                <a:latin typeface="FlandersArtSans-Regular" panose="00000500000000000000" pitchFamily="2" charset="0"/>
              </a:rPr>
              <a:t>knowledge</a:t>
            </a:r>
            <a:r>
              <a:rPr lang="nl-BE" sz="1000" dirty="0">
                <a:latin typeface="FlandersArtSans-Regular" panose="00000500000000000000" pitchFamily="2" charset="0"/>
              </a:rPr>
              <a:t> scores:</a:t>
            </a:r>
          </a:p>
          <a:p>
            <a:pPr marL="180000" lvl="2" indent="0">
              <a:buNone/>
            </a:pPr>
            <a:r>
              <a:rPr lang="nl-BE" sz="1000" dirty="0">
                <a:latin typeface="FlandersArtSans-Medium" panose="00000600000000000000" pitchFamily="2" charset="0"/>
              </a:rPr>
              <a:t>1</a:t>
            </a:r>
            <a:r>
              <a:rPr lang="nl-BE" sz="1000" dirty="0">
                <a:latin typeface="FlandersArtSans-Regular" panose="00000500000000000000" pitchFamily="2" charset="0"/>
              </a:rPr>
              <a:t> The country Belgium </a:t>
            </a:r>
          </a:p>
          <a:p>
            <a:pPr marL="180000" lvl="2" indent="0">
              <a:buNone/>
            </a:pPr>
            <a:r>
              <a:rPr lang="nl-BE" sz="1000" dirty="0">
                <a:latin typeface="FlandersArtSans-Medium" panose="00000600000000000000" pitchFamily="2" charset="0"/>
              </a:rPr>
              <a:t>2</a:t>
            </a:r>
            <a:r>
              <a:rPr lang="nl-BE" sz="1000" dirty="0">
                <a:latin typeface="FlandersArtSans-Regular" panose="00000500000000000000" pitchFamily="2" charset="0"/>
              </a:rPr>
              <a:t> The </a:t>
            </a:r>
            <a:r>
              <a:rPr lang="nl-BE" sz="1000" dirty="0" err="1">
                <a:latin typeface="FlandersArtSans-Regular" panose="00000500000000000000" pitchFamily="2" charset="0"/>
              </a:rPr>
              <a:t>city</a:t>
            </a:r>
            <a:r>
              <a:rPr lang="nl-BE" sz="1000" dirty="0">
                <a:latin typeface="FlandersArtSans-Regular" panose="00000500000000000000" pitchFamily="2" charset="0"/>
              </a:rPr>
              <a:t> of Brussels</a:t>
            </a:r>
          </a:p>
          <a:p>
            <a:pPr marL="180000" lvl="2" indent="0">
              <a:buNone/>
            </a:pPr>
            <a:r>
              <a:rPr lang="nl-BE" sz="1000" dirty="0">
                <a:latin typeface="FlandersArtSans-Medium" panose="00000600000000000000" pitchFamily="2" charset="0"/>
              </a:rPr>
              <a:t>3</a:t>
            </a:r>
            <a:r>
              <a:rPr lang="nl-BE" sz="1000" dirty="0">
                <a:latin typeface="FlandersArtSans-Regular" panose="00000500000000000000" pitchFamily="2" charset="0"/>
              </a:rPr>
              <a:t> The </a:t>
            </a:r>
            <a:r>
              <a:rPr lang="nl-BE" sz="1000" dirty="0" err="1">
                <a:latin typeface="FlandersArtSans-Regular" panose="00000500000000000000" pitchFamily="2" charset="0"/>
              </a:rPr>
              <a:t>region</a:t>
            </a:r>
            <a:r>
              <a:rPr lang="nl-BE" sz="1000" dirty="0">
                <a:latin typeface="FlandersArtSans-Regular" panose="00000500000000000000" pitchFamily="2" charset="0"/>
              </a:rPr>
              <a:t> </a:t>
            </a:r>
            <a:r>
              <a:rPr lang="nl-BE" sz="1000" dirty="0" err="1">
                <a:latin typeface="FlandersArtSans-Regular" panose="00000500000000000000" pitchFamily="2" charset="0"/>
              </a:rPr>
              <a:t>Flanders</a:t>
            </a:r>
            <a:endParaRPr lang="nl-BE" sz="1000" dirty="0">
              <a:latin typeface="FlandersArtSans-Regular" panose="00000500000000000000" pitchFamily="2" charset="0"/>
            </a:endParaRPr>
          </a:p>
          <a:p>
            <a:endParaRPr lang="en-US" sz="1200" dirty="0">
              <a:latin typeface="FlandersArtSans-Regular" panose="00000500000000000000" pitchFamily="2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10800000">
            <a:off x="4488260" y="3808342"/>
            <a:ext cx="288000" cy="144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900" b="1" dirty="0">
              <a:latin typeface="Arial" pitchFamily="34" charset="0"/>
              <a:cs typeface="+mn-cs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B24CC6F-A482-4862-BF5A-A50FF837D946}"/>
              </a:ext>
            </a:extLst>
          </p:cNvPr>
          <p:cNvSpPr txBox="1">
            <a:spLocks/>
          </p:cNvSpPr>
          <p:nvPr/>
        </p:nvSpPr>
        <p:spPr bwMode="gray">
          <a:xfrm>
            <a:off x="143448" y="220892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Insights on knowledge</a:t>
            </a:r>
          </a:p>
        </p:txBody>
      </p:sp>
      <p:sp>
        <p:nvSpPr>
          <p:cNvPr id="18" name="Rechthoek 3">
            <a:extLst>
              <a:ext uri="{FF2B5EF4-FFF2-40B4-BE49-F238E27FC236}">
                <a16:creationId xmlns:a16="http://schemas.microsoft.com/office/drawing/2014/main" id="{BA5906E9-7AAB-41AD-83F1-FD459202A7E5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76485A7-D0A3-412E-A507-4D561F56E888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E9727FE2-90F8-48BF-9264-EEC7B2BE0339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5866663" y="2531548"/>
            <a:ext cx="2160000" cy="12157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lIns="90000" tIns="72000" rIns="90000" bIns="72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1" indent="0" algn="ctr">
              <a:buNone/>
            </a:pPr>
            <a:r>
              <a:rPr lang="en-US" sz="1100" dirty="0">
                <a:latin typeface="FlandersArtSans-Regular" panose="00000500000000000000" pitchFamily="2" charset="0"/>
              </a:rPr>
              <a:t>The familiarity with ‘Flanders or one of the (art) cities’ is much higher (</a:t>
            </a:r>
            <a:r>
              <a:rPr lang="en-US" sz="1100" dirty="0">
                <a:latin typeface="FlandersArtSans-Medium" panose="00000600000000000000" pitchFamily="2" charset="0"/>
              </a:rPr>
              <a:t>94%</a:t>
            </a:r>
            <a:r>
              <a:rPr lang="en-US" sz="1100" dirty="0">
                <a:latin typeface="FlandersArtSans-Regular" panose="00000500000000000000" pitchFamily="2" charset="0"/>
              </a:rPr>
              <a:t>) than the familiarity with the brand ‘Flanders’ (</a:t>
            </a:r>
            <a:r>
              <a:rPr lang="en-US" sz="1100" dirty="0">
                <a:latin typeface="FlandersArtSans-Medium" panose="00000600000000000000" pitchFamily="2" charset="0"/>
              </a:rPr>
              <a:t>72%</a:t>
            </a:r>
            <a:r>
              <a:rPr lang="en-US" sz="1100" dirty="0">
                <a:latin typeface="FlandersArtSans-Regular" panose="00000500000000000000" pitchFamily="2" charset="0"/>
              </a:rPr>
              <a:t>).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E0BFF-84B5-4099-B817-066E7E67F6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4891" y="1164868"/>
            <a:ext cx="883543" cy="466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473E17D0-8E9E-4DED-9089-8ADBF33F45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969" y="440748"/>
            <a:ext cx="821765" cy="821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3" name="Dia Asia">
            <a:extLst>
              <a:ext uri="{FF2B5EF4-FFF2-40B4-BE49-F238E27FC236}">
                <a16:creationId xmlns:a16="http://schemas.microsoft.com/office/drawing/2014/main" id="{E9CFD6E2-89C6-4238-A195-9B2C454033DB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232919454"/>
              </p:ext>
            </p:extLst>
          </p:nvPr>
        </p:nvGraphicFramePr>
        <p:xfrm>
          <a:off x="1309338" y="1297506"/>
          <a:ext cx="591068" cy="39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4" name="Dia Asia">
            <a:extLst>
              <a:ext uri="{FF2B5EF4-FFF2-40B4-BE49-F238E27FC236}">
                <a16:creationId xmlns:a16="http://schemas.microsoft.com/office/drawing/2014/main" id="{6C8471B9-DC5A-4584-8AA3-F503958D8028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680861870"/>
              </p:ext>
            </p:extLst>
          </p:nvPr>
        </p:nvGraphicFramePr>
        <p:xfrm>
          <a:off x="1309338" y="1788233"/>
          <a:ext cx="591068" cy="39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32477483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1" grpId="0" animBg="1"/>
      <p:bldGraphic spid="23" grpId="0">
        <p:bldAsOne/>
      </p:bldGraphic>
      <p:bldGraphic spid="2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3686175"/>
            <a:ext cx="9144000" cy="1457325"/>
          </a:xfrm>
          <a:prstGeom prst="rect">
            <a:avLst/>
          </a:prstGeom>
        </p:spPr>
      </p:pic>
      <p:sp>
        <p:nvSpPr>
          <p:cNvPr id="18" name="Rechteck 36"/>
          <p:cNvSpPr/>
          <p:nvPr>
            <p:custDataLst>
              <p:tags r:id="rId1"/>
            </p:custDataLst>
          </p:nvPr>
        </p:nvSpPr>
        <p:spPr bwMode="gray">
          <a:xfrm>
            <a:off x="0" y="579013"/>
            <a:ext cx="9144000" cy="7201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Bold" panose="00000800000000000000" pitchFamily="2" charset="0"/>
              </a:rPr>
              <a:t>THE STORY LINE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0" y="3021294"/>
            <a:ext cx="6867525" cy="2133600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2049031" y="1707653"/>
            <a:ext cx="2376265" cy="2520279"/>
            <a:chOff x="729160" y="1707653"/>
            <a:chExt cx="2376265" cy="2520279"/>
          </a:xfrm>
        </p:grpSpPr>
        <p:sp>
          <p:nvSpPr>
            <p:cNvPr id="45" name="Rectangle 44"/>
            <p:cNvSpPr/>
            <p:nvPr/>
          </p:nvSpPr>
          <p:spPr bwMode="gray">
            <a:xfrm>
              <a:off x="729160" y="1707653"/>
              <a:ext cx="2376265" cy="2520279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4" name="Rechteck 36"/>
            <p:cNvSpPr/>
            <p:nvPr>
              <p:custDataLst>
                <p:tags r:id="rId3"/>
              </p:custDataLst>
            </p:nvPr>
          </p:nvSpPr>
          <p:spPr bwMode="gray">
            <a:xfrm>
              <a:off x="1048831" y="3164813"/>
              <a:ext cx="1736923" cy="72010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What do travellers </a:t>
              </a:r>
              <a:r>
                <a:rPr lang="en-GB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KNOW</a:t>
              </a:r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 &amp; how do they </a:t>
              </a:r>
              <a:r>
                <a:rPr lang="en-GB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EXPERIENCE</a:t>
              </a:r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 Flanders?</a:t>
              </a: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4726894" y="1707654"/>
            <a:ext cx="2376265" cy="2520280"/>
            <a:chOff x="3407023" y="1707654"/>
            <a:chExt cx="2376265" cy="2520280"/>
          </a:xfrm>
        </p:grpSpPr>
        <p:sp>
          <p:nvSpPr>
            <p:cNvPr id="46" name="Rectangle 45"/>
            <p:cNvSpPr/>
            <p:nvPr/>
          </p:nvSpPr>
          <p:spPr bwMode="gray">
            <a:xfrm>
              <a:off x="3407023" y="1707654"/>
              <a:ext cx="2376265" cy="2520280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6" name="Rechteck 36"/>
            <p:cNvSpPr/>
            <p:nvPr>
              <p:custDataLst>
                <p:tags r:id="rId2"/>
              </p:custDataLst>
            </p:nvPr>
          </p:nvSpPr>
          <p:spPr bwMode="gray">
            <a:xfrm>
              <a:off x="3659050" y="3164813"/>
              <a:ext cx="1872210" cy="72010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How is Flanders </a:t>
              </a:r>
              <a:r>
                <a:rPr lang="en-GB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CONNECTED</a:t>
              </a:r>
              <a:r>
                <a:rPr lang="en-GB" sz="1400" dirty="0">
                  <a:solidFill>
                    <a:schemeClr val="accent1"/>
                  </a:solidFill>
                  <a:latin typeface="FlandersArtSans-Regular" panose="00000500000000000000" pitchFamily="2" charset="0"/>
                </a:rPr>
                <a:t> </a:t>
              </a:r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to travellers?</a:t>
              </a:r>
            </a:p>
          </p:txBody>
        </p:sp>
      </p:grpSp>
      <p:pic>
        <p:nvPicPr>
          <p:cNvPr id="8" name="Afbeelding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8166" y="1814875"/>
            <a:ext cx="1230166" cy="133293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2899" y="1891610"/>
            <a:ext cx="1088528" cy="1179470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</p:spTree>
    <p:extLst>
      <p:ext uri="{BB962C8B-B14F-4D97-AF65-F5344CB8AC3E}">
        <p14:creationId xmlns:p14="http://schemas.microsoft.com/office/powerpoint/2010/main" val="634571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331841"/>
              </p:ext>
            </p:extLst>
          </p:nvPr>
        </p:nvGraphicFramePr>
        <p:xfrm>
          <a:off x="1290869" y="713897"/>
          <a:ext cx="6768752" cy="29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hoek 4"/>
          <p:cNvSpPr/>
          <p:nvPr/>
        </p:nvSpPr>
        <p:spPr>
          <a:xfrm>
            <a:off x="6655475" y="408395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cap="all" dirty="0">
                <a:latin typeface="FlandersArtSans-Medium" panose="00000600000000000000" pitchFamily="2" charset="0"/>
              </a:rPr>
              <a:t>average score/4</a:t>
            </a:r>
          </a:p>
          <a:p>
            <a:pPr algn="ctr"/>
            <a:r>
              <a:rPr lang="en-US" sz="1000" cap="all" dirty="0">
                <a:latin typeface="FlandersArtSans-Medium" panose="00000600000000000000" pitchFamily="2" charset="0"/>
              </a:rPr>
              <a:t>(excl. no opinion)</a:t>
            </a:r>
            <a:endParaRPr lang="nl-BE" sz="1400" cap="all" dirty="0">
              <a:latin typeface="FlandersArtSans-Medium" panose="00000600000000000000" pitchFamily="2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69291"/>
              </p:ext>
            </p:extLst>
          </p:nvPr>
        </p:nvGraphicFramePr>
        <p:xfrm>
          <a:off x="6948264" y="903112"/>
          <a:ext cx="673100" cy="2490462"/>
        </p:xfrm>
        <a:graphic>
          <a:graphicData uri="http://schemas.openxmlformats.org/drawingml/2006/table">
            <a:tbl>
              <a:tblPr>
                <a:tableStyleId>{C115FB49-3FBE-41CF-8DFC-A938FE5134F0}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1226830323"/>
                    </a:ext>
                  </a:extLst>
                </a:gridCol>
              </a:tblGrid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1699896182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1085989973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3623040726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2611253163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225754492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3201677626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94527026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513715825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2,7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369133036"/>
                  </a:ext>
                </a:extLst>
              </a:tr>
            </a:tbl>
          </a:graphicData>
        </a:graphic>
      </p:graphicFrame>
      <p:sp>
        <p:nvSpPr>
          <p:cNvPr id="9" name="Text Placeholder 2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844500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familiar with Flanders or a city 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Q13. Here are a number of statements on characteristics of Flanders as a destination for a short break or holiday. 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To which extent  do you agree/disagree with each statement? </a:t>
            </a:r>
          </a:p>
        </p:txBody>
      </p:sp>
      <p:sp>
        <p:nvSpPr>
          <p:cNvPr id="10" name="Rechthoek 9">
            <a:extLst/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1" name="Tekstvak 10">
            <a:extLst/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43448" y="3862889"/>
            <a:ext cx="900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Most people are convinced that Flanders has </a:t>
            </a:r>
            <a:r>
              <a:rPr lang="en-US" sz="1200" dirty="0">
                <a:solidFill>
                  <a:srgbClr val="007DC3"/>
                </a:solidFill>
                <a:latin typeface="FlandersArtSans-Regular" panose="00000500000000000000" pitchFamily="2" charset="0"/>
              </a:rPr>
              <a:t>a lot to offer</a:t>
            </a:r>
            <a:r>
              <a:rPr lang="en-US" sz="1200" dirty="0">
                <a:latin typeface="FlandersArtSans-Regular" panose="00000500000000000000" pitchFamily="2" charset="0"/>
              </a:rPr>
              <a:t>, is hospitable and is </a:t>
            </a:r>
            <a:r>
              <a:rPr lang="en-US" sz="1200" dirty="0">
                <a:solidFill>
                  <a:srgbClr val="007DC3"/>
                </a:solidFill>
                <a:latin typeface="FlandersArtSans-Regular" panose="00000500000000000000" pitchFamily="2" charset="0"/>
              </a:rPr>
              <a:t>easy to travel to</a:t>
            </a:r>
            <a:r>
              <a:rPr lang="en-US" sz="1200" dirty="0">
                <a:latin typeface="FlandersArtSans-Regular" panose="00000500000000000000" pitchFamily="2" charset="0"/>
              </a:rPr>
              <a:t>. </a:t>
            </a:r>
          </a:p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Almost 1 out of </a:t>
            </a:r>
            <a:r>
              <a:rPr lang="en-US" sz="1200">
                <a:latin typeface="FlandersArtSans-Regular" panose="00000500000000000000" pitchFamily="2" charset="0"/>
              </a:rPr>
              <a:t>2 people agree </a:t>
            </a:r>
            <a:r>
              <a:rPr lang="en-US" sz="1200" dirty="0">
                <a:latin typeface="FlandersArtSans-Regular" panose="00000500000000000000" pitchFamily="2" charset="0"/>
              </a:rPr>
              <a:t>with the statement that Flanders is a </a:t>
            </a:r>
            <a:r>
              <a:rPr lang="en-US" sz="1200" dirty="0">
                <a:solidFill>
                  <a:srgbClr val="007DC3"/>
                </a:solidFill>
                <a:latin typeface="FlandersArtSans-Regular" panose="00000500000000000000" pitchFamily="2" charset="0"/>
              </a:rPr>
              <a:t>busy/crowded region</a:t>
            </a:r>
            <a:r>
              <a:rPr lang="en-US" sz="1200" dirty="0">
                <a:latin typeface="FlandersArtSans-Regular" panose="00000500000000000000" pitchFamily="2" charset="0"/>
              </a:rPr>
              <a:t>. </a:t>
            </a:r>
            <a:endParaRPr lang="nl-BE" sz="1200" dirty="0">
              <a:latin typeface="FlandersArtSans-Regular" panose="00000500000000000000" pitchFamily="2" charset="0"/>
            </a:endParaRPr>
          </a:p>
        </p:txBody>
      </p:sp>
      <p:grpSp>
        <p:nvGrpSpPr>
          <p:cNvPr id="13" name="Groep 12"/>
          <p:cNvGrpSpPr/>
          <p:nvPr/>
        </p:nvGrpSpPr>
        <p:grpSpPr>
          <a:xfrm rot="-1020000">
            <a:off x="839901" y="437660"/>
            <a:ext cx="1206038" cy="1103422"/>
            <a:chOff x="6193395" y="463328"/>
            <a:chExt cx="504056" cy="461168"/>
          </a:xfrm>
          <a:solidFill>
            <a:schemeClr val="bg2"/>
          </a:solidFill>
        </p:grpSpPr>
        <p:sp>
          <p:nvSpPr>
            <p:cNvPr id="14" name="Ovaal 13"/>
            <p:cNvSpPr/>
            <p:nvPr/>
          </p:nvSpPr>
          <p:spPr>
            <a:xfrm>
              <a:off x="6214839" y="463328"/>
              <a:ext cx="461170" cy="461168"/>
            </a:xfrm>
            <a:prstGeom prst="ellipse">
              <a:avLst/>
            </a:prstGeom>
            <a:solidFill>
              <a:srgbClr val="FFED0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6193395" y="571710"/>
              <a:ext cx="504056" cy="2444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100" dirty="0">
                  <a:latin typeface="FlandersArtSans-Bold" panose="00000800000000000000" pitchFamily="2" charset="0"/>
                </a:rPr>
                <a:t>FAMILIAR</a:t>
              </a:r>
              <a:r>
                <a:rPr lang="nl-BE" sz="900" dirty="0">
                  <a:latin typeface="FlandersArtSans-Bold" panose="00000800000000000000" pitchFamily="2" charset="0"/>
                </a:rPr>
                <a:t> </a:t>
              </a:r>
            </a:p>
            <a:p>
              <a:pPr algn="ctr"/>
              <a:r>
                <a:rPr lang="nl-BE" sz="900" dirty="0">
                  <a:latin typeface="FlandersArtSans-Regular" panose="00000500000000000000" pitchFamily="2" charset="0"/>
                </a:rPr>
                <a:t>WITH</a:t>
              </a:r>
            </a:p>
            <a:p>
              <a:pPr algn="ctr"/>
              <a:r>
                <a:rPr lang="nl-BE" sz="1200" dirty="0">
                  <a:latin typeface="FlandersArtSans-Regular" panose="00000500000000000000" pitchFamily="2" charset="0"/>
                </a:rPr>
                <a:t>FLANDERS</a:t>
              </a:r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03FA8D4-F863-4584-99E8-21A4AD3FB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93" y="990965"/>
            <a:ext cx="488037" cy="4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9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53729343"/>
              </p:ext>
            </p:extLst>
          </p:nvPr>
        </p:nvGraphicFramePr>
        <p:xfrm>
          <a:off x="300523" y="901278"/>
          <a:ext cx="8208912" cy="303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996074"/>
              </p:ext>
            </p:extLst>
          </p:nvPr>
        </p:nvGraphicFramePr>
        <p:xfrm>
          <a:off x="7076616" y="1070660"/>
          <a:ext cx="673100" cy="2581209"/>
        </p:xfrm>
        <a:graphic>
          <a:graphicData uri="http://schemas.openxmlformats.org/drawingml/2006/table">
            <a:tbl>
              <a:tblPr>
                <a:tableStyleId>{C115FB49-3FBE-41CF-8DFC-A938FE5134F0}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250476746"/>
                    </a:ext>
                  </a:extLst>
                </a:gridCol>
              </a:tblGrid>
              <a:tr h="338381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4370915"/>
                  </a:ext>
                </a:extLst>
              </a:tr>
              <a:tr h="357563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9483554"/>
                  </a:ext>
                </a:extLst>
              </a:tr>
              <a:tr h="357563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308304"/>
                  </a:ext>
                </a:extLst>
              </a:tr>
              <a:tr h="40206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390978"/>
                  </a:ext>
                </a:extLst>
              </a:tr>
              <a:tr h="357563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4393663"/>
                  </a:ext>
                </a:extLst>
              </a:tr>
              <a:tr h="41050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7988738"/>
                  </a:ext>
                </a:extLst>
              </a:tr>
              <a:tr h="357563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3464969"/>
                  </a:ext>
                </a:extLst>
              </a:tr>
            </a:tbl>
          </a:graphicData>
        </a:graphic>
      </p:graphicFrame>
      <p:grpSp>
        <p:nvGrpSpPr>
          <p:cNvPr id="9" name="Groep 8"/>
          <p:cNvGrpSpPr/>
          <p:nvPr/>
        </p:nvGrpSpPr>
        <p:grpSpPr>
          <a:xfrm rot="-1020000">
            <a:off x="402049" y="185811"/>
            <a:ext cx="1206038" cy="1103422"/>
            <a:chOff x="6193395" y="463328"/>
            <a:chExt cx="504056" cy="461168"/>
          </a:xfrm>
          <a:solidFill>
            <a:schemeClr val="bg2"/>
          </a:solidFill>
        </p:grpSpPr>
        <p:sp>
          <p:nvSpPr>
            <p:cNvPr id="10" name="Ovaal 9"/>
            <p:cNvSpPr/>
            <p:nvPr/>
          </p:nvSpPr>
          <p:spPr>
            <a:xfrm>
              <a:off x="6214839" y="463328"/>
              <a:ext cx="461170" cy="461168"/>
            </a:xfrm>
            <a:prstGeom prst="ellipse">
              <a:avLst/>
            </a:prstGeom>
            <a:solidFill>
              <a:srgbClr val="FFED0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6193395" y="600652"/>
              <a:ext cx="504056" cy="1865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100" cap="all" dirty="0" err="1">
                  <a:latin typeface="FlandersArtSans-Bold" panose="00000800000000000000" pitchFamily="2" charset="0"/>
                </a:rPr>
                <a:t>visited</a:t>
              </a:r>
              <a:endParaRPr lang="nl-BE" sz="900" cap="all" dirty="0">
                <a:latin typeface="FlandersArtSans-Regular" panose="00000500000000000000" pitchFamily="2" charset="0"/>
              </a:endParaRPr>
            </a:p>
            <a:p>
              <a:pPr algn="ctr"/>
              <a:r>
                <a:rPr lang="nl-BE" sz="1200" dirty="0">
                  <a:latin typeface="FlandersArtSans-Regular" panose="00000500000000000000" pitchFamily="2" charset="0"/>
                </a:rPr>
                <a:t>FLANDERS</a:t>
              </a: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DF82374-1183-4A57-9BC3-2302451FE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44437" y="4861996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who VISITED Flanders in the past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Q15. You mentioned that you stayed before in Flanders. Can you further explain your evaluation on the service during your most recent stay in Flanders?  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Based on your experience on your most recent stay in Flanders, to which extent  do you agree/disagree with each statement, Flanders offers a good service </a:t>
            </a:r>
            <a:br>
              <a:rPr lang="en-US" dirty="0">
                <a:latin typeface="FlandersArtSans-Regular" panose="00000500000000000000" pitchFamily="2" charset="0"/>
              </a:rPr>
            </a:br>
            <a:r>
              <a:rPr lang="en-US" dirty="0">
                <a:latin typeface="FlandersArtSans-Regular" panose="00000500000000000000" pitchFamily="2" charset="0"/>
              </a:rPr>
              <a:t>in terms of …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F56B584-12C9-4C8B-A087-72E8F769364C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DCE23AB-4E89-4365-907B-8175D652FBF8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8A50506B-0B25-4948-8D6A-C9BC49BAA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98" y="839606"/>
            <a:ext cx="480892" cy="480892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4805F86E-4954-4653-B214-75ABEF54183A}"/>
              </a:ext>
            </a:extLst>
          </p:cNvPr>
          <p:cNvSpPr/>
          <p:nvPr/>
        </p:nvSpPr>
        <p:spPr>
          <a:xfrm>
            <a:off x="143448" y="4105180"/>
            <a:ext cx="9000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People who visited Flanders in the past are – in general – </a:t>
            </a:r>
            <a:r>
              <a:rPr lang="en-US" sz="1200" dirty="0">
                <a:solidFill>
                  <a:srgbClr val="007DC3"/>
                </a:solidFill>
                <a:latin typeface="FlandersArtSans-Regular" panose="00000500000000000000" pitchFamily="2" charset="0"/>
              </a:rPr>
              <a:t>very satisfied with the service </a:t>
            </a:r>
            <a:r>
              <a:rPr lang="en-US" sz="1200" dirty="0">
                <a:latin typeface="FlandersArtSans-Regular" panose="00000500000000000000" pitchFamily="2" charset="0"/>
              </a:rPr>
              <a:t>they received during their stay. 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C4C49DE-A9AC-4356-B46C-DCCA3ADEE57A}"/>
              </a:ext>
            </a:extLst>
          </p:cNvPr>
          <p:cNvSpPr/>
          <p:nvPr/>
        </p:nvSpPr>
        <p:spPr>
          <a:xfrm>
            <a:off x="6783827" y="501168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cap="all" dirty="0">
                <a:latin typeface="FlandersArtSans-Medium" panose="00000600000000000000" pitchFamily="2" charset="0"/>
              </a:rPr>
              <a:t>average score/4</a:t>
            </a:r>
          </a:p>
          <a:p>
            <a:pPr algn="ctr"/>
            <a:r>
              <a:rPr lang="en-US" sz="1000" cap="all" dirty="0">
                <a:latin typeface="FlandersArtSans-Medium" panose="00000600000000000000" pitchFamily="2" charset="0"/>
              </a:rPr>
              <a:t>(excl. no opinion)</a:t>
            </a:r>
            <a:endParaRPr lang="nl-BE" sz="1400" cap="all" dirty="0">
              <a:latin typeface="FlandersArtSans-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1211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1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71781546"/>
              </p:ext>
            </p:extLst>
          </p:nvPr>
        </p:nvGraphicFramePr>
        <p:xfrm>
          <a:off x="676024" y="1488713"/>
          <a:ext cx="705643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633567592"/>
              </p:ext>
            </p:extLst>
          </p:nvPr>
        </p:nvGraphicFramePr>
        <p:xfrm>
          <a:off x="1763390" y="3733067"/>
          <a:ext cx="5616575" cy="43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 bwMode="gray">
          <a:xfrm>
            <a:off x="7748362" y="1773835"/>
            <a:ext cx="432048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12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3,7</a:t>
            </a:r>
            <a:endParaRPr lang="en-US" sz="1200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7748362" y="2372759"/>
            <a:ext cx="432048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12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3,7</a:t>
            </a:r>
            <a:endParaRPr lang="en-US" sz="1200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7748362" y="3020831"/>
            <a:ext cx="432048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12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3,7</a:t>
            </a:r>
            <a:endParaRPr lang="en-US" sz="1200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089C137-227B-46E0-8E03-2441D04BC06D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8C5F7CB-2369-4FE5-B2BA-8E17C69F5BA0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CE4758C-994C-4D70-A255-F756715F6FC3}"/>
              </a:ext>
            </a:extLst>
          </p:cNvPr>
          <p:cNvSpPr/>
          <p:nvPr/>
        </p:nvSpPr>
        <p:spPr>
          <a:xfrm>
            <a:off x="7596336" y="1240036"/>
            <a:ext cx="736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cap="all" dirty="0">
                <a:latin typeface="FlandersArtSans-Medium" panose="00000600000000000000" pitchFamily="2" charset="0"/>
              </a:rPr>
              <a:t>average </a:t>
            </a:r>
            <a:br>
              <a:rPr lang="en-US" sz="1000" cap="all" dirty="0">
                <a:latin typeface="FlandersArtSans-Medium" panose="00000600000000000000" pitchFamily="2" charset="0"/>
              </a:rPr>
            </a:br>
            <a:r>
              <a:rPr lang="en-US" sz="1000" cap="all" dirty="0">
                <a:latin typeface="FlandersArtSans-Medium" panose="00000600000000000000" pitchFamily="2" charset="0"/>
              </a:rPr>
              <a:t>score/5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13ACF63A-A386-46BE-ADAD-8728581187C6}"/>
              </a:ext>
            </a:extLst>
          </p:cNvPr>
          <p:cNvSpPr txBox="1">
            <a:spLocks/>
          </p:cNvSpPr>
          <p:nvPr/>
        </p:nvSpPr>
        <p:spPr bwMode="gray">
          <a:xfrm>
            <a:off x="143448" y="492618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The general satisfaction level about </a:t>
            </a:r>
            <a:br>
              <a:rPr lang="en-US" sz="1600" dirty="0"/>
            </a:br>
            <a:r>
              <a:rPr lang="en-US" sz="1600" dirty="0"/>
              <a:t>the last visit is relatively high.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D793C3D-7BC8-45F1-A46C-5B136C3BAE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777456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who VISITED Flanders in the past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Q16. Did Flanders as a destination meet your expectations? Were you:</a:t>
            </a:r>
          </a:p>
        </p:txBody>
      </p:sp>
    </p:spTree>
    <p:extLst>
      <p:ext uri="{BB962C8B-B14F-4D97-AF65-F5344CB8AC3E}">
        <p14:creationId xmlns:p14="http://schemas.microsoft.com/office/powerpoint/2010/main" val="19051254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  <p:bldP spid="13" grpId="0"/>
      <p:bldP spid="15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5">
            <a:extLst>
              <a:ext uri="{FF2B5EF4-FFF2-40B4-BE49-F238E27FC236}">
                <a16:creationId xmlns:a16="http://schemas.microsoft.com/office/drawing/2014/main" id="{CE6F734B-C075-4A0E-AFF0-FA6C966A9D9D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143448" y="4005273"/>
            <a:ext cx="9000552" cy="5236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7DC3"/>
                </a:solidFill>
                <a:latin typeface="FlandersArtSans-Medium" panose="00000600000000000000" pitchFamily="2" charset="0"/>
              </a:rPr>
              <a:t>People in mature markets have a very positive image about Flanders and people who visited </a:t>
            </a:r>
          </a:p>
          <a:p>
            <a:pPr algn="ctr"/>
            <a:r>
              <a:rPr lang="en-US" sz="1100" dirty="0">
                <a:solidFill>
                  <a:srgbClr val="007DC3"/>
                </a:solidFill>
                <a:latin typeface="FlandersArtSans-Medium" panose="00000600000000000000" pitchFamily="2" charset="0"/>
              </a:rPr>
              <a:t>are also very positive about the experience they had during their visit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1AB49AC-32DC-44F1-93A2-9E2A358580CA}"/>
              </a:ext>
            </a:extLst>
          </p:cNvPr>
          <p:cNvSpPr txBox="1">
            <a:spLocks/>
          </p:cNvSpPr>
          <p:nvPr/>
        </p:nvSpPr>
        <p:spPr bwMode="gray">
          <a:xfrm>
            <a:off x="143448" y="220892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Insights on experience</a:t>
            </a:r>
          </a:p>
        </p:txBody>
      </p:sp>
      <p:sp>
        <p:nvSpPr>
          <p:cNvPr id="7" name="Rechthoek 3">
            <a:extLst>
              <a:ext uri="{FF2B5EF4-FFF2-40B4-BE49-F238E27FC236}">
                <a16:creationId xmlns:a16="http://schemas.microsoft.com/office/drawing/2014/main" id="{929FCF69-9818-4469-9983-07841F648816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7F94998-ABE4-4164-ADD3-BFF4D5CA6FBB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1F84F83-67BA-4AA4-8954-B3EF76E8811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3552259" y="967209"/>
            <a:ext cx="2160000" cy="27800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lIns="90000" tIns="72000" rIns="90000" bIns="72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nl-BE" sz="1200" cap="all" dirty="0">
                <a:latin typeface="FlandersArtSans-Medium" panose="00000600000000000000" pitchFamily="2" charset="0"/>
              </a:rPr>
              <a:t>Service level</a:t>
            </a:r>
          </a:p>
          <a:p>
            <a:pPr algn="ctr"/>
            <a:endParaRPr lang="nl-BE" sz="1100" cap="all" dirty="0">
              <a:latin typeface="FlandersArtSans-Medium" panose="00000600000000000000" pitchFamily="2" charset="0"/>
            </a:endParaRPr>
          </a:p>
          <a:p>
            <a:pPr algn="ctr"/>
            <a:r>
              <a:rPr lang="en-US" sz="1100" dirty="0">
                <a:latin typeface="FlandersArtSans-Regular" panose="00000500000000000000" pitchFamily="2" charset="0"/>
              </a:rPr>
              <a:t>People who visited are very positive about the service they received </a:t>
            </a:r>
          </a:p>
          <a:p>
            <a:pPr algn="ctr"/>
            <a:endParaRPr lang="en-US" sz="1100" dirty="0">
              <a:latin typeface="FlandersArtSans-Regular" panose="00000500000000000000" pitchFamily="2" charset="0"/>
            </a:endParaRPr>
          </a:p>
          <a:p>
            <a:pPr algn="ctr"/>
            <a:r>
              <a:rPr lang="en-US" sz="1100" dirty="0">
                <a:latin typeface="FlandersArtSans-Regular" panose="00000500000000000000" pitchFamily="2" charset="0"/>
              </a:rPr>
              <a:t>Restaurants, museums and places to stay are best evaluated</a:t>
            </a:r>
          </a:p>
          <a:p>
            <a:pPr algn="ctr"/>
            <a:endParaRPr lang="en-US" sz="1100" dirty="0">
              <a:latin typeface="FlandersArtSans-Regular" panose="00000500000000000000" pitchFamily="2" charset="0"/>
            </a:endParaRPr>
          </a:p>
          <a:p>
            <a:pPr algn="ctr"/>
            <a:endParaRPr lang="en-US" sz="1100" dirty="0">
              <a:solidFill>
                <a:schemeClr val="accent3"/>
              </a:solidFill>
              <a:latin typeface="FlandersArtSans-Regular" panose="00000500000000000000" pitchFamily="2" charset="0"/>
            </a:endParaRPr>
          </a:p>
          <a:p>
            <a:pPr algn="ctr"/>
            <a:endParaRPr lang="nl-BE" sz="1100" dirty="0">
              <a:solidFill>
                <a:schemeClr val="accent3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DEBEF1A-5CCE-42DA-9C61-6569694D09E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5868144" y="967209"/>
            <a:ext cx="2160000" cy="2771304"/>
          </a:xfrm>
          <a:prstGeom prst="rect">
            <a:avLst/>
          </a:prstGeom>
          <a:solidFill>
            <a:srgbClr val="F6F5EE"/>
          </a:solidFill>
          <a:ln w="9525">
            <a:noFill/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 algn="ctr">
              <a:buNone/>
            </a:pPr>
            <a:r>
              <a:rPr lang="nl-BE" sz="1100" cap="all" dirty="0">
                <a:latin typeface="FlandersArtSans-Medium" panose="00000600000000000000" pitchFamily="2" charset="0"/>
              </a:rPr>
              <a:t>General </a:t>
            </a:r>
            <a:r>
              <a:rPr lang="en-GB" sz="1100" cap="all" dirty="0">
                <a:latin typeface="FlandersArtSans-Medium" panose="00000600000000000000" pitchFamily="2" charset="0"/>
              </a:rPr>
              <a:t>satisfaction</a:t>
            </a:r>
          </a:p>
          <a:p>
            <a:pPr marL="0" lvl="1" indent="0" algn="ctr">
              <a:buNone/>
            </a:pPr>
            <a:endParaRPr lang="nl-BE" sz="1100" cap="all" dirty="0">
              <a:latin typeface="FlandersArtSans-Medium" panose="00000600000000000000" pitchFamily="2" charset="0"/>
            </a:endParaRPr>
          </a:p>
          <a:p>
            <a:pPr marL="0" lvl="1" indent="0" algn="ctr">
              <a:buNone/>
            </a:pPr>
            <a:r>
              <a:rPr lang="en-US" sz="1100" dirty="0">
                <a:latin typeface="FlandersArtSans-Regular" panose="00000500000000000000" pitchFamily="2" charset="0"/>
              </a:rPr>
              <a:t>Dissatisfaction level about their last visit is very limited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0BE1E23-3883-4867-AFF9-B46B0C26294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198957" y="966886"/>
            <a:ext cx="2160240" cy="2771627"/>
          </a:xfrm>
          <a:prstGeom prst="rect">
            <a:avLst/>
          </a:prstGeom>
          <a:solidFill>
            <a:schemeClr val="bg1"/>
          </a:solidFill>
          <a:ln w="9525">
            <a:solidFill>
              <a:srgbClr val="8E8581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nl-BE" sz="1200" cap="all" dirty="0">
                <a:latin typeface="FlandersArtSans-Medium" panose="00000600000000000000" pitchFamily="2" charset="0"/>
              </a:rPr>
              <a:t>Evaluation/Image</a:t>
            </a:r>
            <a:endParaRPr lang="nl-BE" sz="1000" dirty="0">
              <a:latin typeface="FlandersArtSans-Regular" panose="00000500000000000000" pitchFamily="2" charset="0"/>
            </a:endParaRPr>
          </a:p>
          <a:p>
            <a:endParaRPr lang="nl-BE" sz="1000" dirty="0">
              <a:latin typeface="FlandersArtSans-Regular" panose="00000500000000000000" pitchFamily="2" charset="0"/>
            </a:endParaRPr>
          </a:p>
          <a:p>
            <a:pPr algn="ctr"/>
            <a:r>
              <a:rPr lang="en-US" sz="1000">
                <a:latin typeface="FlandersArtSans-Regular" panose="00000500000000000000" pitchFamily="2" charset="0"/>
              </a:rPr>
              <a:t>Travellers </a:t>
            </a:r>
            <a:r>
              <a:rPr lang="en-US" sz="1000" dirty="0">
                <a:latin typeface="FlandersArtSans-Regular" panose="00000500000000000000" pitchFamily="2" charset="0"/>
              </a:rPr>
              <a:t>are very positive </a:t>
            </a:r>
            <a:br>
              <a:rPr lang="en-US" sz="1000" dirty="0">
                <a:latin typeface="FlandersArtSans-Regular" panose="00000500000000000000" pitchFamily="2" charset="0"/>
              </a:rPr>
            </a:br>
            <a:r>
              <a:rPr lang="en-US" sz="1000" dirty="0">
                <a:latin typeface="FlandersArtSans-Regular" panose="00000500000000000000" pitchFamily="2" charset="0"/>
              </a:rPr>
              <a:t>about Flanders, even when </a:t>
            </a:r>
            <a:br>
              <a:rPr lang="en-US" sz="1000" dirty="0">
                <a:latin typeface="FlandersArtSans-Regular" panose="00000500000000000000" pitchFamily="2" charset="0"/>
              </a:rPr>
            </a:br>
            <a:r>
              <a:rPr lang="en-US" sz="1000" dirty="0">
                <a:latin typeface="FlandersArtSans-Regular" panose="00000500000000000000" pitchFamily="2" charset="0"/>
              </a:rPr>
              <a:t>they’ve never visited</a:t>
            </a:r>
            <a:endParaRPr lang="en-US" sz="1200" dirty="0">
              <a:latin typeface="FlandersArtSans-Regular" panose="00000500000000000000" pitchFamily="2" charset="0"/>
            </a:endParaRP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D292A6D5-002C-4C8E-8ACD-875F9458BD26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10800000">
            <a:off x="2049031" y="3810744"/>
            <a:ext cx="288000" cy="144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900" b="1" dirty="0">
              <a:latin typeface="Arial" pitchFamily="34" charset="0"/>
              <a:cs typeface="+mn-cs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58018B1F-C00D-47E4-8409-7E3622AF8E6D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 rot="10800000">
            <a:off x="6802662" y="3808343"/>
            <a:ext cx="288000" cy="144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900" b="1" dirty="0">
              <a:latin typeface="Arial" pitchFamily="34" charset="0"/>
              <a:cs typeface="+mn-cs"/>
            </a:endParaRP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54CC0BF7-5148-4A2C-82D2-9E2668A5839C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10800000">
            <a:off x="4488260" y="3808342"/>
            <a:ext cx="288000" cy="144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900" b="1" dirty="0">
              <a:latin typeface="Arial" pitchFamily="34" charset="0"/>
              <a:cs typeface="+mn-cs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C2DA7A2E-0386-4FB2-AC20-17CEF79489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4048" y="2941348"/>
            <a:ext cx="485132" cy="48710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CE84361-7F2F-4AD9-80D0-943E565414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1459" y="2941348"/>
            <a:ext cx="491048" cy="49302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B47705E-EC3D-4E2E-A848-0017729BF3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8869" y="2941348"/>
            <a:ext cx="491048" cy="49302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5D6E8A55-E096-421B-8182-758C37BDF4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44208" y="1200235"/>
            <a:ext cx="1006835" cy="1003958"/>
          </a:xfrm>
          <a:prstGeom prst="rect">
            <a:avLst/>
          </a:prstGeom>
        </p:spPr>
      </p:pic>
      <p:sp>
        <p:nvSpPr>
          <p:cNvPr id="26" name="Isosceles Triangle 20">
            <a:extLst>
              <a:ext uri="{FF2B5EF4-FFF2-40B4-BE49-F238E27FC236}">
                <a16:creationId xmlns:a16="http://schemas.microsoft.com/office/drawing/2014/main" id="{C1D6E85F-E97E-4D70-9F01-83926B4FA356}"/>
              </a:ext>
            </a:extLst>
          </p:cNvPr>
          <p:cNvSpPr/>
          <p:nvPr/>
        </p:nvSpPr>
        <p:spPr bwMode="gray">
          <a:xfrm rot="10800000">
            <a:off x="1507382" y="2197344"/>
            <a:ext cx="429358" cy="1224259"/>
          </a:xfrm>
          <a:prstGeom prst="triangle">
            <a:avLst/>
          </a:prstGeom>
          <a:gradFill flip="none" rotWithShape="1">
            <a:gsLst>
              <a:gs pos="0">
                <a:srgbClr val="A8DD8E">
                  <a:tint val="66000"/>
                  <a:satMod val="160000"/>
                </a:srgbClr>
              </a:gs>
              <a:gs pos="50000">
                <a:srgbClr val="A8DD8E">
                  <a:tint val="44500"/>
                  <a:satMod val="160000"/>
                </a:srgbClr>
              </a:gs>
              <a:gs pos="100000">
                <a:srgbClr val="A8DD8E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0A6B1A74-0B4B-40B6-9132-DB2402F84934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2021841" y="2234156"/>
            <a:ext cx="1406259" cy="1068857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72000" rIns="90000" bIns="72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900" dirty="0">
                <a:latin typeface="FlandersArtSans-Regular" panose="00000500000000000000" pitchFamily="2" charset="0"/>
              </a:rPr>
              <a:t>Hospitable 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latin typeface="FlandersArtSans-Regular" panose="00000500000000000000" pitchFamily="2" charset="0"/>
              </a:rPr>
              <a:t>Family friendly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latin typeface="FlandersArtSans-Regular" panose="00000500000000000000" pitchFamily="2" charset="0"/>
              </a:rPr>
              <a:t>Easy to travel to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latin typeface="FlandersArtSans-Regular" panose="00000500000000000000" pitchFamily="2" charset="0"/>
              </a:rPr>
              <a:t>Good service/quality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latin typeface="FlandersArtSans-Regular" panose="00000500000000000000" pitchFamily="2" charset="0"/>
              </a:rPr>
              <a:t>A lot to offer</a:t>
            </a:r>
          </a:p>
        </p:txBody>
      </p:sp>
    </p:spTree>
    <p:extLst>
      <p:ext uri="{BB962C8B-B14F-4D97-AF65-F5344CB8AC3E}">
        <p14:creationId xmlns:p14="http://schemas.microsoft.com/office/powerpoint/2010/main" val="3226400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86175"/>
            <a:ext cx="9144000" cy="14573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3033" y="3021294"/>
            <a:ext cx="6867525" cy="213360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1" y="269826"/>
            <a:ext cx="9144000" cy="100819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rgbClr val="373636"/>
                </a:solidFill>
                <a:latin typeface="FlandersArtSans-Bold" panose="000008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Connection with Flanders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12" name="Rechteck 36">
            <a:extLst/>
          </p:cNvPr>
          <p:cNvSpPr/>
          <p:nvPr>
            <p:custDataLst>
              <p:tags r:id="rId2"/>
            </p:custDataLst>
          </p:nvPr>
        </p:nvSpPr>
        <p:spPr bwMode="gray">
          <a:xfrm>
            <a:off x="1922851" y="1467122"/>
            <a:ext cx="3137017" cy="448177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en-GB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  <a:t>The visit intention</a:t>
            </a:r>
          </a:p>
        </p:txBody>
      </p:sp>
      <p:sp>
        <p:nvSpPr>
          <p:cNvPr id="14" name="Ovaal 13">
            <a:extLst/>
          </p:cNvPr>
          <p:cNvSpPr/>
          <p:nvPr/>
        </p:nvSpPr>
        <p:spPr bwMode="gray">
          <a:xfrm>
            <a:off x="1691680" y="1637210"/>
            <a:ext cx="108000" cy="1080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300"/>
              </a:spcBef>
              <a:buFont typeface="Courier New" pitchFamily="49" charset="0"/>
              <a:buNone/>
            </a:pPr>
            <a:endParaRPr lang="nl-B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104" y="1397913"/>
            <a:ext cx="3134204" cy="33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133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40212412"/>
              </p:ext>
            </p:extLst>
          </p:nvPr>
        </p:nvGraphicFramePr>
        <p:xfrm>
          <a:off x="267094" y="1456265"/>
          <a:ext cx="3981855" cy="190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322423714"/>
              </p:ext>
            </p:extLst>
          </p:nvPr>
        </p:nvGraphicFramePr>
        <p:xfrm>
          <a:off x="4485145" y="1456265"/>
          <a:ext cx="3831272" cy="190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 bwMode="gray">
          <a:xfrm>
            <a:off x="4104285" y="1753448"/>
            <a:ext cx="432048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10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3,1</a:t>
            </a:r>
            <a:endParaRPr lang="en-US" sz="1000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4103676" y="2410005"/>
            <a:ext cx="432048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10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2,9</a:t>
            </a:r>
            <a:endParaRPr lang="en-US" sz="1000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gray">
          <a:xfrm>
            <a:off x="8177452" y="1753448"/>
            <a:ext cx="432048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10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3,1</a:t>
            </a:r>
            <a:endParaRPr lang="en-US" sz="1000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gray">
          <a:xfrm>
            <a:off x="8177452" y="2423061"/>
            <a:ext cx="432048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10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2,8</a:t>
            </a:r>
            <a:endParaRPr lang="en-US" sz="1000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F7CDD95-7743-4767-816F-065AC0B8865E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A457E73-8D36-4578-A3D0-5568DCB8008C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5E7B6A-935B-45C1-B8A4-1E070184EF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866667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familiar with Flanders or a city 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Q8. To what extent do you think Flanders is an attractive destination for a holiday?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Q9. Are you planning on coming to Flanders for a short break or holiday within the next 3 years?: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77CC4D6D-14BC-4EDF-8E48-73FA446C6770}"/>
              </a:ext>
            </a:extLst>
          </p:cNvPr>
          <p:cNvSpPr/>
          <p:nvPr/>
        </p:nvSpPr>
        <p:spPr>
          <a:xfrm>
            <a:off x="143448" y="3719651"/>
            <a:ext cx="900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Attraction level is quite high for short breaks. </a:t>
            </a:r>
            <a:br>
              <a:rPr lang="en-US" sz="1200" dirty="0">
                <a:latin typeface="FlandersArtSans-Regular" panose="00000500000000000000" pitchFamily="2" charset="0"/>
              </a:rPr>
            </a:br>
            <a:r>
              <a:rPr lang="en-US" sz="1200" dirty="0">
                <a:latin typeface="FlandersArtSans-Regular" panose="00000500000000000000" pitchFamily="2" charset="0"/>
              </a:rPr>
              <a:t>Almost one in three will (probably) not visit Flanders in the next 3 years.</a:t>
            </a:r>
            <a:endParaRPr lang="nl-BE" sz="1200" dirty="0">
              <a:latin typeface="FlandersArtSans-Regular" panose="00000500000000000000" pitchFamily="2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09C2F7D7-9A36-4EB8-98FE-11BFF85BB19C}"/>
              </a:ext>
            </a:extLst>
          </p:cNvPr>
          <p:cNvSpPr txBox="1">
            <a:spLocks/>
          </p:cNvSpPr>
          <p:nvPr/>
        </p:nvSpPr>
        <p:spPr bwMode="gray">
          <a:xfrm>
            <a:off x="1465933" y="1028216"/>
            <a:ext cx="1584176" cy="293592"/>
          </a:xfrm>
          <a:prstGeom prst="rect">
            <a:avLst/>
          </a:prstGeom>
          <a:solidFill>
            <a:srgbClr val="FFED00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Level of attraction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C45F4481-42C8-4EC4-B4D8-C5BE9CB421CF}"/>
              </a:ext>
            </a:extLst>
          </p:cNvPr>
          <p:cNvSpPr txBox="1">
            <a:spLocks/>
          </p:cNvSpPr>
          <p:nvPr/>
        </p:nvSpPr>
        <p:spPr bwMode="gray">
          <a:xfrm>
            <a:off x="6067204" y="1028216"/>
            <a:ext cx="1194350" cy="293592"/>
          </a:xfrm>
          <a:prstGeom prst="rect">
            <a:avLst/>
          </a:prstGeom>
          <a:solidFill>
            <a:srgbClr val="FFED00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Visit intention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FF87E1D7-76BB-43A7-8607-A99A27B89104}"/>
              </a:ext>
            </a:extLst>
          </p:cNvPr>
          <p:cNvSpPr/>
          <p:nvPr/>
        </p:nvSpPr>
        <p:spPr>
          <a:xfrm>
            <a:off x="3987927" y="974957"/>
            <a:ext cx="736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cap="all" dirty="0">
                <a:latin typeface="FlandersArtSans-Medium" panose="00000600000000000000" pitchFamily="2" charset="0"/>
              </a:rPr>
              <a:t>average </a:t>
            </a:r>
            <a:br>
              <a:rPr lang="en-US" sz="1000" cap="all" dirty="0">
                <a:latin typeface="FlandersArtSans-Medium" panose="00000600000000000000" pitchFamily="2" charset="0"/>
              </a:rPr>
            </a:br>
            <a:r>
              <a:rPr lang="en-US" sz="1000" cap="all" dirty="0">
                <a:latin typeface="FlandersArtSans-Medium" panose="00000600000000000000" pitchFamily="2" charset="0"/>
              </a:rPr>
              <a:t>score/4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48C403BC-9836-40C6-B624-22A87E54C40C}"/>
              </a:ext>
            </a:extLst>
          </p:cNvPr>
          <p:cNvSpPr/>
          <p:nvPr/>
        </p:nvSpPr>
        <p:spPr>
          <a:xfrm>
            <a:off x="8012364" y="974957"/>
            <a:ext cx="736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cap="all" dirty="0">
                <a:latin typeface="FlandersArtSans-Medium" panose="00000600000000000000" pitchFamily="2" charset="0"/>
              </a:rPr>
              <a:t>average </a:t>
            </a:r>
            <a:br>
              <a:rPr lang="en-US" sz="1000" cap="all" dirty="0">
                <a:latin typeface="FlandersArtSans-Medium" panose="00000600000000000000" pitchFamily="2" charset="0"/>
              </a:rPr>
            </a:br>
            <a:r>
              <a:rPr lang="en-US" sz="1000" cap="all" dirty="0">
                <a:latin typeface="FlandersArtSans-Medium" panose="00000600000000000000" pitchFamily="2" charset="0"/>
              </a:rPr>
              <a:t>score/5</a:t>
            </a:r>
          </a:p>
        </p:txBody>
      </p:sp>
    </p:spTree>
    <p:extLst>
      <p:ext uri="{BB962C8B-B14F-4D97-AF65-F5344CB8AC3E}">
        <p14:creationId xmlns:p14="http://schemas.microsoft.com/office/powerpoint/2010/main" val="12894250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2" grpId="0">
        <p:bldAsOne/>
      </p:bldGraphic>
      <p:bldP spid="2" grpId="0"/>
      <p:bldP spid="17" grpId="0"/>
      <p:bldP spid="18" grpId="0"/>
      <p:bldP spid="19" grpId="0"/>
      <p:bldP spid="25" grpId="0"/>
      <p:bldP spid="26" grpId="0" animBg="1"/>
      <p:bldP spid="27" grpId="0" animBg="1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27638"/>
              </p:ext>
            </p:extLst>
          </p:nvPr>
        </p:nvGraphicFramePr>
        <p:xfrm>
          <a:off x="443053" y="956386"/>
          <a:ext cx="8161403" cy="942069"/>
        </p:xfrm>
        <a:graphic>
          <a:graphicData uri="http://schemas.openxmlformats.org/drawingml/2006/table">
            <a:tbl>
              <a:tblPr/>
              <a:tblGrid>
                <a:gridCol w="944879">
                  <a:extLst>
                    <a:ext uri="{9D8B030D-6E8A-4147-A177-3AD203B41FA5}">
                      <a16:colId xmlns:a16="http://schemas.microsoft.com/office/drawing/2014/main" val="3107624849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2746103614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1808183576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1465818414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3627617334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537797638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1867315626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614012616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4041544062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3294529091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322706775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1971887487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2743693165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1980016075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584970134"/>
                    </a:ext>
                  </a:extLst>
                </a:gridCol>
              </a:tblGrid>
              <a:tr h="448605"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TOTAL</a:t>
                      </a:r>
                    </a:p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EUROPE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NL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FR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DE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UK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ES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IT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NO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DK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SE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CH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AT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US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JP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801847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Short break</a:t>
                      </a:r>
                    </a:p>
                  </a:txBody>
                  <a:tcPr marL="8693" marR="72000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31%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44%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EC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EC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34%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C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38%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2FBD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DD3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5D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31%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6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40%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54551"/>
                  </a:ext>
                </a:extLst>
              </a:tr>
              <a:tr h="269162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Longer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holiday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693" marR="72000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22%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7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7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5D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39%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DC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52%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974226"/>
                  </a:ext>
                </a:extLst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111901"/>
              </p:ext>
            </p:extLst>
          </p:nvPr>
        </p:nvGraphicFramePr>
        <p:xfrm>
          <a:off x="683565" y="2556472"/>
          <a:ext cx="7967219" cy="878532"/>
        </p:xfrm>
        <a:graphic>
          <a:graphicData uri="http://schemas.openxmlformats.org/drawingml/2006/table">
            <a:tbl>
              <a:tblPr/>
              <a:tblGrid>
                <a:gridCol w="672981">
                  <a:extLst>
                    <a:ext uri="{9D8B030D-6E8A-4147-A177-3AD203B41FA5}">
                      <a16:colId xmlns:a16="http://schemas.microsoft.com/office/drawing/2014/main" val="3140525864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3399529467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1417552710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933487975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60363532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3883339186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2193150800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3764283979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2968535179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86611459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2430080796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2678881184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1661841813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1402380583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2524574084"/>
                    </a:ext>
                  </a:extLst>
                </a:gridCol>
              </a:tblGrid>
              <a:tr h="439266"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TOTAL</a:t>
                      </a:r>
                    </a:p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EUROPE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NL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FR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DE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UK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ES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IT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NO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DK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SE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CH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AT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US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JP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961472"/>
                  </a:ext>
                </a:extLst>
              </a:tr>
              <a:tr h="21963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Short break</a:t>
                      </a:r>
                    </a:p>
                  </a:txBody>
                  <a:tcPr marL="8682" marR="72000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10%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DC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BC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2EBD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2EBD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23%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491534"/>
                  </a:ext>
                </a:extLst>
              </a:tr>
              <a:tr h="21963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Longer</a:t>
                      </a:r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</a:t>
                      </a:r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holiday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682" marR="72000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8%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5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9D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5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9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DC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1FB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5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519989"/>
                  </a:ext>
                </a:extLst>
              </a:tr>
            </a:tbl>
          </a:graphicData>
        </a:graphic>
      </p:graphicFrame>
      <p:sp>
        <p:nvSpPr>
          <p:cNvPr id="6" name="Rechthoek 5">
            <a:extLst/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Tekstvak 6">
            <a:extLst/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8" name="Text Placeholder 2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866667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familiar with Flanders or a city 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Q8. To what extent do you think Flanders is an attractive destination for a holiday?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Q9. Are you planning on coming to Flanders for a short break or holiday within the next 3 years?</a:t>
            </a:r>
          </a:p>
        </p:txBody>
      </p:sp>
      <p:sp>
        <p:nvSpPr>
          <p:cNvPr id="9" name="Rechthoek 8">
            <a:extLst/>
          </p:cNvPr>
          <p:cNvSpPr/>
          <p:nvPr/>
        </p:nvSpPr>
        <p:spPr>
          <a:xfrm>
            <a:off x="143448" y="3672498"/>
            <a:ext cx="9000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Flanders’ attraction level is highest in Spain and USA. </a:t>
            </a:r>
            <a:br>
              <a:rPr lang="en-US" sz="1200" dirty="0">
                <a:latin typeface="FlandersArtSans-Regular" panose="00000500000000000000" pitchFamily="2" charset="0"/>
              </a:rPr>
            </a:br>
            <a:r>
              <a:rPr lang="en-US" sz="1200" dirty="0">
                <a:latin typeface="FlandersArtSans-Regular" panose="00000500000000000000" pitchFamily="2" charset="0"/>
              </a:rPr>
              <a:t>Dutch people show the biggest difference between short and longer stays: Flanders is only considered </a:t>
            </a:r>
            <a:br>
              <a:rPr lang="en-US" sz="1200" dirty="0">
                <a:latin typeface="FlandersArtSans-Regular" panose="00000500000000000000" pitchFamily="2" charset="0"/>
              </a:rPr>
            </a:br>
            <a:r>
              <a:rPr lang="en-US" sz="1200" dirty="0">
                <a:latin typeface="FlandersArtSans-Regular" panose="00000500000000000000" pitchFamily="2" charset="0"/>
              </a:rPr>
              <a:t>as attractive for a short stay and visit intention for long stays is very limited. </a:t>
            </a:r>
            <a:endParaRPr lang="nl-BE" sz="1200" dirty="0">
              <a:latin typeface="FlandersArtSans-Regular" panose="00000500000000000000" pitchFamily="2" charset="0"/>
            </a:endParaRPr>
          </a:p>
        </p:txBody>
      </p:sp>
      <p:sp>
        <p:nvSpPr>
          <p:cNvPr id="10" name="Title 2">
            <a:extLst/>
          </p:cNvPr>
          <p:cNvSpPr txBox="1">
            <a:spLocks/>
          </p:cNvSpPr>
          <p:nvPr/>
        </p:nvSpPr>
        <p:spPr bwMode="gray">
          <a:xfrm>
            <a:off x="539964" y="483518"/>
            <a:ext cx="1584176" cy="293592"/>
          </a:xfrm>
          <a:prstGeom prst="rect">
            <a:avLst/>
          </a:prstGeom>
          <a:solidFill>
            <a:srgbClr val="FFED00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Level of attraction</a:t>
            </a:r>
          </a:p>
        </p:txBody>
      </p:sp>
      <p:sp>
        <p:nvSpPr>
          <p:cNvPr id="11" name="Rechthoek 10">
            <a:extLst/>
          </p:cNvPr>
          <p:cNvSpPr/>
          <p:nvPr/>
        </p:nvSpPr>
        <p:spPr>
          <a:xfrm>
            <a:off x="1835696" y="507203"/>
            <a:ext cx="20242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cap="all" dirty="0">
                <a:latin typeface="FlandersArtSans-Regular" panose="00000500000000000000" pitchFamily="2" charset="0"/>
              </a:rPr>
              <a:t>% very attractive</a:t>
            </a:r>
          </a:p>
        </p:txBody>
      </p:sp>
      <p:sp>
        <p:nvSpPr>
          <p:cNvPr id="12" name="Title 2">
            <a:extLst/>
          </p:cNvPr>
          <p:cNvSpPr txBox="1">
            <a:spLocks/>
          </p:cNvSpPr>
          <p:nvPr/>
        </p:nvSpPr>
        <p:spPr bwMode="gray">
          <a:xfrm>
            <a:off x="539964" y="2113037"/>
            <a:ext cx="1224136" cy="293592"/>
          </a:xfrm>
          <a:prstGeom prst="rect">
            <a:avLst/>
          </a:prstGeom>
          <a:solidFill>
            <a:srgbClr val="FFED00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Visit intention</a:t>
            </a:r>
          </a:p>
        </p:txBody>
      </p:sp>
      <p:sp>
        <p:nvSpPr>
          <p:cNvPr id="13" name="Rechthoek 12">
            <a:extLst/>
          </p:cNvPr>
          <p:cNvSpPr/>
          <p:nvPr/>
        </p:nvSpPr>
        <p:spPr>
          <a:xfrm>
            <a:off x="1763688" y="2136722"/>
            <a:ext cx="10030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cap="all" dirty="0">
                <a:latin typeface="FlandersArtSans-Regular" panose="00000500000000000000" pitchFamily="2" charset="0"/>
              </a:rPr>
              <a:t>% Definitely</a:t>
            </a:r>
          </a:p>
        </p:txBody>
      </p:sp>
      <p:cxnSp>
        <p:nvCxnSpPr>
          <p:cNvPr id="14" name="Straight Arrow Connector 5"/>
          <p:cNvCxnSpPr/>
          <p:nvPr/>
        </p:nvCxnSpPr>
        <p:spPr>
          <a:xfrm>
            <a:off x="2306758" y="1478257"/>
            <a:ext cx="0" cy="28803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760" y="879350"/>
            <a:ext cx="183696" cy="183696"/>
          </a:xfrm>
          <a:prstGeom prst="rect">
            <a:avLst/>
          </a:prstGeom>
        </p:spPr>
      </p:pic>
      <p:pic>
        <p:nvPicPr>
          <p:cNvPr id="19" name="Afbeelding 18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38" y="879350"/>
            <a:ext cx="183696" cy="183696"/>
          </a:xfrm>
          <a:prstGeom prst="rect">
            <a:avLst/>
          </a:prstGeom>
        </p:spPr>
      </p:pic>
      <p:pic>
        <p:nvPicPr>
          <p:cNvPr id="20" name="Afbeelding 19">
            <a:extLst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84" y="879350"/>
            <a:ext cx="183696" cy="183696"/>
          </a:xfrm>
          <a:prstGeom prst="rect">
            <a:avLst/>
          </a:prstGeom>
        </p:spPr>
      </p:pic>
      <p:pic>
        <p:nvPicPr>
          <p:cNvPr id="21" name="Afbeelding 20">
            <a:extLst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006" y="879350"/>
            <a:ext cx="183696" cy="183696"/>
          </a:xfrm>
          <a:prstGeom prst="rect">
            <a:avLst/>
          </a:prstGeom>
        </p:spPr>
      </p:pic>
      <p:pic>
        <p:nvPicPr>
          <p:cNvPr id="22" name="Afbeelding 21">
            <a:extLst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828" y="879350"/>
            <a:ext cx="183696" cy="183696"/>
          </a:xfrm>
          <a:prstGeom prst="rect">
            <a:avLst/>
          </a:prstGeom>
        </p:spPr>
      </p:pic>
      <p:pic>
        <p:nvPicPr>
          <p:cNvPr id="23" name="Afbeelding 22">
            <a:extLst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879350"/>
            <a:ext cx="183696" cy="183696"/>
          </a:xfrm>
          <a:prstGeom prst="rect">
            <a:avLst/>
          </a:prstGeom>
        </p:spPr>
      </p:pic>
      <p:pic>
        <p:nvPicPr>
          <p:cNvPr id="24" name="Afbeelding 23">
            <a:extLst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4650" y="879350"/>
            <a:ext cx="183696" cy="183696"/>
          </a:xfrm>
          <a:prstGeom prst="rect">
            <a:avLst/>
          </a:prstGeom>
        </p:spPr>
      </p:pic>
      <p:pic>
        <p:nvPicPr>
          <p:cNvPr id="25" name="Afbeelding 24">
            <a:extLst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6736" y="879350"/>
            <a:ext cx="183696" cy="183696"/>
          </a:xfrm>
          <a:prstGeom prst="rect">
            <a:avLst/>
          </a:prstGeom>
        </p:spPr>
      </p:pic>
      <p:pic>
        <p:nvPicPr>
          <p:cNvPr id="26" name="Afbeelding 25">
            <a:extLst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3362" y="879350"/>
            <a:ext cx="183696" cy="183696"/>
          </a:xfrm>
          <a:prstGeom prst="rect">
            <a:avLst/>
          </a:prstGeom>
        </p:spPr>
      </p:pic>
      <p:pic>
        <p:nvPicPr>
          <p:cNvPr id="27" name="Afbeelding 26">
            <a:extLst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7472" y="879350"/>
            <a:ext cx="183696" cy="183696"/>
          </a:xfrm>
          <a:prstGeom prst="rect">
            <a:avLst/>
          </a:prstGeom>
        </p:spPr>
      </p:pic>
      <p:pic>
        <p:nvPicPr>
          <p:cNvPr id="28" name="Afbeelding 27">
            <a:extLst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3116" y="879350"/>
            <a:ext cx="183696" cy="183696"/>
          </a:xfrm>
          <a:prstGeom prst="rect">
            <a:avLst/>
          </a:prstGeom>
        </p:spPr>
      </p:pic>
      <p:pic>
        <p:nvPicPr>
          <p:cNvPr id="29" name="Afbeelding 28">
            <a:extLst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1582" y="879350"/>
            <a:ext cx="183696" cy="183696"/>
          </a:xfrm>
          <a:prstGeom prst="rect">
            <a:avLst/>
          </a:prstGeom>
        </p:spPr>
      </p:pic>
      <p:pic>
        <p:nvPicPr>
          <p:cNvPr id="30" name="Afbeelding 29">
            <a:extLst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80294" y="879350"/>
            <a:ext cx="183696" cy="183696"/>
          </a:xfrm>
          <a:prstGeom prst="rect">
            <a:avLst/>
          </a:prstGeom>
        </p:spPr>
      </p:pic>
      <p:cxnSp>
        <p:nvCxnSpPr>
          <p:cNvPr id="31" name="Rechte verbindingslijn 7">
            <a:extLst/>
          </p:cNvPr>
          <p:cNvCxnSpPr>
            <a:cxnSpLocks/>
          </p:cNvCxnSpPr>
          <p:nvPr/>
        </p:nvCxnSpPr>
        <p:spPr>
          <a:xfrm>
            <a:off x="7579853" y="1257313"/>
            <a:ext cx="0" cy="75869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Afbeelding 32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581" y="2465558"/>
            <a:ext cx="183696" cy="183696"/>
          </a:xfrm>
          <a:prstGeom prst="rect">
            <a:avLst/>
          </a:prstGeom>
        </p:spPr>
      </p:pic>
      <p:pic>
        <p:nvPicPr>
          <p:cNvPr id="34" name="Afbeelding 33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396" y="2465558"/>
            <a:ext cx="183696" cy="183696"/>
          </a:xfrm>
          <a:prstGeom prst="rect">
            <a:avLst/>
          </a:prstGeom>
        </p:spPr>
      </p:pic>
      <p:pic>
        <p:nvPicPr>
          <p:cNvPr id="35" name="Afbeelding 34">
            <a:extLst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101" y="2465558"/>
            <a:ext cx="183696" cy="183696"/>
          </a:xfrm>
          <a:prstGeom prst="rect">
            <a:avLst/>
          </a:prstGeom>
        </p:spPr>
      </p:pic>
      <p:pic>
        <p:nvPicPr>
          <p:cNvPr id="36" name="Afbeelding 35">
            <a:extLst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286" y="2465558"/>
            <a:ext cx="183696" cy="183696"/>
          </a:xfrm>
          <a:prstGeom prst="rect">
            <a:avLst/>
          </a:prstGeom>
        </p:spPr>
      </p:pic>
      <p:pic>
        <p:nvPicPr>
          <p:cNvPr id="37" name="Afbeelding 36">
            <a:extLst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471" y="2465558"/>
            <a:ext cx="183696" cy="183696"/>
          </a:xfrm>
          <a:prstGeom prst="rect">
            <a:avLst/>
          </a:prstGeom>
        </p:spPr>
      </p:pic>
      <p:pic>
        <p:nvPicPr>
          <p:cNvPr id="38" name="Afbeelding 37">
            <a:extLst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9731" y="2465558"/>
            <a:ext cx="183696" cy="183696"/>
          </a:xfrm>
          <a:prstGeom prst="rect">
            <a:avLst/>
          </a:prstGeom>
        </p:spPr>
      </p:pic>
      <p:pic>
        <p:nvPicPr>
          <p:cNvPr id="39" name="Afbeelding 38">
            <a:extLst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0656" y="2465558"/>
            <a:ext cx="183696" cy="183696"/>
          </a:xfrm>
          <a:prstGeom prst="rect">
            <a:avLst/>
          </a:prstGeom>
        </p:spPr>
      </p:pic>
      <p:pic>
        <p:nvPicPr>
          <p:cNvPr id="40" name="Afbeelding 39">
            <a:extLst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1952" y="2465558"/>
            <a:ext cx="183696" cy="183696"/>
          </a:xfrm>
          <a:prstGeom prst="rect">
            <a:avLst/>
          </a:prstGeom>
        </p:spPr>
      </p:pic>
      <p:pic>
        <p:nvPicPr>
          <p:cNvPr id="41" name="Afbeelding 40">
            <a:extLst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9916" y="2465558"/>
            <a:ext cx="183696" cy="183696"/>
          </a:xfrm>
          <a:prstGeom prst="rect">
            <a:avLst/>
          </a:prstGeom>
        </p:spPr>
      </p:pic>
      <p:pic>
        <p:nvPicPr>
          <p:cNvPr id="42" name="Afbeelding 41">
            <a:extLst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0841" y="2465558"/>
            <a:ext cx="183696" cy="183696"/>
          </a:xfrm>
          <a:prstGeom prst="rect">
            <a:avLst/>
          </a:prstGeom>
        </p:spPr>
      </p:pic>
      <p:pic>
        <p:nvPicPr>
          <p:cNvPr id="43" name="Afbeelding 42">
            <a:extLst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1211" y="2465558"/>
            <a:ext cx="183696" cy="183696"/>
          </a:xfrm>
          <a:prstGeom prst="rect">
            <a:avLst/>
          </a:prstGeom>
        </p:spPr>
      </p:pic>
      <p:pic>
        <p:nvPicPr>
          <p:cNvPr id="44" name="Afbeelding 43">
            <a:extLst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71766" y="2465558"/>
            <a:ext cx="183696" cy="183696"/>
          </a:xfrm>
          <a:prstGeom prst="rect">
            <a:avLst/>
          </a:prstGeom>
        </p:spPr>
      </p:pic>
      <p:pic>
        <p:nvPicPr>
          <p:cNvPr id="45" name="Afbeelding 44">
            <a:extLst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91026" y="2465558"/>
            <a:ext cx="183696" cy="183696"/>
          </a:xfrm>
          <a:prstGeom prst="rect">
            <a:avLst/>
          </a:prstGeom>
        </p:spPr>
      </p:pic>
      <p:cxnSp>
        <p:nvCxnSpPr>
          <p:cNvPr id="46" name="Rechte verbindingslijn 7">
            <a:extLst/>
          </p:cNvPr>
          <p:cNvCxnSpPr>
            <a:cxnSpLocks/>
          </p:cNvCxnSpPr>
          <p:nvPr/>
        </p:nvCxnSpPr>
        <p:spPr>
          <a:xfrm>
            <a:off x="7607132" y="2771446"/>
            <a:ext cx="0" cy="75869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5"/>
          <p:cNvCxnSpPr/>
          <p:nvPr/>
        </p:nvCxnSpPr>
        <p:spPr>
          <a:xfrm>
            <a:off x="2306758" y="3068462"/>
            <a:ext cx="0" cy="28803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678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3724340"/>
              </p:ext>
            </p:extLst>
          </p:nvPr>
        </p:nvGraphicFramePr>
        <p:xfrm>
          <a:off x="2771800" y="1215551"/>
          <a:ext cx="5557703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 bwMode="gray">
          <a:xfrm>
            <a:off x="3779912" y="1061663"/>
            <a:ext cx="13525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nl-BE" sz="1000" cap="all" dirty="0">
                <a:solidFill>
                  <a:srgbClr val="92D050"/>
                </a:solidFill>
                <a:latin typeface="FlandersArtSans-Medium" panose="00000600000000000000" pitchFamily="2" charset="0"/>
                <a:cs typeface="Arial" pitchFamily="34" charset="0"/>
              </a:rPr>
              <a:t>% Yes</a:t>
            </a:r>
            <a:endParaRPr lang="en-US" sz="1000" cap="all" dirty="0" err="1">
              <a:solidFill>
                <a:srgbClr val="92D050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143448" y="424275"/>
            <a:ext cx="90005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nl-BE" sz="1600" cap="all" dirty="0" err="1">
                <a:latin typeface="FlandersArtSans-Bold" panose="00000800000000000000" pitchFamily="2" charset="0"/>
                <a:cs typeface="Arial" pitchFamily="34" charset="0"/>
              </a:rPr>
              <a:t>travellers</a:t>
            </a:r>
            <a:r>
              <a:rPr lang="nl-BE" sz="1600" cap="all" dirty="0">
                <a:latin typeface="FlandersArtSans-Bold" panose="00000800000000000000" pitchFamily="2" charset="0"/>
                <a:cs typeface="Arial" pitchFamily="34" charset="0"/>
              </a:rPr>
              <a:t> </a:t>
            </a:r>
            <a:r>
              <a:rPr lang="nl-BE" sz="1600" cap="all" dirty="0" err="1">
                <a:latin typeface="FlandersArtSans-Bold" panose="00000800000000000000" pitchFamily="2" charset="0"/>
                <a:cs typeface="Arial" pitchFamily="34" charset="0"/>
              </a:rPr>
              <a:t>with</a:t>
            </a:r>
            <a:r>
              <a:rPr lang="nl-BE" sz="1600" cap="all" dirty="0">
                <a:latin typeface="FlandersArtSans-Bold" panose="00000800000000000000" pitchFamily="2" charset="0"/>
                <a:cs typeface="Arial" pitchFamily="34" charset="0"/>
              </a:rPr>
              <a:t> a </a:t>
            </a:r>
            <a:r>
              <a:rPr lang="nl-BE" sz="1600" cap="all" dirty="0" err="1">
                <a:latin typeface="FlandersArtSans-Bold" panose="00000800000000000000" pitchFamily="2" charset="0"/>
                <a:cs typeface="Arial" pitchFamily="34" charset="0"/>
              </a:rPr>
              <a:t>visit</a:t>
            </a:r>
            <a:r>
              <a:rPr lang="nl-BE" sz="1600" cap="all" dirty="0">
                <a:latin typeface="FlandersArtSans-Bold" panose="00000800000000000000" pitchFamily="2" charset="0"/>
                <a:cs typeface="Arial" pitchFamily="34" charset="0"/>
              </a:rPr>
              <a:t> </a:t>
            </a:r>
            <a:r>
              <a:rPr lang="nl-BE" sz="1600" cap="all" dirty="0" err="1">
                <a:latin typeface="FlandersArtSans-Bold" panose="00000800000000000000" pitchFamily="2" charset="0"/>
                <a:cs typeface="Arial" pitchFamily="34" charset="0"/>
              </a:rPr>
              <a:t>intention</a:t>
            </a:r>
            <a:endParaRPr lang="en-US" sz="1600" cap="all" dirty="0" err="1">
              <a:latin typeface="FlandersArtSans-Bold" panose="00000800000000000000" pitchFamily="2" charset="0"/>
              <a:cs typeface="Arial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1E7A94E-95AA-45C8-BEAB-719B152F99FB}"/>
              </a:ext>
            </a:extLst>
          </p:cNvPr>
          <p:cNvSpPr/>
          <p:nvPr/>
        </p:nvSpPr>
        <p:spPr>
          <a:xfrm>
            <a:off x="143448" y="3963555"/>
            <a:ext cx="900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Of all ‘assets’ that VISIT</a:t>
            </a:r>
            <a:r>
              <a:rPr lang="en-US" sz="1200" dirty="0">
                <a:latin typeface="FlandersArtSans-Medium" panose="00000600000000000000" pitchFamily="2" charset="0"/>
              </a:rPr>
              <a:t>FLANDERS</a:t>
            </a:r>
            <a:r>
              <a:rPr lang="en-US" sz="1200" dirty="0">
                <a:latin typeface="FlandersArtSans-Regular" panose="00000500000000000000" pitchFamily="2" charset="0"/>
              </a:rPr>
              <a:t> is actively focusing on:</a:t>
            </a:r>
            <a:br>
              <a:rPr lang="en-US" sz="1200" dirty="0">
                <a:latin typeface="FlandersArtSans-Regular" panose="00000500000000000000" pitchFamily="2" charset="0"/>
              </a:rPr>
            </a:br>
            <a:r>
              <a:rPr lang="en-US" sz="1200" dirty="0">
                <a:latin typeface="FlandersArtSans-Regular" panose="00000500000000000000" pitchFamily="2" charset="0"/>
              </a:rPr>
              <a:t>Historical heritage is the main driver to visit Flanders. Food &amp; drinks and art &amp; artists are also important drivers to visit.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B9F780-A374-451C-BEAB-5A728EA297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802271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familiar with Flanders or a city AND would (probably) visit Flanders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Q10. Which of the following aspects would be a reason for you to visit Flanders in the next few years? Multiple answers possible.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2150219-1B63-47CB-BAE0-F4E423C02FEA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68FD0D4-E03C-439F-A50A-6349B372AFE0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</p:spTree>
    <p:extLst>
      <p:ext uri="{BB962C8B-B14F-4D97-AF65-F5344CB8AC3E}">
        <p14:creationId xmlns:p14="http://schemas.microsoft.com/office/powerpoint/2010/main" val="209845176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9056247"/>
              </p:ext>
            </p:extLst>
          </p:nvPr>
        </p:nvGraphicFramePr>
        <p:xfrm>
          <a:off x="2699792" y="1230387"/>
          <a:ext cx="5400600" cy="219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8">
            <a:extLst>
              <a:ext uri="{FF2B5EF4-FFF2-40B4-BE49-F238E27FC236}">
                <a16:creationId xmlns:a16="http://schemas.microsoft.com/office/drawing/2014/main" id="{4B7C43EC-2A52-4738-8E89-A4893C1EF617}"/>
              </a:ext>
            </a:extLst>
          </p:cNvPr>
          <p:cNvSpPr txBox="1"/>
          <p:nvPr/>
        </p:nvSpPr>
        <p:spPr bwMode="gray">
          <a:xfrm>
            <a:off x="3677215" y="1050280"/>
            <a:ext cx="13525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nl-BE" sz="1000" cap="all" dirty="0">
                <a:solidFill>
                  <a:srgbClr val="F3A79C"/>
                </a:solidFill>
                <a:latin typeface="FlandersArtSans-Medium" panose="00000600000000000000" pitchFamily="2" charset="0"/>
                <a:cs typeface="Arial" pitchFamily="34" charset="0"/>
              </a:rPr>
              <a:t>% Yes</a:t>
            </a:r>
            <a:endParaRPr lang="en-US" sz="1000" cap="all" dirty="0" err="1">
              <a:solidFill>
                <a:srgbClr val="F3A79C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D7C76F5-6FDB-44EA-9181-F6CD2AB1597A}"/>
              </a:ext>
            </a:extLst>
          </p:cNvPr>
          <p:cNvSpPr/>
          <p:nvPr/>
        </p:nvSpPr>
        <p:spPr>
          <a:xfrm>
            <a:off x="143448" y="3818636"/>
            <a:ext cx="900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The attraction of other destinations is the main reason why people don’t visit Flanders. </a:t>
            </a:r>
            <a:br>
              <a:rPr lang="en-US" sz="1200" dirty="0">
                <a:latin typeface="FlandersArtSans-Regular" panose="00000500000000000000" pitchFamily="2" charset="0"/>
              </a:rPr>
            </a:br>
            <a:r>
              <a:rPr lang="en-US" sz="1200" dirty="0">
                <a:latin typeface="FlandersArtSans-Regular" panose="00000500000000000000" pitchFamily="2" charset="0"/>
              </a:rPr>
              <a:t>A limited knowledge of Flanders is another important reason.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B613DB3-4FEE-4DDA-B476-17408EC8EE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802271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familiar with Flanders or a city AND would (probably) NOT visit Flanders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Q11. Why are you (probably) not planning to visit Flanders in the next few years?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104D3B0-4D50-4451-8B88-EF664CD25FE2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8B6D309-1839-47D4-8F58-A918C23491B2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10B175D5-FFE9-4DBA-B1C2-BC44AD96FF2A}"/>
              </a:ext>
            </a:extLst>
          </p:cNvPr>
          <p:cNvSpPr txBox="1"/>
          <p:nvPr/>
        </p:nvSpPr>
        <p:spPr bwMode="gray">
          <a:xfrm>
            <a:off x="143448" y="424275"/>
            <a:ext cx="90005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600" cap="all" dirty="0" err="1">
                <a:latin typeface="FlandersArtSans-Bold" panose="00000800000000000000" pitchFamily="2" charset="0"/>
                <a:cs typeface="Arial" pitchFamily="34" charset="0"/>
              </a:rPr>
              <a:t>travellers</a:t>
            </a:r>
            <a:r>
              <a:rPr lang="en-US" sz="1600" cap="all" dirty="0">
                <a:latin typeface="FlandersArtSans-Bold" panose="00000800000000000000" pitchFamily="2" charset="0"/>
                <a:cs typeface="Arial" pitchFamily="34" charset="0"/>
              </a:rPr>
              <a:t> with </a:t>
            </a:r>
            <a:r>
              <a:rPr lang="en-US" sz="1600" cap="all" dirty="0">
                <a:solidFill>
                  <a:srgbClr val="F3A79C"/>
                </a:solidFill>
                <a:latin typeface="FlandersArtSans-Bold" panose="00000800000000000000" pitchFamily="2" charset="0"/>
                <a:cs typeface="Arial" pitchFamily="34" charset="0"/>
              </a:rPr>
              <a:t>no</a:t>
            </a:r>
            <a:r>
              <a:rPr lang="en-US" sz="1600" cap="all" dirty="0">
                <a:latin typeface="FlandersArtSans-Bold" panose="00000800000000000000" pitchFamily="2" charset="0"/>
                <a:cs typeface="Arial" pitchFamily="34" charset="0"/>
              </a:rPr>
              <a:t> visit intention</a:t>
            </a:r>
          </a:p>
        </p:txBody>
      </p:sp>
    </p:spTree>
    <p:extLst>
      <p:ext uri="{BB962C8B-B14F-4D97-AF65-F5344CB8AC3E}">
        <p14:creationId xmlns:p14="http://schemas.microsoft.com/office/powerpoint/2010/main" val="2700089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347978"/>
              </p:ext>
            </p:extLst>
          </p:nvPr>
        </p:nvGraphicFramePr>
        <p:xfrm>
          <a:off x="611281" y="811775"/>
          <a:ext cx="8064885" cy="1054625"/>
        </p:xfrm>
        <a:graphic>
          <a:graphicData uri="http://schemas.openxmlformats.org/drawingml/2006/table">
            <a:tbl>
              <a:tblPr firstRow="1"/>
              <a:tblGrid>
                <a:gridCol w="537659">
                  <a:extLst>
                    <a:ext uri="{9D8B030D-6E8A-4147-A177-3AD203B41FA5}">
                      <a16:colId xmlns:a16="http://schemas.microsoft.com/office/drawing/2014/main" val="4110356345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1495919095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2368187334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955097877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1402027781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2740839920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708896636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2110486610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1271576609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4259353862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3987024711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3439383056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2297710422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1223501938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3642757943"/>
                    </a:ext>
                  </a:extLst>
                </a:gridCol>
              </a:tblGrid>
              <a:tr h="421850">
                <a:tc>
                  <a:txBody>
                    <a:bodyPr/>
                    <a:lstStyle/>
                    <a:p>
                      <a:pPr algn="l" fontAlgn="ctr"/>
                      <a:endParaRPr lang="nl-B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TOTAL</a:t>
                      </a:r>
                    </a:p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EUROPE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NL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FR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DE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UK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ES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IT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NO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DK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SE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CH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AT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US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JP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500720"/>
                  </a:ext>
                </a:extLst>
              </a:tr>
              <a:tr h="210925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Flanders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850" marR="7200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21%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6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AB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4D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24%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B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9D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73D0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4D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AC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36%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56%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176457"/>
                  </a:ext>
                </a:extLst>
              </a:tr>
              <a:tr h="210925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Brussels</a:t>
                      </a:r>
                    </a:p>
                  </a:txBody>
                  <a:tcPr marL="8850" marR="7200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26%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3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3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7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24%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CD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39%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4C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F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79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29%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EC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29%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EC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59%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354507"/>
                  </a:ext>
                </a:extLst>
              </a:tr>
              <a:tr h="210925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Belgium</a:t>
                      </a:r>
                    </a:p>
                  </a:txBody>
                  <a:tcPr marL="8850" marR="7200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21%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EC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2CB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23%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4D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27%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21B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FD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3C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24%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42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8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57%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760893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802271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familiar with Flanders or a city 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Q27. Would you avoid traveling to this region because of the terror attack of March 2016? (% yes)</a:t>
            </a:r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Tekstvak 6">
            <a:extLst/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8" name="Rechthoek 7">
            <a:extLst/>
          </p:cNvPr>
          <p:cNvSpPr/>
          <p:nvPr/>
        </p:nvSpPr>
        <p:spPr>
          <a:xfrm>
            <a:off x="143448" y="3862227"/>
            <a:ext cx="900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1 out of 4 (or less) </a:t>
            </a:r>
            <a:r>
              <a:rPr lang="en-US" sz="1200">
                <a:latin typeface="FlandersArtSans-Regular" panose="00000500000000000000" pitchFamily="2" charset="0"/>
              </a:rPr>
              <a:t>European travellers </a:t>
            </a:r>
            <a:r>
              <a:rPr lang="en-US" sz="1200" dirty="0">
                <a:latin typeface="FlandersArtSans-Regular" panose="00000500000000000000" pitchFamily="2" charset="0"/>
              </a:rPr>
              <a:t>would avoid visiting Flanders, Belgium or Brussels because </a:t>
            </a:r>
          </a:p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of </a:t>
            </a:r>
            <a:r>
              <a:rPr lang="en-US" sz="1200" dirty="0">
                <a:solidFill>
                  <a:srgbClr val="F3A79C"/>
                </a:solidFill>
                <a:latin typeface="FlandersArtSans-Regular" panose="00000500000000000000" pitchFamily="2" charset="0"/>
              </a:rPr>
              <a:t>the terror attacks in 2016</a:t>
            </a:r>
            <a:r>
              <a:rPr lang="en-US" sz="1200" dirty="0">
                <a:latin typeface="FlandersArtSans-Regular" panose="00000500000000000000" pitchFamily="2" charset="0"/>
              </a:rPr>
              <a:t>. In Japan, the USA and Italy, however, this percentage is significantly higher. </a:t>
            </a:r>
          </a:p>
        </p:txBody>
      </p:sp>
      <p:pic>
        <p:nvPicPr>
          <p:cNvPr id="12" name="Afbeelding 11">
            <a:extLst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1235" y="683143"/>
            <a:ext cx="183696" cy="183696"/>
          </a:xfrm>
          <a:prstGeom prst="rect">
            <a:avLst/>
          </a:prstGeom>
        </p:spPr>
      </p:pic>
      <p:pic>
        <p:nvPicPr>
          <p:cNvPr id="13" name="Afbeelding 12">
            <a:extLst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3645" y="683143"/>
            <a:ext cx="183696" cy="183696"/>
          </a:xfrm>
          <a:prstGeom prst="rect">
            <a:avLst/>
          </a:prstGeom>
        </p:spPr>
      </p:pic>
      <p:pic>
        <p:nvPicPr>
          <p:cNvPr id="14" name="Afbeelding 13">
            <a:extLst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0515" y="683143"/>
            <a:ext cx="183696" cy="183696"/>
          </a:xfrm>
          <a:prstGeom prst="rect">
            <a:avLst/>
          </a:prstGeom>
        </p:spPr>
      </p:pic>
      <p:pic>
        <p:nvPicPr>
          <p:cNvPr id="15" name="Afbeelding 14">
            <a:extLst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8105" y="683143"/>
            <a:ext cx="183696" cy="183696"/>
          </a:xfrm>
          <a:prstGeom prst="rect">
            <a:avLst/>
          </a:prstGeom>
        </p:spPr>
      </p:pic>
      <p:pic>
        <p:nvPicPr>
          <p:cNvPr id="16" name="Afbeelding 15">
            <a:extLst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5695" y="683143"/>
            <a:ext cx="183696" cy="183696"/>
          </a:xfrm>
          <a:prstGeom prst="rect">
            <a:avLst/>
          </a:prstGeom>
        </p:spPr>
      </p:pic>
      <p:pic>
        <p:nvPicPr>
          <p:cNvPr id="17" name="Afbeelding 16">
            <a:extLst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35" y="683143"/>
            <a:ext cx="183696" cy="183696"/>
          </a:xfrm>
          <a:prstGeom prst="rect">
            <a:avLst/>
          </a:prstGeom>
        </p:spPr>
      </p:pic>
      <p:pic>
        <p:nvPicPr>
          <p:cNvPr id="18" name="Afbeelding 17">
            <a:extLst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3285" y="683143"/>
            <a:ext cx="183696" cy="183696"/>
          </a:xfrm>
          <a:prstGeom prst="rect">
            <a:avLst/>
          </a:prstGeom>
        </p:spPr>
      </p:pic>
      <p:pic>
        <p:nvPicPr>
          <p:cNvPr id="19" name="Afbeelding 18">
            <a:extLst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16416" y="683143"/>
            <a:ext cx="183696" cy="183696"/>
          </a:xfrm>
          <a:prstGeom prst="rect">
            <a:avLst/>
          </a:prstGeom>
        </p:spPr>
      </p:pic>
      <p:pic>
        <p:nvPicPr>
          <p:cNvPr id="20" name="Afbeelding 19">
            <a:extLst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2925" y="683143"/>
            <a:ext cx="183696" cy="183696"/>
          </a:xfrm>
          <a:prstGeom prst="rect">
            <a:avLst/>
          </a:prstGeom>
        </p:spPr>
      </p:pic>
      <p:pic>
        <p:nvPicPr>
          <p:cNvPr id="21" name="Afbeelding 20">
            <a:extLst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0875" y="683143"/>
            <a:ext cx="183696" cy="183696"/>
          </a:xfrm>
          <a:prstGeom prst="rect">
            <a:avLst/>
          </a:prstGeom>
        </p:spPr>
      </p:pic>
      <p:pic>
        <p:nvPicPr>
          <p:cNvPr id="22" name="Afbeelding 21">
            <a:extLst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6055" y="683143"/>
            <a:ext cx="183696" cy="183696"/>
          </a:xfrm>
          <a:prstGeom prst="rect">
            <a:avLst/>
          </a:prstGeom>
        </p:spPr>
      </p:pic>
      <p:pic>
        <p:nvPicPr>
          <p:cNvPr id="23" name="Afbeelding 22">
            <a:extLst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8825" y="683143"/>
            <a:ext cx="183696" cy="183696"/>
          </a:xfrm>
          <a:prstGeom prst="rect">
            <a:avLst/>
          </a:prstGeom>
        </p:spPr>
      </p:pic>
      <p:pic>
        <p:nvPicPr>
          <p:cNvPr id="24" name="Afbeelding 23">
            <a:extLst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28465" y="683143"/>
            <a:ext cx="183696" cy="183696"/>
          </a:xfrm>
          <a:prstGeom prst="rect">
            <a:avLst/>
          </a:prstGeom>
        </p:spPr>
      </p:pic>
      <p:sp>
        <p:nvSpPr>
          <p:cNvPr id="25" name="Rechthoek 24">
            <a:extLst/>
          </p:cNvPr>
          <p:cNvSpPr/>
          <p:nvPr/>
        </p:nvSpPr>
        <p:spPr>
          <a:xfrm>
            <a:off x="3480677" y="2211710"/>
            <a:ext cx="18802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cap="all" dirty="0">
                <a:latin typeface="FlandersArtSans-Medium" panose="00000600000000000000" pitchFamily="2" charset="0"/>
              </a:rPr>
              <a:t>Total </a:t>
            </a:r>
            <a:r>
              <a:rPr lang="en-US" sz="1100" cap="all" dirty="0" err="1">
                <a:latin typeface="FlandersArtSans-Medium" panose="00000600000000000000" pitchFamily="2" charset="0"/>
              </a:rPr>
              <a:t>europe</a:t>
            </a:r>
            <a:endParaRPr lang="en-US" sz="1100" cap="all" dirty="0">
              <a:latin typeface="FlandersArtSans-Medium" panose="00000600000000000000" pitchFamily="2" charset="0"/>
            </a:endParaRPr>
          </a:p>
        </p:txBody>
      </p:sp>
      <p:graphicFrame>
        <p:nvGraphicFramePr>
          <p:cNvPr id="26" name="Dia Asia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2918257"/>
              </p:ext>
            </p:extLst>
          </p:nvPr>
        </p:nvGraphicFramePr>
        <p:xfrm>
          <a:off x="2504182" y="2601947"/>
          <a:ext cx="1080000" cy="7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8" name="Dia Asia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5052052"/>
              </p:ext>
            </p:extLst>
          </p:nvPr>
        </p:nvGraphicFramePr>
        <p:xfrm>
          <a:off x="3880786" y="2601947"/>
          <a:ext cx="1080000" cy="7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pSp>
        <p:nvGrpSpPr>
          <p:cNvPr id="34" name="Groep 33"/>
          <p:cNvGrpSpPr/>
          <p:nvPr/>
        </p:nvGrpSpPr>
        <p:grpSpPr>
          <a:xfrm>
            <a:off x="2526795" y="3440326"/>
            <a:ext cx="3833209" cy="178532"/>
            <a:chOff x="2783082" y="3468616"/>
            <a:chExt cx="3833209" cy="178532"/>
          </a:xfrm>
        </p:grpSpPr>
        <p:sp>
          <p:nvSpPr>
            <p:cNvPr id="27" name="Rectangle 22"/>
            <p:cNvSpPr/>
            <p:nvPr/>
          </p:nvSpPr>
          <p:spPr bwMode="gray">
            <a:xfrm>
              <a:off x="2783082" y="3468616"/>
              <a:ext cx="1034774" cy="17853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r>
                <a:rPr lang="nl-BE" sz="1000" cap="all" dirty="0" err="1">
                  <a:solidFill>
                    <a:schemeClr val="tx1"/>
                  </a:solidFill>
                  <a:latin typeface="FlandersArtSans-Regular" panose="00000500000000000000" pitchFamily="2" charset="0"/>
                  <a:cs typeface="Arial" pitchFamily="34" charset="0"/>
                </a:rPr>
                <a:t>Flanders</a:t>
              </a:r>
              <a:endParaRPr lang="en-US" sz="1000" cap="all" dirty="0">
                <a:solidFill>
                  <a:schemeClr val="tx1"/>
                </a:solidFill>
                <a:latin typeface="FlandersArtSans-Regular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32" name="Rectangle 22"/>
            <p:cNvSpPr/>
            <p:nvPr/>
          </p:nvSpPr>
          <p:spPr bwMode="gray">
            <a:xfrm>
              <a:off x="4182299" y="3468616"/>
              <a:ext cx="1034774" cy="17853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r>
                <a:rPr lang="nl-BE" sz="1000" cap="all" dirty="0" err="1">
                  <a:solidFill>
                    <a:schemeClr val="tx1"/>
                  </a:solidFill>
                  <a:latin typeface="FlandersArtSans-Regular" panose="00000500000000000000" pitchFamily="2" charset="0"/>
                  <a:cs typeface="Arial" pitchFamily="34" charset="0"/>
                </a:rPr>
                <a:t>brussels</a:t>
              </a:r>
              <a:endParaRPr lang="en-US" sz="1000" cap="all" dirty="0">
                <a:solidFill>
                  <a:schemeClr val="tx1"/>
                </a:solidFill>
                <a:latin typeface="FlandersArtSans-Regular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33" name="Rectangle 22"/>
            <p:cNvSpPr/>
            <p:nvPr/>
          </p:nvSpPr>
          <p:spPr bwMode="gray">
            <a:xfrm>
              <a:off x="5581517" y="3468616"/>
              <a:ext cx="1034774" cy="17853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r>
                <a:rPr lang="nl-BE" sz="1000" cap="all" dirty="0" err="1">
                  <a:solidFill>
                    <a:schemeClr val="tx1"/>
                  </a:solidFill>
                  <a:latin typeface="FlandersArtSans-Regular" panose="00000500000000000000" pitchFamily="2" charset="0"/>
                  <a:cs typeface="Arial" pitchFamily="34" charset="0"/>
                </a:rPr>
                <a:t>belgium</a:t>
              </a:r>
              <a:endParaRPr lang="en-US" sz="1000" cap="all" dirty="0">
                <a:solidFill>
                  <a:schemeClr val="tx1"/>
                </a:solidFill>
                <a:latin typeface="FlandersArtSans-Regular" panose="00000500000000000000" pitchFamily="2" charset="0"/>
                <a:cs typeface="Arial" pitchFamily="34" charset="0"/>
              </a:endParaRPr>
            </a:p>
          </p:txBody>
        </p:sp>
      </p:grpSp>
      <p:graphicFrame>
        <p:nvGraphicFramePr>
          <p:cNvPr id="35" name="Dia Asia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10324731"/>
              </p:ext>
            </p:extLst>
          </p:nvPr>
        </p:nvGraphicFramePr>
        <p:xfrm>
          <a:off x="5299179" y="2601947"/>
          <a:ext cx="1080000" cy="7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cxnSp>
        <p:nvCxnSpPr>
          <p:cNvPr id="36" name="Rechte verbindingslijn 7">
            <a:extLst/>
          </p:cNvPr>
          <p:cNvCxnSpPr>
            <a:cxnSpLocks/>
          </p:cNvCxnSpPr>
          <p:nvPr/>
        </p:nvCxnSpPr>
        <p:spPr>
          <a:xfrm>
            <a:off x="7596336" y="987574"/>
            <a:ext cx="0" cy="11219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982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Graphic spid="26" grpId="0">
        <p:bldAsOne/>
      </p:bldGraphic>
      <p:bldGraphic spid="28" grpId="0">
        <p:bldAsOne/>
      </p:bldGraphic>
      <p:bldGraphic spid="3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0" y="3686175"/>
            <a:ext cx="9144000" cy="1457325"/>
          </a:xfrm>
          <a:prstGeom prst="rect">
            <a:avLst/>
          </a:prstGeom>
        </p:spPr>
      </p:pic>
      <p:sp>
        <p:nvSpPr>
          <p:cNvPr id="6" name="Rechteck 36"/>
          <p:cNvSpPr/>
          <p:nvPr>
            <p:custDataLst>
              <p:tags r:id="rId1"/>
            </p:custDataLst>
          </p:nvPr>
        </p:nvSpPr>
        <p:spPr bwMode="gray">
          <a:xfrm>
            <a:off x="0" y="579013"/>
            <a:ext cx="9144000" cy="7201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Bold" panose="00000800000000000000" pitchFamily="2" charset="0"/>
              </a:rPr>
              <a:t>METHODOLOGY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0" y="3021294"/>
            <a:ext cx="6867525" cy="21336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grpSp>
        <p:nvGrpSpPr>
          <p:cNvPr id="23" name="Groep 22"/>
          <p:cNvGrpSpPr/>
          <p:nvPr/>
        </p:nvGrpSpPr>
        <p:grpSpPr>
          <a:xfrm>
            <a:off x="899592" y="1521289"/>
            <a:ext cx="1440160" cy="1656183"/>
            <a:chOff x="899592" y="1521289"/>
            <a:chExt cx="1440160" cy="1656183"/>
          </a:xfrm>
        </p:grpSpPr>
        <p:sp>
          <p:nvSpPr>
            <p:cNvPr id="10" name="Rectangle 44"/>
            <p:cNvSpPr/>
            <p:nvPr/>
          </p:nvSpPr>
          <p:spPr bwMode="gray">
            <a:xfrm>
              <a:off x="899592" y="1521289"/>
              <a:ext cx="1440160" cy="1656183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1" name="Rechteck 36"/>
            <p:cNvSpPr/>
            <p:nvPr>
              <p:custDataLst>
                <p:tags r:id="rId6"/>
              </p:custDataLst>
            </p:nvPr>
          </p:nvSpPr>
          <p:spPr bwMode="gray">
            <a:xfrm>
              <a:off x="1007604" y="2436408"/>
              <a:ext cx="1224136" cy="47321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Online research in </a:t>
              </a:r>
              <a:r>
                <a:rPr lang="en-US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13 mature markets</a:t>
              </a:r>
              <a:endParaRPr lang="en-GB" sz="1400" dirty="0">
                <a:solidFill>
                  <a:srgbClr val="007DC3"/>
                </a:solidFill>
                <a:latin typeface="FlandersArtSans-Medium" panose="00000600000000000000" pitchFamily="2" charset="0"/>
              </a:endParaRPr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2560914" y="1526987"/>
            <a:ext cx="1440160" cy="3012536"/>
            <a:chOff x="2560914" y="1526987"/>
            <a:chExt cx="1440160" cy="3012536"/>
          </a:xfrm>
        </p:grpSpPr>
        <p:sp>
          <p:nvSpPr>
            <p:cNvPr id="12" name="Rectangle 44"/>
            <p:cNvSpPr/>
            <p:nvPr/>
          </p:nvSpPr>
          <p:spPr bwMode="gray">
            <a:xfrm>
              <a:off x="2560914" y="1526987"/>
              <a:ext cx="1440160" cy="3012536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3" name="Rechteck 36"/>
            <p:cNvSpPr/>
            <p:nvPr>
              <p:custDataLst>
                <p:tags r:id="rId5"/>
              </p:custDataLst>
            </p:nvPr>
          </p:nvSpPr>
          <p:spPr bwMode="gray">
            <a:xfrm>
              <a:off x="2860400" y="3390653"/>
              <a:ext cx="832457" cy="47321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People who </a:t>
              </a:r>
              <a:r>
                <a:rPr lang="en-US" sz="140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have </a:t>
              </a:r>
              <a:r>
                <a:rPr lang="en-US" sz="140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travelled </a:t>
              </a:r>
              <a:r>
                <a:rPr lang="en-US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abroad </a:t>
              </a:r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in the past 3 years</a:t>
              </a:r>
              <a:endParaRPr lang="en-GB" sz="1400" dirty="0">
                <a:solidFill>
                  <a:schemeClr val="tx1"/>
                </a:solidFill>
                <a:latin typeface="FlandersArtSans-Regular" panose="00000500000000000000" pitchFamily="2" charset="0"/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4217097" y="1532683"/>
            <a:ext cx="1284853" cy="1656183"/>
            <a:chOff x="4199201" y="1365111"/>
            <a:chExt cx="1284853" cy="1656183"/>
          </a:xfrm>
        </p:grpSpPr>
        <p:sp>
          <p:nvSpPr>
            <p:cNvPr id="14" name="Rectangle 44"/>
            <p:cNvSpPr/>
            <p:nvPr/>
          </p:nvSpPr>
          <p:spPr bwMode="gray">
            <a:xfrm>
              <a:off x="4199201" y="1365111"/>
              <a:ext cx="1284853" cy="1656183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5" name="Rechteck 36"/>
            <p:cNvSpPr/>
            <p:nvPr>
              <p:custDataLst>
                <p:tags r:id="rId4"/>
              </p:custDataLst>
            </p:nvPr>
          </p:nvSpPr>
          <p:spPr bwMode="gray">
            <a:xfrm>
              <a:off x="4425399" y="1969221"/>
              <a:ext cx="832457" cy="47321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2400" dirty="0">
                  <a:solidFill>
                    <a:srgbClr val="007DC3"/>
                  </a:solidFill>
                  <a:latin typeface="FlandersArtSans-Bold" panose="00000800000000000000" pitchFamily="2" charset="0"/>
                </a:rPr>
                <a:t>1,000</a:t>
              </a:r>
              <a:r>
                <a:rPr lang="en-US" sz="1400" dirty="0">
                  <a:solidFill>
                    <a:srgbClr val="007DC3"/>
                  </a:solidFill>
                  <a:latin typeface="FlandersArtSans-Regular" panose="00000500000000000000" pitchFamily="2" charset="0"/>
                </a:rPr>
                <a:t> completes </a:t>
              </a:r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per country</a:t>
              </a:r>
              <a:endParaRPr lang="en-GB" sz="1400" dirty="0">
                <a:solidFill>
                  <a:schemeClr val="tx1"/>
                </a:solidFill>
                <a:latin typeface="FlandersArtSans-Regular" panose="00000500000000000000" pitchFamily="2" charset="0"/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5712212" y="1507890"/>
            <a:ext cx="2478083" cy="1656183"/>
            <a:chOff x="5712212" y="1507890"/>
            <a:chExt cx="2478083" cy="1656183"/>
          </a:xfrm>
        </p:grpSpPr>
        <p:sp>
          <p:nvSpPr>
            <p:cNvPr id="16" name="Rectangle 44"/>
            <p:cNvSpPr/>
            <p:nvPr/>
          </p:nvSpPr>
          <p:spPr bwMode="gray">
            <a:xfrm>
              <a:off x="5712212" y="1507890"/>
              <a:ext cx="2478083" cy="1656183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7" name="Rechteck 36"/>
            <p:cNvSpPr/>
            <p:nvPr>
              <p:custDataLst>
                <p:tags r:id="rId3"/>
              </p:custDataLst>
            </p:nvPr>
          </p:nvSpPr>
          <p:spPr bwMode="gray">
            <a:xfrm>
              <a:off x="6724527" y="1953579"/>
              <a:ext cx="1327436" cy="76551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Results are </a:t>
              </a:r>
              <a:b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</a:br>
              <a:r>
                <a:rPr lang="en-US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representatively</a:t>
              </a:r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 weighted</a:t>
              </a:r>
            </a:p>
            <a:p>
              <a: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landersArtSans-Regular" panose="00000500000000000000" pitchFamily="2" charset="0"/>
                </a:rPr>
                <a:t>(socio demographics </a:t>
              </a:r>
              <a:b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landersArtSans-Regular" panose="00000500000000000000" pitchFamily="2" charset="0"/>
                </a:rPr>
              </a:br>
              <a: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landersArtSans-Regular" panose="00000500000000000000" pitchFamily="2" charset="0"/>
                </a:rPr>
                <a:t>+ by market)</a:t>
              </a: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4217097" y="3397084"/>
            <a:ext cx="3973198" cy="1142439"/>
            <a:chOff x="4217097" y="3397084"/>
            <a:chExt cx="3973198" cy="1142439"/>
          </a:xfrm>
        </p:grpSpPr>
        <p:sp>
          <p:nvSpPr>
            <p:cNvPr id="18" name="Rectangle 44"/>
            <p:cNvSpPr/>
            <p:nvPr/>
          </p:nvSpPr>
          <p:spPr bwMode="gray">
            <a:xfrm>
              <a:off x="4217097" y="3397084"/>
              <a:ext cx="3973198" cy="1142439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9" name="Rechteck 36"/>
            <p:cNvSpPr/>
            <p:nvPr>
              <p:custDataLst>
                <p:tags r:id="rId2"/>
              </p:custDataLst>
            </p:nvPr>
          </p:nvSpPr>
          <p:spPr bwMode="gray">
            <a:xfrm>
              <a:off x="5490118" y="3731697"/>
              <a:ext cx="2494653" cy="47321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lang="en-US" sz="1400" cap="all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Totals</a:t>
              </a:r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 are made for the </a:t>
              </a:r>
              <a:b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</a:br>
              <a:r>
                <a:rPr lang="en-US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sum of the European markets</a:t>
              </a:r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, comparison can be made per market and with US and Japan</a:t>
              </a:r>
            </a:p>
          </p:txBody>
        </p:sp>
      </p:grpSp>
      <p:pic>
        <p:nvPicPr>
          <p:cNvPr id="25" name="Afbeelding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2784" y="1858178"/>
            <a:ext cx="927688" cy="1005191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9051" y="3461701"/>
            <a:ext cx="927688" cy="1005191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82634" y="1928382"/>
            <a:ext cx="189785" cy="243845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3148" y="1665821"/>
            <a:ext cx="564045" cy="611168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71133" y="1878131"/>
            <a:ext cx="779615" cy="844747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68499" y="2276989"/>
            <a:ext cx="189785" cy="243845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9990" y="1991647"/>
            <a:ext cx="189785" cy="2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09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/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4" name="Tekstvak 3">
            <a:extLst/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6" name="Title 3">
            <a:extLst/>
          </p:cNvPr>
          <p:cNvSpPr txBox="1">
            <a:spLocks/>
          </p:cNvSpPr>
          <p:nvPr/>
        </p:nvSpPr>
        <p:spPr bwMode="gray">
          <a:xfrm>
            <a:off x="143448" y="220892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Insights on visit intention</a:t>
            </a:r>
          </a:p>
        </p:txBody>
      </p:sp>
      <p:sp>
        <p:nvSpPr>
          <p:cNvPr id="7" name="Text Placeholder 1">
            <a:extLst/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3552259" y="1203921"/>
            <a:ext cx="2160000" cy="30595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lIns="90000" tIns="72000" rIns="90000" bIns="72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nl-BE" sz="1200" cap="all" dirty="0">
                <a:latin typeface="FlandersArtSans-Medium" panose="00000600000000000000" pitchFamily="2" charset="0"/>
              </a:rPr>
              <a:t>Assets &amp; Barriers</a:t>
            </a:r>
          </a:p>
          <a:p>
            <a:pPr algn="ctr"/>
            <a:endParaRPr lang="nl-BE" sz="1100" cap="all" dirty="0">
              <a:latin typeface="FlandersArtSans-Medium" panose="00000600000000000000" pitchFamily="2" charset="0"/>
            </a:endParaRPr>
          </a:p>
          <a:p>
            <a:pPr algn="ctr"/>
            <a:r>
              <a:rPr lang="en-US" sz="1000" dirty="0">
                <a:solidFill>
                  <a:srgbClr val="7CBF33"/>
                </a:solidFill>
                <a:latin typeface="FlandersArtSans-Regular" panose="00000500000000000000" pitchFamily="2" charset="0"/>
              </a:rPr>
              <a:t>Main assets </a:t>
            </a:r>
            <a:r>
              <a:rPr lang="en-US" sz="1000" dirty="0">
                <a:latin typeface="FlandersArtSans-Regular" panose="00000500000000000000" pitchFamily="2" charset="0"/>
              </a:rPr>
              <a:t>(of VISIT</a:t>
            </a:r>
            <a:r>
              <a:rPr lang="en-US" sz="1000" dirty="0">
                <a:latin typeface="FlandersArtSans-Medium" panose="00000600000000000000" pitchFamily="2" charset="0"/>
              </a:rPr>
              <a:t>FLANDERS</a:t>
            </a:r>
            <a:r>
              <a:rPr lang="en-US" sz="1000" dirty="0">
                <a:latin typeface="FlandersArtSans-Regular" panose="00000500000000000000" pitchFamily="2" charset="0"/>
              </a:rPr>
              <a:t> focus) = Heritage </a:t>
            </a:r>
            <a:r>
              <a:rPr lang="en-US" sz="1000">
                <a:latin typeface="FlandersArtSans-Regular" panose="00000500000000000000" pitchFamily="2" charset="0"/>
              </a:rPr>
              <a:t>&amp; Food and Drinks </a:t>
            </a:r>
            <a:r>
              <a:rPr lang="en-US" sz="1000" dirty="0">
                <a:latin typeface="FlandersArtSans-Regular" panose="00000500000000000000" pitchFamily="2" charset="0"/>
              </a:rPr>
              <a:t>&amp; Art. </a:t>
            </a:r>
          </a:p>
          <a:p>
            <a:pPr algn="ctr"/>
            <a:endParaRPr lang="en-US" sz="1000" dirty="0">
              <a:latin typeface="FlandersArtSans-Regular" panose="00000500000000000000" pitchFamily="2" charset="0"/>
            </a:endParaRPr>
          </a:p>
          <a:p>
            <a:pPr algn="ctr"/>
            <a:endParaRPr lang="en-US" sz="1000" dirty="0">
              <a:latin typeface="FlandersArtSans-Regular" panose="00000500000000000000" pitchFamily="2" charset="0"/>
            </a:endParaRPr>
          </a:p>
          <a:p>
            <a:pPr algn="ctr"/>
            <a:endParaRPr lang="en-US" sz="1000" dirty="0">
              <a:latin typeface="FlandersArtSans-Regular" panose="00000500000000000000" pitchFamily="2" charset="0"/>
            </a:endParaRPr>
          </a:p>
          <a:p>
            <a:pPr algn="ctr"/>
            <a:endParaRPr lang="en-US" sz="1000" dirty="0">
              <a:latin typeface="FlandersArtSans-Regular" panose="00000500000000000000" pitchFamily="2" charset="0"/>
            </a:endParaRP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The </a:t>
            </a:r>
            <a:r>
              <a:rPr lang="en-US" sz="900" dirty="0">
                <a:solidFill>
                  <a:srgbClr val="F3A79C"/>
                </a:solidFill>
                <a:latin typeface="FlandersArtSans-Regular" panose="00000500000000000000" pitchFamily="2" charset="0"/>
              </a:rPr>
              <a:t>attraction</a:t>
            </a:r>
            <a:r>
              <a:rPr lang="en-US" sz="900" dirty="0">
                <a:latin typeface="FlandersArtSans-Regular" panose="00000500000000000000" pitchFamily="2" charset="0"/>
              </a:rPr>
              <a:t> level</a:t>
            </a:r>
            <a:r>
              <a:rPr lang="en-US" sz="900" dirty="0">
                <a:solidFill>
                  <a:srgbClr val="F3A79C"/>
                </a:solidFill>
                <a:latin typeface="FlandersArtSans-Regular" panose="00000500000000000000" pitchFamily="2" charset="0"/>
              </a:rPr>
              <a:t> of other destinations is </a:t>
            </a:r>
            <a:r>
              <a:rPr lang="en-US" sz="900" dirty="0">
                <a:latin typeface="FlandersArtSans-Regular" panose="00000500000000000000" pitchFamily="2" charset="0"/>
              </a:rPr>
              <a:t>the main barrier not to visit Flanders. This barrier is greatest in The Netherlands and France. Note that a </a:t>
            </a:r>
            <a:r>
              <a:rPr lang="en-US" sz="900" dirty="0">
                <a:solidFill>
                  <a:srgbClr val="F3A79C"/>
                </a:solidFill>
                <a:latin typeface="FlandersArtSans-Regular" panose="00000500000000000000" pitchFamily="2" charset="0"/>
              </a:rPr>
              <a:t>lack of knowledge</a:t>
            </a:r>
            <a:r>
              <a:rPr lang="en-US" sz="900" dirty="0">
                <a:latin typeface="FlandersArtSans-Regular" panose="00000500000000000000" pitchFamily="2" charset="0"/>
              </a:rPr>
              <a:t> about the region is a second important barrier</a:t>
            </a:r>
            <a:r>
              <a:rPr lang="en-US" sz="1000" dirty="0">
                <a:latin typeface="FlandersArtSans-Regular" panose="00000500000000000000" pitchFamily="2" charset="0"/>
              </a:rPr>
              <a:t>.</a:t>
            </a:r>
            <a:endParaRPr lang="nl-BE" sz="1000" dirty="0">
              <a:solidFill>
                <a:schemeClr val="accent3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8" name="Text Placeholder 1">
            <a:extLst/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5868144" y="1203920"/>
            <a:ext cx="2160000" cy="3059567"/>
          </a:xfrm>
          <a:prstGeom prst="rect">
            <a:avLst/>
          </a:prstGeom>
          <a:solidFill>
            <a:srgbClr val="F6F5EE"/>
          </a:solidFill>
          <a:ln w="9525">
            <a:noFill/>
          </a:ln>
        </p:spPr>
        <p:txBody>
          <a:bodyPr vert="horz" lIns="90000" tIns="72000" rIns="90000" bIns="72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1" indent="0" algn="ctr">
              <a:buNone/>
            </a:pPr>
            <a:r>
              <a:rPr lang="nl-BE" sz="1100" cap="all" dirty="0">
                <a:latin typeface="FlandersArtSans-Medium" panose="00000600000000000000" pitchFamily="2" charset="0"/>
              </a:rPr>
              <a:t>Impact of </a:t>
            </a:r>
            <a:r>
              <a:rPr lang="nl-BE" sz="1100" cap="all" dirty="0" err="1">
                <a:latin typeface="FlandersArtSans-Medium" panose="00000600000000000000" pitchFamily="2" charset="0"/>
              </a:rPr>
              <a:t>terror</a:t>
            </a:r>
            <a:r>
              <a:rPr lang="nl-BE" sz="1100" cap="all" dirty="0">
                <a:latin typeface="FlandersArtSans-Medium" panose="00000600000000000000" pitchFamily="2" charset="0"/>
              </a:rPr>
              <a:t> attacks</a:t>
            </a:r>
          </a:p>
          <a:p>
            <a:pPr marL="0" lvl="1" indent="0" algn="ctr">
              <a:buNone/>
            </a:pPr>
            <a:endParaRPr lang="nl-BE" sz="1100" cap="all" dirty="0">
              <a:latin typeface="FlandersArtSans-Medium" panose="00000600000000000000" pitchFamily="2" charset="0"/>
            </a:endParaRPr>
          </a:p>
          <a:p>
            <a:pPr marL="0" lvl="1" indent="0" algn="ctr">
              <a:buNone/>
            </a:pPr>
            <a:r>
              <a:rPr lang="en-US" sz="1100" dirty="0">
                <a:latin typeface="FlandersArtSans-Regular" panose="00000500000000000000" pitchFamily="2" charset="0"/>
              </a:rPr>
              <a:t>1 out of 4 (or less) </a:t>
            </a:r>
            <a:r>
              <a:rPr lang="en-US" sz="1100">
                <a:latin typeface="FlandersArtSans-Regular" panose="00000500000000000000" pitchFamily="2" charset="0"/>
              </a:rPr>
              <a:t>European travellers </a:t>
            </a:r>
            <a:r>
              <a:rPr lang="en-US" sz="1100" dirty="0">
                <a:latin typeface="FlandersArtSans-Regular" panose="00000500000000000000" pitchFamily="2" charset="0"/>
              </a:rPr>
              <a:t>would avoid traveling to Flanders because of the terror attacks in 2016. This share is higher in the USA and Japan. </a:t>
            </a:r>
          </a:p>
          <a:p>
            <a:pPr marL="0" lvl="1" indent="0" algn="ctr">
              <a:buNone/>
            </a:pPr>
            <a:endParaRPr lang="en-US" sz="1100" dirty="0">
              <a:latin typeface="FlandersArtSans-Regular" panose="00000500000000000000" pitchFamily="2" charset="0"/>
            </a:endParaRPr>
          </a:p>
          <a:p>
            <a:pPr marL="0" lvl="1" indent="0" algn="ctr">
              <a:buNone/>
            </a:pPr>
            <a:endParaRPr lang="en-US" sz="1100" dirty="0">
              <a:latin typeface="FlandersArtSans-Regular" panose="00000500000000000000" pitchFamily="2" charset="0"/>
            </a:endParaRPr>
          </a:p>
          <a:p>
            <a:pPr marL="0" lvl="1" indent="0" algn="ctr">
              <a:buNone/>
            </a:pPr>
            <a:endParaRPr lang="en-US" sz="1100" dirty="0">
              <a:latin typeface="FlandersArtSans-Regular" panose="00000500000000000000" pitchFamily="2" charset="0"/>
            </a:endParaRPr>
          </a:p>
          <a:p>
            <a:pPr marL="0" lvl="1" indent="0" algn="ctr">
              <a:buNone/>
            </a:pPr>
            <a:endParaRPr lang="en-US" sz="1100" dirty="0">
              <a:latin typeface="FlandersArtSans-Regular" panose="00000500000000000000" pitchFamily="2" charset="0"/>
            </a:endParaRPr>
          </a:p>
          <a:p>
            <a:pPr marL="0" lvl="1" indent="0" algn="ctr">
              <a:buNone/>
            </a:pPr>
            <a:endParaRPr lang="en-US" sz="1100" dirty="0">
              <a:latin typeface="FlandersArtSans-Regular" panose="00000500000000000000" pitchFamily="2" charset="0"/>
            </a:endParaRPr>
          </a:p>
        </p:txBody>
      </p:sp>
      <p:sp>
        <p:nvSpPr>
          <p:cNvPr id="9" name="Text Placeholder 1">
            <a:extLst/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198957" y="1203598"/>
            <a:ext cx="2160240" cy="3059890"/>
          </a:xfrm>
          <a:prstGeom prst="rect">
            <a:avLst/>
          </a:prstGeom>
          <a:solidFill>
            <a:schemeClr val="bg1"/>
          </a:solidFill>
          <a:ln w="9525">
            <a:solidFill>
              <a:srgbClr val="8E8581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nl-BE" sz="1200" cap="all" dirty="0" err="1">
                <a:latin typeface="FlandersArtSans-Medium" panose="00000600000000000000" pitchFamily="2" charset="0"/>
              </a:rPr>
              <a:t>Visit</a:t>
            </a:r>
            <a:r>
              <a:rPr lang="nl-BE" sz="1200" cap="all" dirty="0">
                <a:latin typeface="FlandersArtSans-Medium" panose="00000600000000000000" pitchFamily="2" charset="0"/>
              </a:rPr>
              <a:t> </a:t>
            </a:r>
            <a:r>
              <a:rPr lang="nl-BE" sz="1200" cap="all" dirty="0" err="1">
                <a:latin typeface="FlandersArtSans-Medium" panose="00000600000000000000" pitchFamily="2" charset="0"/>
              </a:rPr>
              <a:t>intention</a:t>
            </a:r>
            <a:endParaRPr lang="nl-BE" sz="1000" dirty="0">
              <a:latin typeface="FlandersArtSans-Regular" panose="00000500000000000000" pitchFamily="2" charset="0"/>
            </a:endParaRPr>
          </a:p>
          <a:p>
            <a:endParaRPr lang="nl-BE" sz="1000" dirty="0">
              <a:latin typeface="FlandersArtSans-Regular" panose="00000500000000000000" pitchFamily="2" charset="0"/>
            </a:endParaRPr>
          </a:p>
          <a:p>
            <a:pPr algn="ctr"/>
            <a:r>
              <a:rPr lang="en-US" sz="900" dirty="0">
                <a:solidFill>
                  <a:srgbClr val="7CBF33"/>
                </a:solidFill>
                <a:latin typeface="FlandersArtSans-Medium" panose="00000600000000000000" pitchFamily="2" charset="0"/>
              </a:rPr>
              <a:t>1 out of 3 </a:t>
            </a:r>
          </a:p>
          <a:p>
            <a:pPr algn="ctr"/>
            <a:r>
              <a:rPr lang="en-US" sz="900">
                <a:latin typeface="FlandersArtSans-Regular" panose="00000500000000000000" pitchFamily="2" charset="0"/>
              </a:rPr>
              <a:t>European travellers </a:t>
            </a:r>
            <a:endParaRPr lang="en-US" sz="900" dirty="0">
              <a:latin typeface="FlandersArtSans-Regular" panose="00000500000000000000" pitchFamily="2" charset="0"/>
            </a:endParaRP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would (probably) visit Flanders </a:t>
            </a: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in the next 3 years, </a:t>
            </a:r>
          </a:p>
          <a:p>
            <a:pPr algn="ctr"/>
            <a:endParaRPr lang="en-US" sz="900" dirty="0">
              <a:latin typeface="FlandersArtSans-Regular" panose="00000500000000000000" pitchFamily="2" charset="0"/>
            </a:endParaRPr>
          </a:p>
          <a:p>
            <a:pPr algn="ctr"/>
            <a:r>
              <a:rPr lang="en-US" sz="900" dirty="0">
                <a:solidFill>
                  <a:srgbClr val="F3A79C"/>
                </a:solidFill>
                <a:latin typeface="FlandersArtSans-Medium" panose="00000600000000000000" pitchFamily="2" charset="0"/>
              </a:rPr>
              <a:t>1 out of 3 </a:t>
            </a: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would not visit Flanders</a:t>
            </a:r>
          </a:p>
          <a:p>
            <a:pPr algn="ctr"/>
            <a:endParaRPr lang="en-US" sz="900" dirty="0">
              <a:latin typeface="FlandersArtSans-Regular" panose="00000500000000000000" pitchFamily="2" charset="0"/>
            </a:endParaRP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Americans have the highest </a:t>
            </a: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visit intention, while Dutch </a:t>
            </a: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people would only visit for a </a:t>
            </a: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short stay, but not for a longer holiday</a:t>
            </a:r>
          </a:p>
        </p:txBody>
      </p:sp>
      <p:pic>
        <p:nvPicPr>
          <p:cNvPr id="11" name="Afbeelding 10">
            <a:extLst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057" y="2501292"/>
            <a:ext cx="491048" cy="493020"/>
          </a:xfrm>
          <a:prstGeom prst="rect">
            <a:avLst/>
          </a:prstGeom>
        </p:spPr>
      </p:pic>
      <p:pic>
        <p:nvPicPr>
          <p:cNvPr id="12" name="Afbeelding 11">
            <a:extLst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5467" y="2501292"/>
            <a:ext cx="491048" cy="49302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0647" y="2501112"/>
            <a:ext cx="491227" cy="493200"/>
          </a:xfrm>
          <a:prstGeom prst="rect">
            <a:avLst/>
          </a:prstGeom>
        </p:spPr>
      </p:pic>
      <p:grpSp>
        <p:nvGrpSpPr>
          <p:cNvPr id="22" name="Groep 21"/>
          <p:cNvGrpSpPr/>
          <p:nvPr/>
        </p:nvGrpSpPr>
        <p:grpSpPr>
          <a:xfrm>
            <a:off x="6242373" y="2988464"/>
            <a:ext cx="1481811" cy="1055410"/>
            <a:chOff x="6242373" y="3096926"/>
            <a:chExt cx="1481811" cy="1055410"/>
          </a:xfrm>
        </p:grpSpPr>
        <p:sp>
          <p:nvSpPr>
            <p:cNvPr id="10" name="Isosceles Triangle 20">
              <a:extLst/>
            </p:cNvPr>
            <p:cNvSpPr/>
            <p:nvPr/>
          </p:nvSpPr>
          <p:spPr bwMode="gray">
            <a:xfrm rot="10800000">
              <a:off x="6242373" y="3128412"/>
              <a:ext cx="429358" cy="948783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nl-B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ep 16"/>
            <p:cNvGrpSpPr/>
            <p:nvPr/>
          </p:nvGrpSpPr>
          <p:grpSpPr>
            <a:xfrm>
              <a:off x="6808051" y="3096926"/>
              <a:ext cx="252000" cy="1019410"/>
              <a:chOff x="6671767" y="3071288"/>
              <a:chExt cx="252000" cy="1019410"/>
            </a:xfrm>
          </p:grpSpPr>
          <p:pic>
            <p:nvPicPr>
              <p:cNvPr id="14" name="Afbeelding 13">
                <a:extLst/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71767" y="3838698"/>
                <a:ext cx="252000" cy="252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Afbeelding 14">
                <a:extLst/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71767" y="3071288"/>
                <a:ext cx="252000" cy="252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Afbeelding 15">
                <a:extLst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1767" y="3454993"/>
                <a:ext cx="252000" cy="252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9" name="Rectangle 1"/>
            <p:cNvSpPr/>
            <p:nvPr/>
          </p:nvSpPr>
          <p:spPr bwMode="gray">
            <a:xfrm>
              <a:off x="7215936" y="3128412"/>
              <a:ext cx="504056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r>
                <a:rPr lang="nl-BE" sz="1200" dirty="0">
                  <a:solidFill>
                    <a:schemeClr val="tx1"/>
                  </a:solidFill>
                  <a:latin typeface="FlandersArtSans-Medium" panose="00000600000000000000" pitchFamily="2" charset="0"/>
                  <a:cs typeface="Arial" pitchFamily="34" charset="0"/>
                </a:rPr>
                <a:t>56%</a:t>
              </a:r>
              <a:endParaRPr lang="en-US" sz="12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20" name="Rectangle 23"/>
            <p:cNvSpPr/>
            <p:nvPr/>
          </p:nvSpPr>
          <p:spPr bwMode="gray">
            <a:xfrm>
              <a:off x="7220128" y="3496374"/>
              <a:ext cx="504056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r>
                <a:rPr lang="nl-BE" sz="1200" dirty="0">
                  <a:solidFill>
                    <a:schemeClr val="tx1"/>
                  </a:solidFill>
                  <a:latin typeface="FlandersArtSans-Medium" panose="00000600000000000000" pitchFamily="2" charset="0"/>
                  <a:cs typeface="Arial" pitchFamily="34" charset="0"/>
                </a:rPr>
                <a:t>36%</a:t>
              </a:r>
              <a:endParaRPr lang="en-US" sz="12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21" name="Rectangle 24"/>
            <p:cNvSpPr/>
            <p:nvPr/>
          </p:nvSpPr>
          <p:spPr bwMode="gray">
            <a:xfrm>
              <a:off x="7220128" y="3864336"/>
              <a:ext cx="504056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r>
                <a:rPr lang="nl-BE" sz="1200" dirty="0">
                  <a:solidFill>
                    <a:schemeClr val="tx1"/>
                  </a:solidFill>
                  <a:latin typeface="FlandersArtSans-Medium" panose="00000600000000000000" pitchFamily="2" charset="0"/>
                  <a:cs typeface="Arial" pitchFamily="34" charset="0"/>
                </a:rPr>
                <a:t>28%</a:t>
              </a:r>
              <a:endParaRPr lang="en-US" sz="12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641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Mature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endParaRPr lang="en-US" dirty="0">
              <a:latin typeface="FlandersArtSans-Regular" panose="00000500000000000000" pitchFamily="2" charset="0"/>
            </a:endParaRPr>
          </a:p>
          <a:p>
            <a:r>
              <a:rPr lang="en-US" dirty="0">
                <a:latin typeface="FlandersArtSans-Regular" panose="00000500000000000000" pitchFamily="2" charset="0"/>
              </a:rPr>
              <a:t>S1. In the past 3 years, did you travel abroad (staying at least one night) for a short break/holiday or business trip?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448" y="321575"/>
            <a:ext cx="9000552" cy="576080"/>
          </a:xfrm>
        </p:spPr>
        <p:txBody>
          <a:bodyPr anchor="t"/>
          <a:lstStyle/>
          <a:p>
            <a:pPr algn="ctr"/>
            <a:r>
              <a:rPr lang="en-US" sz="1600" dirty="0"/>
              <a:t>Proportion of population </a:t>
            </a:r>
            <a:r>
              <a:rPr lang="en-US" sz="1600"/>
              <a:t>that travelled </a:t>
            </a:r>
            <a:r>
              <a:rPr lang="en-US" sz="1600" dirty="0"/>
              <a:t>abroad </a:t>
            </a:r>
            <a:br>
              <a:rPr lang="en-US" sz="1600" dirty="0"/>
            </a:br>
            <a:r>
              <a:rPr lang="en-US" sz="1600" dirty="0"/>
              <a:t>in the past 3 years differs greatly per country. 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83254804"/>
              </p:ext>
            </p:extLst>
          </p:nvPr>
        </p:nvGraphicFramePr>
        <p:xfrm>
          <a:off x="1714875" y="1569570"/>
          <a:ext cx="5756512" cy="218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hoek 4"/>
          <p:cNvSpPr/>
          <p:nvPr/>
        </p:nvSpPr>
        <p:spPr>
          <a:xfrm>
            <a:off x="1800740" y="1059582"/>
            <a:ext cx="4608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FlandersArtSans-Regular" panose="00000500000000000000" pitchFamily="2" charset="0"/>
              </a:rPr>
              <a:t>If totals are shown, they are for this group of European countries</a:t>
            </a:r>
            <a:endParaRPr lang="nl-BE" sz="1200" dirty="0">
              <a:solidFill>
                <a:schemeClr val="bg2"/>
              </a:solidFill>
              <a:latin typeface="FlandersArtSans-Regular" panose="00000500000000000000" pitchFamily="2" charset="0"/>
            </a:endParaRPr>
          </a:p>
        </p:txBody>
      </p:sp>
      <p:cxnSp>
        <p:nvCxnSpPr>
          <p:cNvPr id="21" name="Rechte verbindingslijn 7"/>
          <p:cNvCxnSpPr/>
          <p:nvPr/>
        </p:nvCxnSpPr>
        <p:spPr>
          <a:xfrm>
            <a:off x="6495114" y="1161071"/>
            <a:ext cx="0" cy="28803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hthoek 3"/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4" name="Tekstvak 23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183" y="3770069"/>
            <a:ext cx="183696" cy="183696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353" y="3770069"/>
            <a:ext cx="183696" cy="183696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523" y="3770069"/>
            <a:ext cx="183696" cy="183696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0448" y="3770069"/>
            <a:ext cx="183696" cy="183696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7863" y="3770069"/>
            <a:ext cx="183696" cy="183696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3033" y="3770069"/>
            <a:ext cx="183696" cy="183696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5278" y="3770069"/>
            <a:ext cx="183696" cy="183696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8207" y="3770069"/>
            <a:ext cx="183696" cy="183696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4938" y="3770069"/>
            <a:ext cx="183696" cy="183696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9768" y="3770069"/>
            <a:ext cx="183696" cy="183696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92693" y="3770069"/>
            <a:ext cx="183696" cy="183696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618" y="3770069"/>
            <a:ext cx="183696" cy="183696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70108" y="3770069"/>
            <a:ext cx="183696" cy="183696"/>
          </a:xfrm>
          <a:prstGeom prst="rect">
            <a:avLst/>
          </a:prstGeom>
        </p:spPr>
      </p:pic>
      <p:pic>
        <p:nvPicPr>
          <p:cNvPr id="53" name="Afbeelding 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93956" y="1402502"/>
            <a:ext cx="4536000" cy="164441"/>
          </a:xfrm>
          <a:prstGeom prst="rect">
            <a:avLst/>
          </a:prstGeom>
        </p:spPr>
      </p:pic>
      <p:sp>
        <p:nvSpPr>
          <p:cNvPr id="27" name="Title 3"/>
          <p:cNvSpPr txBox="1">
            <a:spLocks/>
          </p:cNvSpPr>
          <p:nvPr/>
        </p:nvSpPr>
        <p:spPr bwMode="gray">
          <a:xfrm>
            <a:off x="143448" y="4231576"/>
            <a:ext cx="9000552" cy="576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solidFill>
                  <a:srgbClr val="007DC3"/>
                </a:solidFill>
              </a:rPr>
              <a:t>Non European </a:t>
            </a:r>
            <a:r>
              <a:rPr lang="en-US" sz="1200" dirty="0"/>
              <a:t>residents </a:t>
            </a:r>
            <a:r>
              <a:rPr lang="en-US" sz="1200" dirty="0">
                <a:solidFill>
                  <a:srgbClr val="007DC3"/>
                </a:solidFill>
              </a:rPr>
              <a:t>travel less </a:t>
            </a:r>
            <a:r>
              <a:rPr lang="en-US" sz="1200" dirty="0"/>
              <a:t>abroad.</a:t>
            </a:r>
          </a:p>
        </p:txBody>
      </p:sp>
    </p:spTree>
    <p:extLst>
      <p:ext uri="{BB962C8B-B14F-4D97-AF65-F5344CB8AC3E}">
        <p14:creationId xmlns:p14="http://schemas.microsoft.com/office/powerpoint/2010/main" val="166690161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86175"/>
            <a:ext cx="9144000" cy="14573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033" y="3021294"/>
            <a:ext cx="6867525" cy="21336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2195736" y="1006551"/>
            <a:ext cx="8496301" cy="10081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rgbClr val="373636"/>
                </a:solidFill>
                <a:latin typeface="FlandersArtSans-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In Depth </a:t>
            </a:r>
            <a:br>
              <a:rPr lang="en-US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</a:br>
            <a:r>
              <a:rPr lang="en-US" sz="60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104" y="695178"/>
            <a:ext cx="1526062" cy="39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71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0" y="3021294"/>
            <a:ext cx="6867525" cy="2133600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1115616" y="1105145"/>
            <a:ext cx="3348373" cy="3306267"/>
            <a:chOff x="729160" y="1707653"/>
            <a:chExt cx="2376265" cy="3306267"/>
          </a:xfrm>
        </p:grpSpPr>
        <p:sp>
          <p:nvSpPr>
            <p:cNvPr id="6" name="Rectangle 44"/>
            <p:cNvSpPr/>
            <p:nvPr/>
          </p:nvSpPr>
          <p:spPr bwMode="gray">
            <a:xfrm>
              <a:off x="729160" y="1707653"/>
              <a:ext cx="2376265" cy="3306267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7" name="Rechteck 36"/>
            <p:cNvSpPr/>
            <p:nvPr>
              <p:custDataLst>
                <p:tags r:id="rId5"/>
              </p:custDataLst>
            </p:nvPr>
          </p:nvSpPr>
          <p:spPr bwMode="gray">
            <a:xfrm>
              <a:off x="1048831" y="2918922"/>
              <a:ext cx="1736923" cy="72010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What do travellers </a:t>
              </a:r>
              <a:r>
                <a:rPr lang="en-GB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KNOW</a:t>
              </a:r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 &amp; how do they </a:t>
              </a:r>
              <a:r>
                <a:rPr lang="en-GB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EXPERIENCE</a:t>
              </a:r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 Flanders?</a:t>
              </a: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4748243" y="1105146"/>
            <a:ext cx="3348373" cy="3306266"/>
            <a:chOff x="3407023" y="1707654"/>
            <a:chExt cx="2376265" cy="3306266"/>
          </a:xfrm>
        </p:grpSpPr>
        <p:sp>
          <p:nvSpPr>
            <p:cNvPr id="9" name="Rectangle 45"/>
            <p:cNvSpPr/>
            <p:nvPr/>
          </p:nvSpPr>
          <p:spPr bwMode="gray">
            <a:xfrm>
              <a:off x="3407023" y="1707654"/>
              <a:ext cx="2376265" cy="3306266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0" name="Rechteck 36"/>
            <p:cNvSpPr/>
            <p:nvPr>
              <p:custDataLst>
                <p:tags r:id="rId4"/>
              </p:custDataLst>
            </p:nvPr>
          </p:nvSpPr>
          <p:spPr bwMode="gray">
            <a:xfrm>
              <a:off x="3659050" y="2920169"/>
              <a:ext cx="1872210" cy="72010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How is Flanders </a:t>
              </a:r>
              <a:r>
                <a:rPr lang="en-GB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CONNECTED</a:t>
              </a:r>
              <a:r>
                <a:rPr lang="en-GB" sz="1400" dirty="0">
                  <a:solidFill>
                    <a:schemeClr val="accent1"/>
                  </a:solidFill>
                  <a:latin typeface="FlandersArtSans-Regular" panose="00000500000000000000" pitchFamily="2" charset="0"/>
                </a:rPr>
                <a:t> </a:t>
              </a:r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to travellers?</a:t>
              </a:r>
            </a:p>
          </p:txBody>
        </p:sp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6501" y="1303604"/>
            <a:ext cx="846603" cy="917333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4048" y="1243923"/>
            <a:ext cx="956762" cy="1036694"/>
          </a:xfrm>
          <a:prstGeom prst="rect">
            <a:avLst/>
          </a:prstGeom>
        </p:spPr>
      </p:pic>
      <p:sp>
        <p:nvSpPr>
          <p:cNvPr id="18" name="Rechteck 36"/>
          <p:cNvSpPr/>
          <p:nvPr>
            <p:custDataLst>
              <p:tags r:id="rId1"/>
            </p:custDataLst>
          </p:nvPr>
        </p:nvSpPr>
        <p:spPr bwMode="gray">
          <a:xfrm>
            <a:off x="1282302" y="3246778"/>
            <a:ext cx="2813149" cy="7201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71450" indent="-171450">
              <a:buFont typeface="FlandersArtSans-Regular" panose="00000500000000000000" pitchFamily="2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How well do </a:t>
            </a:r>
            <a:r>
              <a:rPr lang="en-US" sz="900" dirty="0" err="1">
                <a:solidFill>
                  <a:schemeClr val="tx1"/>
                </a:solidFill>
                <a:latin typeface="FlandersArtSans-Regular" panose="00000500000000000000" pitchFamily="2" charset="0"/>
              </a:rPr>
              <a:t>travellers</a:t>
            </a: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know the region(s), the cities, the country?</a:t>
            </a:r>
          </a:p>
          <a:p>
            <a:pPr marL="171450" indent="-171450">
              <a:buFont typeface="FlandersArtSans-Regular" panose="00000500000000000000" pitchFamily="2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Do they know the USP ‘s of Flanders?</a:t>
            </a:r>
          </a:p>
          <a:p>
            <a:pPr marL="171450" indent="-171450">
              <a:buFont typeface="FlandersArtSans-Regular" panose="00000500000000000000" pitchFamily="2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How do </a:t>
            </a:r>
            <a:r>
              <a:rPr lang="en-US" sz="900" dirty="0" err="1">
                <a:solidFill>
                  <a:schemeClr val="tx1"/>
                </a:solidFill>
                <a:latin typeface="FlandersArtSans-Regular" panose="00000500000000000000" pitchFamily="2" charset="0"/>
              </a:rPr>
              <a:t>travellers</a:t>
            </a: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perceive Flanders? (Associations with Flanders)</a:t>
            </a:r>
          </a:p>
          <a:p>
            <a:pPr marL="171450" indent="-171450">
              <a:buFont typeface="FlandersArtSans-Regular" panose="00000500000000000000" pitchFamily="2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How was their journey experience?</a:t>
            </a:r>
            <a:endParaRPr lang="en-GB" sz="900" dirty="0">
              <a:solidFill>
                <a:schemeClr val="tx1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19" name="Rechteck 36"/>
          <p:cNvSpPr/>
          <p:nvPr>
            <p:custDataLst>
              <p:tags r:id="rId2"/>
            </p:custDataLst>
          </p:nvPr>
        </p:nvSpPr>
        <p:spPr bwMode="gray">
          <a:xfrm>
            <a:off x="4914930" y="3246778"/>
            <a:ext cx="2965661" cy="7201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71450" indent="-171450">
              <a:buFont typeface="FlandersArtSans-Regular" panose="00000500000000000000" pitchFamily="2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What is the visit intention? For what type of journey?</a:t>
            </a:r>
          </a:p>
          <a:p>
            <a:pPr marL="171450" indent="-171450">
              <a:buFont typeface="FlandersArtSans-Regular" panose="00000500000000000000" pitchFamily="2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How well are </a:t>
            </a:r>
            <a:r>
              <a:rPr lang="en-US" sz="900" dirty="0" err="1">
                <a:solidFill>
                  <a:schemeClr val="tx1"/>
                </a:solidFill>
                <a:latin typeface="FlandersArtSans-Regular" panose="00000500000000000000" pitchFamily="2" charset="0"/>
              </a:rPr>
              <a:t>travellers</a:t>
            </a: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connected to Flanders? Which relationship do they have with Flanders?</a:t>
            </a:r>
          </a:p>
        </p:txBody>
      </p:sp>
      <p:sp>
        <p:nvSpPr>
          <p:cNvPr id="21" name="Rechteck 36"/>
          <p:cNvSpPr/>
          <p:nvPr>
            <p:custDataLst>
              <p:tags r:id="rId3"/>
            </p:custDataLst>
          </p:nvPr>
        </p:nvSpPr>
        <p:spPr bwMode="gray">
          <a:xfrm>
            <a:off x="0" y="231059"/>
            <a:ext cx="9144000" cy="7201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Bold" panose="00000800000000000000" pitchFamily="2" charset="0"/>
              </a:rPr>
              <a:t>THE STORY LINE</a:t>
            </a:r>
          </a:p>
        </p:txBody>
      </p:sp>
    </p:spTree>
    <p:extLst>
      <p:ext uri="{BB962C8B-B14F-4D97-AF65-F5344CB8AC3E}">
        <p14:creationId xmlns:p14="http://schemas.microsoft.com/office/powerpoint/2010/main" val="19727301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0" y="3021294"/>
            <a:ext cx="6867525" cy="213360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0AC63EB1-11EF-4ED7-B2AC-FEB7E7DC2D0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59632" y="483518"/>
            <a:ext cx="7128792" cy="57608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000" dirty="0">
                <a:solidFill>
                  <a:srgbClr val="FFED00"/>
                </a:solidFill>
                <a:latin typeface="FlandersArtSans-Medium" panose="00000600000000000000" pitchFamily="2" charset="0"/>
              </a:rPr>
              <a:t>Knowledge and Experience </a:t>
            </a:r>
            <a:br>
              <a:rPr lang="en-US" sz="3000" dirty="0">
                <a:solidFill>
                  <a:srgbClr val="FFED00"/>
                </a:solidFill>
                <a:latin typeface="FlandersArtSans-Medium" panose="00000600000000000000" pitchFamily="2" charset="0"/>
              </a:rPr>
            </a:br>
            <a:r>
              <a:rPr lang="en-US" sz="3000" dirty="0">
                <a:solidFill>
                  <a:srgbClr val="FFED00"/>
                </a:solidFill>
                <a:latin typeface="FlandersArtSans-Medium" panose="00000600000000000000" pitchFamily="2" charset="0"/>
              </a:rPr>
              <a:t>of Flanders</a:t>
            </a:r>
          </a:p>
        </p:txBody>
      </p:sp>
      <p:sp>
        <p:nvSpPr>
          <p:cNvPr id="6" name="Rechteck 36">
            <a:extLst>
              <a:ext uri="{FF2B5EF4-FFF2-40B4-BE49-F238E27FC236}">
                <a16:creationId xmlns:a16="http://schemas.microsoft.com/office/drawing/2014/main" id="{E5823385-9056-4FF0-83F2-78A43B9ACFE4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1763688" y="1551308"/>
            <a:ext cx="2002969" cy="372370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400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  <a:t>Knowledge of:</a:t>
            </a:r>
            <a:endParaRPr lang="en-GB" sz="1400" cap="all" dirty="0">
              <a:solidFill>
                <a:schemeClr val="bg1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188756A9-889B-4F20-9638-800FE3894192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1763688" y="1971451"/>
            <a:ext cx="1899913" cy="212318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00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  <a:t>the region(s), the cities, </a:t>
            </a:r>
            <a:br>
              <a:rPr lang="en-US" sz="1000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r>
              <a:rPr lang="en-US" sz="1000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  <a:t>the country and the USP‘s</a:t>
            </a:r>
            <a:endParaRPr lang="en-GB" sz="1000" cap="all" dirty="0">
              <a:solidFill>
                <a:schemeClr val="bg1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12" name="Rechteck 36">
            <a:extLst>
              <a:ext uri="{FF2B5EF4-FFF2-40B4-BE49-F238E27FC236}">
                <a16:creationId xmlns:a16="http://schemas.microsoft.com/office/drawing/2014/main" id="{6ED04E0E-0692-4CCF-9C1D-26D0E3E26BDC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3875527" y="1735592"/>
            <a:ext cx="1417918" cy="448177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400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  <a:t>Associations with Flanders</a:t>
            </a:r>
          </a:p>
        </p:txBody>
      </p:sp>
      <p:sp>
        <p:nvSpPr>
          <p:cNvPr id="13" name="Rechteck 36">
            <a:extLst>
              <a:ext uri="{FF2B5EF4-FFF2-40B4-BE49-F238E27FC236}">
                <a16:creationId xmlns:a16="http://schemas.microsoft.com/office/drawing/2014/main" id="{C9572B5E-2218-4DE3-B539-2D8963C1FC01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5746370" y="1735592"/>
            <a:ext cx="1417918" cy="448177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400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  <a:t>The journey experience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BCB25C5E-D8A2-491C-BC26-E44B32D4029B}"/>
              </a:ext>
            </a:extLst>
          </p:cNvPr>
          <p:cNvSpPr/>
          <p:nvPr/>
        </p:nvSpPr>
        <p:spPr bwMode="gray">
          <a:xfrm>
            <a:off x="2659644" y="2465187"/>
            <a:ext cx="108000" cy="1080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7B985E09-CC3A-48F3-8BAE-22C11D7EAAF1}"/>
              </a:ext>
            </a:extLst>
          </p:cNvPr>
          <p:cNvSpPr/>
          <p:nvPr/>
        </p:nvSpPr>
        <p:spPr bwMode="gray">
          <a:xfrm>
            <a:off x="4550775" y="2465187"/>
            <a:ext cx="108000" cy="1080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285B8605-D9AE-436A-ADDF-092F7D832284}"/>
              </a:ext>
            </a:extLst>
          </p:cNvPr>
          <p:cNvSpPr/>
          <p:nvPr/>
        </p:nvSpPr>
        <p:spPr bwMode="gray">
          <a:xfrm>
            <a:off x="6401329" y="2468027"/>
            <a:ext cx="108000" cy="1080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C5EC0D4B-4F69-44C8-BC3A-499903D714C0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2713645" y="2519187"/>
            <a:ext cx="1837130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E5064E36-7C2C-41CC-954D-BDF892C90771}"/>
              </a:ext>
            </a:extLst>
          </p:cNvPr>
          <p:cNvCxnSpPr>
            <a:cxnSpLocks/>
          </p:cNvCxnSpPr>
          <p:nvPr/>
        </p:nvCxnSpPr>
        <p:spPr>
          <a:xfrm flipH="1">
            <a:off x="4658775" y="2519187"/>
            <a:ext cx="1837130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53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2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98439"/>
            <a:ext cx="8424936" cy="576080"/>
          </a:xfrm>
        </p:spPr>
        <p:txBody>
          <a:bodyPr/>
          <a:lstStyle/>
          <a:p>
            <a:pPr algn="ctr"/>
            <a:r>
              <a:rPr lang="en-US" dirty="0"/>
              <a:t>About 5 out of 10 European </a:t>
            </a:r>
            <a:r>
              <a:rPr lang="en-US" dirty="0" err="1"/>
              <a:t>travellers</a:t>
            </a:r>
            <a:r>
              <a:rPr lang="en-US" dirty="0"/>
              <a:t> have </a:t>
            </a:r>
            <a:r>
              <a:rPr lang="en-US" dirty="0">
                <a:solidFill>
                  <a:srgbClr val="007DC3"/>
                </a:solidFill>
              </a:rPr>
              <a:t>visited </a:t>
            </a:r>
            <a:r>
              <a:rPr lang="en-US" dirty="0"/>
              <a:t>Flanders/Brussels or a city within Flanders. More than 9 out of 10 are (quite) familiar with Flanders.</a:t>
            </a:r>
          </a:p>
        </p:txBody>
      </p:sp>
      <p:sp>
        <p:nvSpPr>
          <p:cNvPr id="7" name="Rectangle 6"/>
          <p:cNvSpPr/>
          <p:nvPr/>
        </p:nvSpPr>
        <p:spPr bwMode="gray">
          <a:xfrm>
            <a:off x="4742201" y="3428531"/>
            <a:ext cx="2683935" cy="23762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2000" cap="all" dirty="0" err="1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Visited</a:t>
            </a:r>
            <a:endParaRPr lang="en-US" sz="2000" cap="all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graphicFrame>
        <p:nvGraphicFramePr>
          <p:cNvPr id="10" name="Dia Asia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618074"/>
              </p:ext>
            </p:extLst>
          </p:nvPr>
        </p:nvGraphicFramePr>
        <p:xfrm>
          <a:off x="4860032" y="1580737"/>
          <a:ext cx="244827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 bwMode="gray">
          <a:xfrm>
            <a:off x="5270676" y="3787429"/>
            <a:ext cx="16269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latin typeface="FlandersArtSans-Regular" panose="00000500000000000000" pitchFamily="2" charset="0"/>
              </a:rPr>
              <a:t>% that visited</a:t>
            </a:r>
            <a:r>
              <a:rPr lang="en-US" sz="1000" dirty="0">
                <a:latin typeface="FlandersArtSans-Regular" panose="00000500000000000000" pitchFamily="2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1933889" y="3433317"/>
            <a:ext cx="2683935" cy="23762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2000" cap="all" dirty="0" err="1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Familiar</a:t>
            </a:r>
            <a:r>
              <a:rPr lang="nl-BE" sz="2000" cap="all" dirty="0">
                <a:solidFill>
                  <a:schemeClr val="tx1"/>
                </a:solidFill>
                <a:latin typeface="FlandersArtSans-Regular" panose="00000500000000000000" pitchFamily="2" charset="0"/>
                <a:cs typeface="Arial" pitchFamily="34" charset="0"/>
              </a:rPr>
              <a:t>*</a:t>
            </a:r>
            <a:endParaRPr lang="en-US" sz="2000" cap="all" dirty="0">
              <a:solidFill>
                <a:schemeClr val="tx1"/>
              </a:solidFill>
              <a:latin typeface="FlandersArtSans-Regular" panose="00000500000000000000" pitchFamily="2" charset="0"/>
              <a:cs typeface="Arial" pitchFamily="34" charset="0"/>
            </a:endParaRPr>
          </a:p>
        </p:txBody>
      </p:sp>
      <p:graphicFrame>
        <p:nvGraphicFramePr>
          <p:cNvPr id="14" name="Dia Asia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7512955"/>
              </p:ext>
            </p:extLst>
          </p:nvPr>
        </p:nvGraphicFramePr>
        <p:xfrm>
          <a:off x="2051720" y="1580737"/>
          <a:ext cx="244827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 bwMode="gray">
          <a:xfrm>
            <a:off x="2043204" y="3787429"/>
            <a:ext cx="24653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000">
                <a:latin typeface="FlandersArtSans-Regular" panose="00000500000000000000" pitchFamily="2" charset="0"/>
              </a:rPr>
              <a:t>% that visited or are </a:t>
            </a:r>
            <a:r>
              <a:rPr lang="en-US" sz="1000" dirty="0">
                <a:latin typeface="FlandersArtSans-Regular" panose="00000500000000000000" pitchFamily="2" charset="0"/>
              </a:rPr>
              <a:t>very familiar with</a:t>
            </a:r>
            <a:endParaRPr lang="en-US" sz="1000" dirty="0">
              <a:latin typeface="FlandersArtSans-Regular" panose="000005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gray">
          <a:xfrm>
            <a:off x="5841793" y="4632991"/>
            <a:ext cx="3096344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300"/>
              </a:spcBef>
              <a:buFont typeface="Courier New" pitchFamily="49" charset="0"/>
              <a:buNone/>
            </a:pPr>
            <a:r>
              <a:rPr lang="en-US" sz="800" dirty="0">
                <a:solidFill>
                  <a:schemeClr val="bg2"/>
                </a:solidFill>
                <a:latin typeface="FlandersArtSans-Regular" panose="00000500000000000000" pitchFamily="2" charset="0"/>
                <a:cs typeface="Arial" pitchFamily="34" charset="0"/>
              </a:rPr>
              <a:t>*Familiar = visited </a:t>
            </a:r>
            <a:r>
              <a:rPr lang="en-US" sz="800">
                <a:solidFill>
                  <a:schemeClr val="bg2"/>
                </a:solidFill>
                <a:latin typeface="FlandersArtSans-Regular" panose="00000500000000000000" pitchFamily="2" charset="0"/>
                <a:cs typeface="Arial" pitchFamily="34" charset="0"/>
              </a:rPr>
              <a:t>or heard</a:t>
            </a:r>
            <a:r>
              <a:rPr lang="en-US" sz="800" dirty="0">
                <a:solidFill>
                  <a:schemeClr val="bg2"/>
                </a:solidFill>
                <a:latin typeface="FlandersArtSans-Regular" panose="00000500000000000000" pitchFamily="2" charset="0"/>
                <a:cs typeface="Arial" pitchFamily="34" charset="0"/>
              </a:rPr>
              <a:t>/read about it AND can picture 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all </a:t>
            </a:r>
            <a:r>
              <a:rPr lang="en-US" dirty="0" err="1">
                <a:latin typeface="FlandersArtSans-Regular" panose="00000500000000000000" pitchFamily="2" charset="0"/>
              </a:rPr>
              <a:t>travellers</a:t>
            </a:r>
            <a:r>
              <a:rPr lang="en-US" dirty="0">
                <a:latin typeface="FlandersArtSans-Regular" panose="00000500000000000000" pitchFamily="2" charset="0"/>
              </a:rPr>
              <a:t> 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Q1. Are you familiar with one of the following regions/cities? </a:t>
            </a:r>
          </a:p>
        </p:txBody>
      </p:sp>
      <p:sp>
        <p:nvSpPr>
          <p:cNvPr id="16" name="Rechthoek 3"/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7" name="Tekstvak 16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495804-41B1-482E-8CAD-EB5A72B5C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348" y="1929724"/>
            <a:ext cx="1132713" cy="113271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EA89991-1DB8-4811-813B-97A54BBD0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224" y="1970365"/>
            <a:ext cx="941884" cy="9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9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  <p:bldP spid="11" grpId="0"/>
      <p:bldP spid="13" grpId="0"/>
      <p:bldGraphic spid="14" grpId="0">
        <p:bldAsOne/>
      </p:bldGraphic>
      <p:bldP spid="1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el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136950"/>
              </p:ext>
            </p:extLst>
          </p:nvPr>
        </p:nvGraphicFramePr>
        <p:xfrm>
          <a:off x="2049030" y="3272034"/>
          <a:ext cx="6320693" cy="668504"/>
        </p:xfrm>
        <a:graphic>
          <a:graphicData uri="http://schemas.openxmlformats.org/drawingml/2006/table">
            <a:tbl>
              <a:tblPr/>
              <a:tblGrid>
                <a:gridCol w="614237">
                  <a:extLst>
                    <a:ext uri="{9D8B030D-6E8A-4147-A177-3AD203B41FA5}">
                      <a16:colId xmlns:a16="http://schemas.microsoft.com/office/drawing/2014/main" val="2547763512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506332844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268473430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411205829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005288229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3614544957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2273322258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2975186690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4267422579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2322918912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386654479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3850240609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388162387"/>
                    </a:ext>
                  </a:extLst>
                </a:gridCol>
              </a:tblGrid>
              <a:tr h="334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NL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FR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UK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DK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JP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330478"/>
                  </a:ext>
                </a:extLst>
              </a:tr>
              <a:tr h="334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4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68149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58532"/>
              </p:ext>
            </p:extLst>
          </p:nvPr>
        </p:nvGraphicFramePr>
        <p:xfrm>
          <a:off x="2049029" y="1595275"/>
          <a:ext cx="6320693" cy="660076"/>
        </p:xfrm>
        <a:graphic>
          <a:graphicData uri="http://schemas.openxmlformats.org/drawingml/2006/table">
            <a:tbl>
              <a:tblPr/>
              <a:tblGrid>
                <a:gridCol w="614237">
                  <a:extLst>
                    <a:ext uri="{9D8B030D-6E8A-4147-A177-3AD203B41FA5}">
                      <a16:colId xmlns:a16="http://schemas.microsoft.com/office/drawing/2014/main" val="1828186282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871414845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2860123843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4044998805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693096092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685811386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287132113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23962992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243586871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226712172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2615496658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579166037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15634332"/>
                    </a:ext>
                  </a:extLst>
                </a:gridCol>
              </a:tblGrid>
              <a:tr h="33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NL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FR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UK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DK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JP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463884"/>
                  </a:ext>
                </a:extLst>
              </a:tr>
              <a:tr h="33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B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2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2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C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28560"/>
                  </a:ext>
                </a:extLst>
              </a:tr>
            </a:tbl>
          </a:graphicData>
        </a:graphic>
      </p:graphicFrame>
      <p:sp>
        <p:nvSpPr>
          <p:cNvPr id="2" name="Title 3">
            <a:extLst>
              <a:ext uri="{FF2B5EF4-FFF2-40B4-BE49-F238E27FC236}">
                <a16:creationId xmlns:a16="http://schemas.microsoft.com/office/drawing/2014/main" id="{A485E6C4-FB4E-4402-B7CB-924447A6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8" y="267494"/>
            <a:ext cx="8749032" cy="576080"/>
          </a:xfrm>
        </p:spPr>
        <p:txBody>
          <a:bodyPr/>
          <a:lstStyle/>
          <a:p>
            <a:pPr algn="ctr"/>
            <a:r>
              <a:rPr lang="en-US" dirty="0"/>
              <a:t>People from the </a:t>
            </a:r>
            <a:r>
              <a:rPr lang="en-US" dirty="0" err="1">
                <a:solidFill>
                  <a:srgbClr val="007DC3"/>
                </a:solidFill>
              </a:rPr>
              <a:t>neighbouring</a:t>
            </a:r>
            <a:r>
              <a:rPr lang="en-US" dirty="0">
                <a:solidFill>
                  <a:srgbClr val="007DC3"/>
                </a:solidFill>
              </a:rPr>
              <a:t> countries </a:t>
            </a:r>
            <a:r>
              <a:rPr lang="en-US" dirty="0"/>
              <a:t>have visited Flanders (or a city within Flanders) the most AND are quite familiar with Flanders.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61B51-CDF8-40AE-B16F-45D6B07499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endParaRPr lang="en-US" dirty="0">
              <a:latin typeface="FlandersArtSans-Regular" panose="00000500000000000000" pitchFamily="2" charset="0"/>
            </a:endParaRPr>
          </a:p>
          <a:p>
            <a:r>
              <a:rPr lang="en-US" dirty="0">
                <a:latin typeface="FlandersArtSans-Regular" panose="00000500000000000000" pitchFamily="2" charset="0"/>
              </a:rPr>
              <a:t>Q1. Are you familiar with one of the following regions/cities? % </a:t>
            </a:r>
            <a:r>
              <a:rPr lang="en-US">
                <a:latin typeface="FlandersArtSans-Regular" panose="00000500000000000000" pitchFamily="2" charset="0"/>
              </a:rPr>
              <a:t>that visited</a:t>
            </a:r>
            <a:r>
              <a:rPr lang="en-US" dirty="0">
                <a:latin typeface="FlandersArtSans-Regular" panose="00000500000000000000" pitchFamily="2" charset="0"/>
              </a:rPr>
              <a:t>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ED18560-6128-496F-BE25-9DC3CBF939DA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6B8B97D-89D0-47EA-BB7D-2B46AA31EDF7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C3DFE1F-88DC-4EB7-BBAC-E7DA332C1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974" y="1433754"/>
            <a:ext cx="183696" cy="18369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815BE00-0674-431D-AFBC-82BBEE1EA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651" y="1433754"/>
            <a:ext cx="183696" cy="18369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1B134CA-7061-43CC-BD60-AB759213DB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8390" y="1433754"/>
            <a:ext cx="183696" cy="18369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E58A809-3E22-4A38-ADB3-70EE6B18A8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8713" y="1433754"/>
            <a:ext cx="183696" cy="18369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A22AB51-2338-428D-BE5F-62B77C469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9036" y="1433754"/>
            <a:ext cx="183696" cy="18369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0A6BDEE-2411-48B2-812C-027D9260D5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8067" y="1433754"/>
            <a:ext cx="183696" cy="18369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AF25431-16E7-4F9A-A50D-43D51AA2B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9359" y="1433754"/>
            <a:ext cx="183696" cy="18369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9503463-2BF7-4B3D-8A7C-FA9EEECF0B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1624" y="1433754"/>
            <a:ext cx="183696" cy="18369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6199C97-F3CE-41B8-BD99-8F00A5ABA3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7744" y="1433754"/>
            <a:ext cx="183696" cy="18369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687AC01-32A2-4E15-8610-B5322C9091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9682" y="1433754"/>
            <a:ext cx="183696" cy="18369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5636283-1BA8-46F5-A8D9-596D83A9CE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0328" y="1433754"/>
            <a:ext cx="183696" cy="18369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97A78D04-4D56-409B-9089-7018B0C7CC2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51297" y="1433754"/>
            <a:ext cx="183696" cy="18369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868E1C5-5657-409E-B733-CB42A95E0A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30005" y="1433754"/>
            <a:ext cx="183696" cy="183696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19E04B0A-2FED-4A6A-BCC1-7578E17AC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089" y="3114300"/>
            <a:ext cx="183696" cy="183696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AC8D2773-A2C9-45EF-9985-708EC1649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7963" y="3114300"/>
            <a:ext cx="183696" cy="183696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1958BEC-36CD-4745-B665-3AE4B1B87F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7081" y="3114300"/>
            <a:ext cx="183696" cy="183696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DC5ED7FE-C63F-4BD1-95BA-6F5C572D0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207" y="3114300"/>
            <a:ext cx="183696" cy="18369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7E7668C6-2D1F-480A-97B2-0BE5941E49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7333" y="3114300"/>
            <a:ext cx="183696" cy="18369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683E929-9ABA-406E-A5C8-1E6FD4039D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6955" y="3114300"/>
            <a:ext cx="183696" cy="183696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D3B54BA1-9B2D-495A-A681-0AB95D9936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7459" y="3114300"/>
            <a:ext cx="183696" cy="183696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6E4228E5-C7C8-402E-982E-2DB2D0A908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8344" y="3114300"/>
            <a:ext cx="183696" cy="183696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AB9C27F9-FA94-4813-A0C0-4D0D96BFDD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6829" y="3114300"/>
            <a:ext cx="183696" cy="183696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EE4B1245-9B09-4367-B34B-E33B28F35E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7585" y="3114300"/>
            <a:ext cx="183696" cy="183696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755373E5-49A1-436F-9181-6A2987C7CC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7837" y="3114300"/>
            <a:ext cx="183696" cy="183696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D57D7A26-6457-45A5-B8B9-03895321DA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48215" y="3114300"/>
            <a:ext cx="183696" cy="183696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70E1BD40-A814-4709-9B48-3587E45BF0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27711" y="3114300"/>
            <a:ext cx="183696" cy="183696"/>
          </a:xfrm>
          <a:prstGeom prst="rect">
            <a:avLst/>
          </a:prstGeom>
        </p:spPr>
      </p:pic>
      <p:cxnSp>
        <p:nvCxnSpPr>
          <p:cNvPr id="40" name="Rechte verbindingslijn 7">
            <a:extLst>
              <a:ext uri="{FF2B5EF4-FFF2-40B4-BE49-F238E27FC236}">
                <a16:creationId xmlns:a16="http://schemas.microsoft.com/office/drawing/2014/main" id="{2AE25E63-86D0-4F3B-93B0-43D4F1337FB2}"/>
              </a:ext>
            </a:extLst>
          </p:cNvPr>
          <p:cNvCxnSpPr>
            <a:cxnSpLocks/>
          </p:cNvCxnSpPr>
          <p:nvPr/>
        </p:nvCxnSpPr>
        <p:spPr>
          <a:xfrm>
            <a:off x="7416692" y="1425596"/>
            <a:ext cx="0" cy="10021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Rechte verbindingslijn 7">
            <a:extLst>
              <a:ext uri="{FF2B5EF4-FFF2-40B4-BE49-F238E27FC236}">
                <a16:creationId xmlns:a16="http://schemas.microsoft.com/office/drawing/2014/main" id="{3AC8E1E9-6216-4D4E-AD87-B8475F6D5927}"/>
              </a:ext>
            </a:extLst>
          </p:cNvPr>
          <p:cNvCxnSpPr>
            <a:cxnSpLocks/>
          </p:cNvCxnSpPr>
          <p:nvPr/>
        </p:nvCxnSpPr>
        <p:spPr>
          <a:xfrm>
            <a:off x="7416692" y="3152934"/>
            <a:ext cx="0" cy="91557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" name="Groep 44">
            <a:extLst>
              <a:ext uri="{FF2B5EF4-FFF2-40B4-BE49-F238E27FC236}">
                <a16:creationId xmlns:a16="http://schemas.microsoft.com/office/drawing/2014/main" id="{869A5390-81E4-4905-BB95-A6B97D035E10}"/>
              </a:ext>
            </a:extLst>
          </p:cNvPr>
          <p:cNvGrpSpPr/>
          <p:nvPr/>
        </p:nvGrpSpPr>
        <p:grpSpPr>
          <a:xfrm>
            <a:off x="652395" y="1060727"/>
            <a:ext cx="1224564" cy="1566957"/>
            <a:chOff x="652395" y="1252393"/>
            <a:chExt cx="1224564" cy="1566957"/>
          </a:xfrm>
        </p:grpSpPr>
        <p:graphicFrame>
          <p:nvGraphicFramePr>
            <p:cNvPr id="37" name="Dia Asia">
              <a:extLst>
                <a:ext uri="{FF2B5EF4-FFF2-40B4-BE49-F238E27FC236}">
                  <a16:creationId xmlns:a16="http://schemas.microsoft.com/office/drawing/2014/main" id="{69EEA65B-F324-4E80-9129-DE41511854EA}"/>
                </a:ext>
              </a:extLst>
            </p:cNvPr>
            <p:cNvGraphicFramePr/>
            <p:nvPr>
              <p:custDataLst>
                <p:tags r:id="rId2"/>
              </p:custDataLst>
              <p:extLst>
                <p:ext uri="{D42A27DB-BD31-4B8C-83A1-F6EECF244321}">
                  <p14:modId xmlns:p14="http://schemas.microsoft.com/office/powerpoint/2010/main" val="2736742850"/>
                </p:ext>
              </p:extLst>
            </p:nvPr>
          </p:nvGraphicFramePr>
          <p:xfrm>
            <a:off x="660643" y="1652503"/>
            <a:ext cx="1208068" cy="8172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7C8C30A0-CD59-4B50-AC51-879C16506BE1}"/>
                </a:ext>
              </a:extLst>
            </p:cNvPr>
            <p:cNvSpPr/>
            <p:nvPr/>
          </p:nvSpPr>
          <p:spPr>
            <a:xfrm>
              <a:off x="933496" y="1252393"/>
              <a:ext cx="6623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cap="all" dirty="0">
                  <a:latin typeface="FlandersArtSans-Bold" panose="00000800000000000000" pitchFamily="2" charset="0"/>
                </a:rPr>
                <a:t>TOTAL</a:t>
              </a:r>
            </a:p>
            <a:p>
              <a:pPr algn="ctr"/>
              <a:r>
                <a:rPr lang="en-US" sz="1000" cap="all" dirty="0">
                  <a:latin typeface="FlandersArtSans-Bold" panose="00000800000000000000" pitchFamily="2" charset="0"/>
                </a:rPr>
                <a:t>Europe</a:t>
              </a:r>
              <a:endParaRPr lang="nl-BE" sz="1000" cap="all" dirty="0">
                <a:latin typeface="FlandersArtSans-Bold" panose="00000800000000000000" pitchFamily="2" charset="0"/>
              </a:endParaRP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07243314-40C5-40B6-BF1E-28091E603BF1}"/>
                </a:ext>
              </a:extLst>
            </p:cNvPr>
            <p:cNvSpPr/>
            <p:nvPr/>
          </p:nvSpPr>
          <p:spPr>
            <a:xfrm>
              <a:off x="652395" y="2480796"/>
              <a:ext cx="12245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latin typeface="FlandersArtSans-Regular" panose="00000500000000000000" pitchFamily="2" charset="0"/>
                </a:rPr>
                <a:t>Flanders, or Brussels or one of the other cities</a:t>
              </a:r>
              <a:endParaRPr lang="nl-BE" sz="800" dirty="0">
                <a:latin typeface="FlandersArtSans-Regular" panose="00000500000000000000" pitchFamily="2" charset="0"/>
              </a:endParaRPr>
            </a:p>
          </p:txBody>
        </p:sp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97F4DE08-3115-4DF1-B8D1-79F2A56B6923}"/>
              </a:ext>
            </a:extLst>
          </p:cNvPr>
          <p:cNvGrpSpPr/>
          <p:nvPr/>
        </p:nvGrpSpPr>
        <p:grpSpPr>
          <a:xfrm>
            <a:off x="648271" y="2824069"/>
            <a:ext cx="1224564" cy="1582995"/>
            <a:chOff x="648271" y="2844837"/>
            <a:chExt cx="1224564" cy="1582995"/>
          </a:xfrm>
        </p:grpSpPr>
        <p:graphicFrame>
          <p:nvGraphicFramePr>
            <p:cNvPr id="36" name="Dia Asia">
              <a:extLst>
                <a:ext uri="{FF2B5EF4-FFF2-40B4-BE49-F238E27FC236}">
                  <a16:creationId xmlns:a16="http://schemas.microsoft.com/office/drawing/2014/main" id="{0ED35F93-1933-419E-8F85-92D2F12E21DA}"/>
                </a:ext>
              </a:extLst>
            </p:cNvPr>
            <p:cNvGraphicFramePr/>
            <p:nvPr>
              <p:custDataLst>
                <p:tags r:id="rId1"/>
              </p:custDataLst>
              <p:extLst>
                <p:ext uri="{D42A27DB-BD31-4B8C-83A1-F6EECF244321}">
                  <p14:modId xmlns:p14="http://schemas.microsoft.com/office/powerpoint/2010/main" val="1572063836"/>
                </p:ext>
              </p:extLst>
            </p:nvPr>
          </p:nvGraphicFramePr>
          <p:xfrm>
            <a:off x="656519" y="3260258"/>
            <a:ext cx="1208068" cy="8172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411434FA-19CC-415A-9F48-AB41E212B4D4}"/>
                </a:ext>
              </a:extLst>
            </p:cNvPr>
            <p:cNvSpPr/>
            <p:nvPr/>
          </p:nvSpPr>
          <p:spPr>
            <a:xfrm>
              <a:off x="929372" y="2844837"/>
              <a:ext cx="6623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cap="all" dirty="0">
                  <a:latin typeface="FlandersArtSans-Bold" panose="00000800000000000000" pitchFamily="2" charset="0"/>
                </a:rPr>
                <a:t>TOTAL</a:t>
              </a:r>
            </a:p>
            <a:p>
              <a:pPr algn="ctr"/>
              <a:r>
                <a:rPr lang="en-US" sz="1000" cap="all" dirty="0">
                  <a:latin typeface="FlandersArtSans-Bold" panose="00000800000000000000" pitchFamily="2" charset="0"/>
                </a:rPr>
                <a:t>Europe</a:t>
              </a:r>
              <a:endParaRPr lang="nl-BE" sz="1000" cap="all" dirty="0">
                <a:latin typeface="FlandersArtSans-Bold" panose="00000800000000000000" pitchFamily="2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A16F2579-ACD3-4768-9BD9-096FBB35C9F7}"/>
                </a:ext>
              </a:extLst>
            </p:cNvPr>
            <p:cNvSpPr/>
            <p:nvPr/>
          </p:nvSpPr>
          <p:spPr>
            <a:xfrm>
              <a:off x="648271" y="4089278"/>
              <a:ext cx="12245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latin typeface="FlandersArtSans-Regular" panose="00000500000000000000" pitchFamily="2" charset="0"/>
                </a:rPr>
                <a:t>Flanders, or Brussels or one of the other cities</a:t>
              </a:r>
              <a:endParaRPr lang="nl-BE" sz="800" dirty="0">
                <a:latin typeface="FlandersArtSans-Regular" panose="00000500000000000000" pitchFamily="2" charset="0"/>
              </a:endParaRPr>
            </a:p>
          </p:txBody>
        </p:sp>
      </p:grpSp>
      <p:pic>
        <p:nvPicPr>
          <p:cNvPr id="48" name="Afbeelding 47">
            <a:extLst>
              <a:ext uri="{FF2B5EF4-FFF2-40B4-BE49-F238E27FC236}">
                <a16:creationId xmlns:a16="http://schemas.microsoft.com/office/drawing/2014/main" id="{74E18F27-BD88-4691-8451-D27572506BF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6466" y="1647510"/>
            <a:ext cx="432000" cy="432000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73F3E8F3-6521-422B-B526-AE1D8D80C5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6466" y="3435395"/>
            <a:ext cx="432000" cy="432000"/>
          </a:xfrm>
          <a:prstGeom prst="rect">
            <a:avLst/>
          </a:prstGeom>
        </p:spPr>
      </p:pic>
      <p:sp>
        <p:nvSpPr>
          <p:cNvPr id="50" name="Rechthoek 49">
            <a:extLst/>
          </p:cNvPr>
          <p:cNvSpPr/>
          <p:nvPr/>
        </p:nvSpPr>
        <p:spPr>
          <a:xfrm>
            <a:off x="199446" y="1290619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000" cap="all" dirty="0">
              <a:latin typeface="FlandersArtSans-Bold" panose="00000800000000000000" pitchFamily="2" charset="0"/>
            </a:endParaRPr>
          </a:p>
          <a:p>
            <a:pPr algn="ctr"/>
            <a:r>
              <a:rPr lang="en-US" sz="800" cap="all" dirty="0">
                <a:latin typeface="FlandersArtSans-Light" panose="00000400000000000000" pitchFamily="2" charset="0"/>
              </a:rPr>
              <a:t>FAMILIAR</a:t>
            </a:r>
            <a:endParaRPr lang="nl-BE" sz="1000" cap="all" dirty="0">
              <a:latin typeface="FlandersArtSans-Light" panose="00000400000000000000" pitchFamily="2" charset="0"/>
            </a:endParaRPr>
          </a:p>
        </p:txBody>
      </p:sp>
      <p:sp>
        <p:nvSpPr>
          <p:cNvPr id="51" name="Rechthoek 50">
            <a:extLst/>
          </p:cNvPr>
          <p:cNvSpPr/>
          <p:nvPr/>
        </p:nvSpPr>
        <p:spPr>
          <a:xfrm>
            <a:off x="231198" y="3090877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000" cap="all" dirty="0">
              <a:latin typeface="FlandersArtSans-Bold" panose="00000800000000000000" pitchFamily="2" charset="0"/>
            </a:endParaRPr>
          </a:p>
          <a:p>
            <a:pPr algn="ctr"/>
            <a:r>
              <a:rPr lang="en-US" sz="800" cap="all" dirty="0">
                <a:latin typeface="FlandersArtSans-Light" panose="00000400000000000000" pitchFamily="2" charset="0"/>
              </a:rPr>
              <a:t>VISITED</a:t>
            </a:r>
            <a:endParaRPr lang="nl-BE" sz="1000" cap="all" dirty="0">
              <a:latin typeface="FlandersArtSans-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36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ANGUAGEID" val="1033"/>
  <p:tag name="THINKCELLUNDODONOTDELETE" val="0"/>
  <p:tag name="VCT_SHOW_CA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z3AewxkEy_bO9hM4Dwmg"/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z3AewxkEy_bO9hM4Dwmg"/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z3AewxkEy_bO9hM4Dwmg"/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z3AewxkEy_bO9hM4Dwmg"/>
  <p:tag name="VCTCREATESHAPEHANDLE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z3AewxkEy_bO9hM4Dwmg"/>
  <p:tag name="VCTCREATESHAPEHANDLE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z3AewxkEy_bO9hM4Dwmg"/>
  <p:tag name="VCTCREATESHAPEHANDLE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GfK PowerPoint_template_16_9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2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>
          <a:spcBef>
            <a:spcPts val="600"/>
          </a:spcBef>
          <a:defRPr dirty="0" err="1" smtClean="0">
            <a:latin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>
          <a:spcBef>
            <a:spcPts val="600"/>
          </a:spcBef>
          <a:defRPr dirty="0" err="1" smtClean="0">
            <a:latin typeface="Arial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GfK Group">
    <a:dk1>
      <a:srgbClr val="000000"/>
    </a:dk1>
    <a:lt1>
      <a:srgbClr val="FFFFFF"/>
    </a:lt1>
    <a:dk2>
      <a:srgbClr val="E55A00"/>
    </a:dk2>
    <a:lt2>
      <a:srgbClr val="8E8581"/>
    </a:lt2>
    <a:accent1>
      <a:srgbClr val="264283"/>
    </a:accent1>
    <a:accent2>
      <a:srgbClr val="007DC3"/>
    </a:accent2>
    <a:accent3>
      <a:srgbClr val="A2AD00"/>
    </a:accent3>
    <a:accent4>
      <a:srgbClr val="C1BB00"/>
    </a:accent4>
    <a:accent5>
      <a:srgbClr val="9B1F23"/>
    </a:accent5>
    <a:accent6>
      <a:srgbClr val="DC291E"/>
    </a:accent6>
    <a:hlink>
      <a:srgbClr val="A2AD00"/>
    </a:hlink>
    <a:folHlink>
      <a:srgbClr val="C1BB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5ec1da-5331-4792-85f6-7d8eb5b30ff2">P6SS7ZPURDYD-94-15998</_dlc_DocId>
    <_dlc_DocIdUrl xmlns="b55ec1da-5331-4792-85f6-7d8eb5b30ff2">
      <Url>https://toerismevlaanderen.sharepoint.com/sites/teams/MarketingOffice/_layouts/15/DocIdRedir.aspx?ID=P6SS7ZPURDYD-94-15998</Url>
      <Description>P6SS7ZPURDYD-94-15998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D752943A39F344803940FE9147CA07" ma:contentTypeVersion="8" ma:contentTypeDescription="Create a new document." ma:contentTypeScope="" ma:versionID="c92d830ce2688f61d9ccd730ab046c8a">
  <xsd:schema xmlns:xsd="http://www.w3.org/2001/XMLSchema" xmlns:xs="http://www.w3.org/2001/XMLSchema" xmlns:p="http://schemas.microsoft.com/office/2006/metadata/properties" xmlns:ns2="ed69119d-a87e-4771-b77e-8ec1da09ffa6" xmlns:ns3="eadc7701-6903-4c8f-a33e-ced2f11aaddf" xmlns:ns4="b55ec1da-5331-4792-85f6-7d8eb5b30ff2" xmlns:ns5="18dd51ae-b9fb-4368-b1ce-eb61ad7e73d9" targetNamespace="http://schemas.microsoft.com/office/2006/metadata/properties" ma:root="true" ma:fieldsID="166b90f0767cc9a2fee99d14ac18f2db" ns2:_="" ns3:_="" ns4:_="" ns5:_="">
    <xsd:import namespace="ed69119d-a87e-4771-b77e-8ec1da09ffa6"/>
    <xsd:import namespace="eadc7701-6903-4c8f-a33e-ced2f11aaddf"/>
    <xsd:import namespace="b55ec1da-5331-4792-85f6-7d8eb5b30ff2"/>
    <xsd:import namespace="18dd51ae-b9fb-4368-b1ce-eb61ad7e73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4:SharedWithDetails" minOccurs="0"/>
                <xsd:element ref="ns4:_dlc_DocId" minOccurs="0"/>
                <xsd:element ref="ns4:_dlc_DocIdUrl" minOccurs="0"/>
                <xsd:element ref="ns4:_dlc_DocIdPersistId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9119d-a87e-4771-b77e-8ec1da09ff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c7701-6903-4c8f-a33e-ced2f11aaddf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ec1da-5331-4792-85f6-7d8eb5b30ff2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d51ae-b9fb-4368-b1ce-eb61ad7e73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3044BF-A435-4394-AA7A-C500776C88E9}">
  <ds:schemaRefs>
    <ds:schemaRef ds:uri="http://schemas.microsoft.com/office/2006/documentManagement/types"/>
    <ds:schemaRef ds:uri="ed69119d-a87e-4771-b77e-8ec1da09ffa6"/>
    <ds:schemaRef ds:uri="http://purl.org/dc/elements/1.1/"/>
    <ds:schemaRef ds:uri="18dd51ae-b9fb-4368-b1ce-eb61ad7e73d9"/>
    <ds:schemaRef ds:uri="http://schemas.microsoft.com/office/2006/metadata/properties"/>
    <ds:schemaRef ds:uri="b55ec1da-5331-4792-85f6-7d8eb5b30ff2"/>
    <ds:schemaRef ds:uri="http://purl.org/dc/terms/"/>
    <ds:schemaRef ds:uri="http://schemas.microsoft.com/office/infopath/2007/PartnerControls"/>
    <ds:schemaRef ds:uri="eadc7701-6903-4c8f-a33e-ced2f11aaddf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CCC1B3-4CD5-4833-95A6-6904C602CD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963A95-4E53-4143-9CB7-84201C5D9B0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91D78FA-0A11-40F9-992A-507A40738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69119d-a87e-4771-b77e-8ec1da09ffa6"/>
    <ds:schemaRef ds:uri="eadc7701-6903-4c8f-a33e-ced2f11aaddf"/>
    <ds:schemaRef ds:uri="b55ec1da-5331-4792-85f6-7d8eb5b30ff2"/>
    <ds:schemaRef ds:uri="18dd51ae-b9fb-4368-b1ce-eb61ad7e73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3185</Words>
  <Application>Microsoft Office PowerPoint</Application>
  <PresentationFormat>Diavoorstelling (16:9)</PresentationFormat>
  <Paragraphs>1177</Paragraphs>
  <Slides>30</Slides>
  <Notes>30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41" baseType="lpstr">
      <vt:lpstr>Arial</vt:lpstr>
      <vt:lpstr>FlandersArtSans-Medium</vt:lpstr>
      <vt:lpstr>Wingdings</vt:lpstr>
      <vt:lpstr>FlandersArtSans-Bold</vt:lpstr>
      <vt:lpstr>Flanders Art Sans Medium</vt:lpstr>
      <vt:lpstr>Flanders Art Sans</vt:lpstr>
      <vt:lpstr>FlandersArtSans-Light</vt:lpstr>
      <vt:lpstr>FlandersArtSans-Regular</vt:lpstr>
      <vt:lpstr>Courier New</vt:lpstr>
      <vt:lpstr>GfK PowerPoint_template_16_9</vt:lpstr>
      <vt:lpstr>think-cell Slide</vt:lpstr>
      <vt:lpstr>PowerPoint-presentatie</vt:lpstr>
      <vt:lpstr>PowerPoint-presentatie</vt:lpstr>
      <vt:lpstr>PowerPoint-presentatie</vt:lpstr>
      <vt:lpstr>Proportion of population that travelled abroad  in the past 3 years differs greatly per country. </vt:lpstr>
      <vt:lpstr>PowerPoint-presentatie</vt:lpstr>
      <vt:lpstr>PowerPoint-presentatie</vt:lpstr>
      <vt:lpstr>Knowledge and Experience  of Flanders</vt:lpstr>
      <vt:lpstr>About 5 out of 10 European travellers have visited Flanders/Brussels or a city within Flanders. More than 9 out of 10 are (quite) familiar with Flanders.</vt:lpstr>
      <vt:lpstr>People from the neighbouring countries have visited Flanders (or a city within Flanders) the most AND are quite familiar with Flanders. </vt:lpstr>
      <vt:lpstr>Familiarity with Belgium, Brussels, Flanders and the most important cities (EUROPEAN MARKETS)</vt:lpstr>
      <vt:lpstr>Familiarity is highest with Belgium, Brussels and Flanders.  Mechelen and Ypres are the least known.  (results for European markets)</vt:lpstr>
      <vt:lpstr>PowerPoint-presentatie</vt:lpstr>
      <vt:lpstr>PowerPoint-presentatie</vt:lpstr>
      <vt:lpstr>Important remark</vt:lpstr>
      <vt:lpstr>PowerPoint-presentatie</vt:lpstr>
      <vt:lpstr>PowerPoint-presentatie</vt:lpstr>
      <vt:lpstr>PowerPoint-presentatie</vt:lpstr>
      <vt:lpstr>Open-ended VS closed-ended association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[Subtitle of presentation]</dc:subject>
  <dc:creator/>
  <cp:keywords>PowerPoint; template; template 16:9</cp:keywords>
  <cp:lastModifiedBy/>
  <cp:revision>1</cp:revision>
  <dcterms:created xsi:type="dcterms:W3CDTF">2016-11-21T13:12:47Z</dcterms:created>
  <dcterms:modified xsi:type="dcterms:W3CDTF">2017-09-13T13:53:38Z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s">
    <vt:lpwstr>4;#Not applicable|457da623-78f9-49de-8564-b1618c49ba59</vt:lpwstr>
  </property>
  <property fmtid="{D5CDD505-2E9C-101B-9397-08002B2CF9AE}" pid="3" name="Countries">
    <vt:lpwstr>3;#Global|3eaca359-c4b3-4b51-a927-e9852da92384</vt:lpwstr>
  </property>
  <property fmtid="{D5CDD505-2E9C-101B-9397-08002B2CF9AE}" pid="4" name="TaxKeyword">
    <vt:lpwstr>1781;#PowerPoint|50a0b034-169b-4062-b9b1-f0dd9c5b2843;#464;#template|14e0894c-c65f-40d3-8c04-dc2c7cb9794d;#353;#template 16:9|feef3289-4d16-4292-b8f5-4aa93f02d2bc</vt:lpwstr>
  </property>
  <property fmtid="{D5CDD505-2E9C-101B-9397-08002B2CF9AE}" pid="5" name="Solutions">
    <vt:lpwstr>64;#Not applicable|15480a47-f0f1-4795-a643-bf3b2e95805c</vt:lpwstr>
  </property>
  <property fmtid="{D5CDD505-2E9C-101B-9397-08002B2CF9AE}" pid="6" name="ContentTypeId">
    <vt:lpwstr>0x010100E7D752943A39F344803940FE9147CA07</vt:lpwstr>
  </property>
  <property fmtid="{D5CDD505-2E9C-101B-9397-08002B2CF9AE}" pid="7" name="GfK sector">
    <vt:lpwstr>68;#Cross Sector|d51dcd69-a6f7-4fb6-bc11-144a9da6fd82</vt:lpwstr>
  </property>
  <property fmtid="{D5CDD505-2E9C-101B-9397-08002B2CF9AE}" pid="8" name="Support Services">
    <vt:lpwstr>25;#Corporate Design Guidelines|1cd61861-7629-4907-97f6-83d66b33e039</vt:lpwstr>
  </property>
  <property fmtid="{D5CDD505-2E9C-101B-9397-08002B2CF9AE}" pid="9" name="Languages">
    <vt:lpwstr>73;#English|914398da-6a81-430b-8d1c-6a7bd1227f71</vt:lpwstr>
  </property>
  <property fmtid="{D5CDD505-2E9C-101B-9397-08002B2CF9AE}" pid="10" name="Industries">
    <vt:lpwstr>6;#Not applicable|1b0d69d1-6137-41de-9ae5-e5925610d8cb</vt:lpwstr>
  </property>
  <property fmtid="{D5CDD505-2E9C-101B-9397-08002B2CF9AE}" pid="11" name="Methodology">
    <vt:lpwstr/>
  </property>
  <property fmtid="{D5CDD505-2E9C-101B-9397-08002B2CF9AE}" pid="12" name="Order">
    <vt:r8>7900</vt:r8>
  </property>
  <property fmtid="{D5CDD505-2E9C-101B-9397-08002B2CF9AE}" pid="13" name="FunctionalArea">
    <vt:lpwstr>2;#Marketing ＆ Communication|e229bc12-4e91-4e55-875a-11b465ca0b0f</vt:lpwstr>
  </property>
  <property fmtid="{D5CDD505-2E9C-101B-9397-08002B2CF9AE}" pid="14" name="ExpertContent">
    <vt:lpwstr/>
  </property>
  <property fmtid="{D5CDD505-2E9C-101B-9397-08002B2CF9AE}" pid="15" name="Products">
    <vt:lpwstr>5;#Not applicable|15480a47-f0f1-4795-a643-bf3b2e95805c</vt:lpwstr>
  </property>
  <property fmtid="{D5CDD505-2E9C-101B-9397-08002B2CF9AE}" pid="16" name="gNetLanguages">
    <vt:lpwstr>8;#English|914398da-6a81-430b-8d1c-6a7bd1227f71</vt:lpwstr>
  </property>
  <property fmtid="{D5CDD505-2E9C-101B-9397-08002B2CF9AE}" pid="17" name="_dlc_DocIdItemGuid">
    <vt:lpwstr>ade58784-99f4-40c9-a423-333f8399160f</vt:lpwstr>
  </property>
</Properties>
</file>