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15.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21.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4.xml" ContentType="application/vnd.openxmlformats-officedocument.presentationml.slide+xml"/>
  <Override PartName="/ppt/slides/slide28.xml" ContentType="application/vnd.openxmlformats-officedocument.presentationml.slide+xml"/>
  <Override PartName="/ppt/slides/slide1.xml" ContentType="application/vnd.openxmlformats-officedocument.presentationml.slide+xml"/>
  <Override PartName="/ppt/slides/slide29.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6.xml" ContentType="application/vnd.openxmlformats-officedocument.presentationml.slide+xml"/>
  <Override PartName="/ppt/slides/slide38.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35.xml" ContentType="application/vnd.openxmlformats-officedocument.presentationml.slide+xml"/>
  <Override PartName="/ppt/slides/slide7.xml" ContentType="application/vnd.openxmlformats-officedocument.presentationml.slide+xml"/>
  <Override PartName="/ppt/slides/slide34.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9.xml" ContentType="application/vnd.openxmlformats-officedocument.presentationml.slide+xml"/>
  <Override PartName="/ppt/slides/slide33.xml" ContentType="application/vnd.openxmlformats-officedocument.presentationml.slide+xml"/>
  <Override PartName="/ppt/slides/slide8.xml" ContentType="application/vnd.openxmlformats-officedocument.presentationml.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3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21.xml" ContentType="application/vnd.openxmlformats-officedocument.presentationml.notesSlide+xml"/>
  <Override PartName="/ppt/notesSlides/notesSlide17.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3.xml" ContentType="application/vnd.openxmlformats-officedocument.presentationml.notesSlide+xml"/>
  <Override PartName="/ppt/notesSlides/notesSlide30.xml" ContentType="application/vnd.openxmlformats-officedocument.presentationml.notes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notesSlides/notesSlide10.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handoutMasterIdLst>
    <p:handoutMasterId r:id="rId41"/>
  </p:handoutMasterIdLst>
  <p:sldIdLst>
    <p:sldId id="642" r:id="rId2"/>
    <p:sldId id="656" r:id="rId3"/>
    <p:sldId id="655" r:id="rId4"/>
    <p:sldId id="268" r:id="rId5"/>
    <p:sldId id="471" r:id="rId6"/>
    <p:sldId id="644" r:id="rId7"/>
    <p:sldId id="650" r:id="rId8"/>
    <p:sldId id="648" r:id="rId9"/>
    <p:sldId id="569" r:id="rId10"/>
    <p:sldId id="646" r:id="rId11"/>
    <p:sldId id="572" r:id="rId12"/>
    <p:sldId id="573" r:id="rId13"/>
    <p:sldId id="574" r:id="rId14"/>
    <p:sldId id="575" r:id="rId15"/>
    <p:sldId id="576" r:id="rId16"/>
    <p:sldId id="529" r:id="rId17"/>
    <p:sldId id="636" r:id="rId18"/>
    <p:sldId id="657" r:id="rId19"/>
    <p:sldId id="653" r:id="rId20"/>
    <p:sldId id="654" r:id="rId21"/>
    <p:sldId id="620" r:id="rId22"/>
    <p:sldId id="635" r:id="rId23"/>
    <p:sldId id="623" r:id="rId24"/>
    <p:sldId id="624" r:id="rId25"/>
    <p:sldId id="531" r:id="rId26"/>
    <p:sldId id="489" r:id="rId27"/>
    <p:sldId id="658" r:id="rId28"/>
    <p:sldId id="514" r:id="rId29"/>
    <p:sldId id="517" r:id="rId30"/>
    <p:sldId id="603" r:id="rId31"/>
    <p:sldId id="604" r:id="rId32"/>
    <p:sldId id="605" r:id="rId33"/>
    <p:sldId id="606" r:id="rId34"/>
    <p:sldId id="608" r:id="rId35"/>
    <p:sldId id="609" r:id="rId36"/>
    <p:sldId id="610" r:id="rId37"/>
    <p:sldId id="612" r:id="rId38"/>
    <p:sldId id="601" r:id="rId39"/>
  </p:sldIdLst>
  <p:sldSz cx="9144000" cy="6858000" type="screen4x3"/>
  <p:notesSz cx="6797675" cy="9926638"/>
  <p:embeddedFontLst>
    <p:embeddedFont>
      <p:font typeface="FlandersArtSans-Bold" panose="020B0604020202020204" charset="0"/>
      <p:bold r:id="rId42"/>
    </p:embeddedFont>
    <p:embeddedFont>
      <p:font typeface="MS PGothic" panose="020B0600070205080204" pitchFamily="34" charset="-128"/>
      <p:regular r:id="rId43"/>
    </p:embeddedFont>
    <p:embeddedFont>
      <p:font typeface="FlandersArtSerif-Regular" panose="020B0604020202020204" charset="0"/>
      <p:regular r:id="rId44"/>
    </p:embeddedFont>
    <p:embeddedFont>
      <p:font typeface="Arial Narrow" panose="020B0606020202030204" pitchFamily="3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FlandersArtSans-Light" panose="020B0604020202020204" charset="0"/>
      <p:regular r:id="rId53"/>
    </p:embeddedFont>
    <p:embeddedFont>
      <p:font typeface="FlandersArtSans-Medium" panose="020B0604020202020204" charset="0"/>
      <p:regular r:id="rId54"/>
    </p:embeddedFont>
    <p:embeddedFont>
      <p:font typeface="FlandersArtSans-Regular" panose="020B0604020202020204" charset="0"/>
      <p:regular r:id="rId55"/>
    </p:embeddedFont>
    <p:embeddedFont>
      <p:font typeface="Verdana" panose="020B0604030504040204" pitchFamily="34" charset="0"/>
      <p:regular r:id="rId56"/>
      <p:bold r:id="rId57"/>
      <p:italic r:id="rId58"/>
      <p:boldItalic r:id="rId59"/>
    </p:embeddedFont>
    <p:embeddedFont>
      <p:font typeface="Wingdings 3" panose="05040102010807070707" pitchFamily="18" charset="2"/>
      <p:regular r:id="rId60"/>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558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2"/>
    <a:srgbClr val="C7017F"/>
    <a:srgbClr val="9465C1"/>
    <a:srgbClr val="00A79D"/>
    <a:srgbClr val="009B48"/>
    <a:srgbClr val="394FA2"/>
    <a:srgbClr val="73B632"/>
    <a:srgbClr val="8DC63F"/>
    <a:srgbClr val="74B532"/>
    <a:srgbClr val="7BB9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98" autoAdjust="0"/>
    <p:restoredTop sz="81459" autoAdjust="0"/>
  </p:normalViewPr>
  <p:slideViewPr>
    <p:cSldViewPr showGuides="1">
      <p:cViewPr varScale="1">
        <p:scale>
          <a:sx n="106" d="100"/>
          <a:sy n="106" d="100"/>
        </p:scale>
        <p:origin x="1086" y="108"/>
      </p:cViewPr>
      <p:guideLst>
        <p:guide orient="horz" pos="2160"/>
        <p:guide pos="2880"/>
        <p:guide pos="5581"/>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1" d="100"/>
          <a:sy n="91" d="100"/>
        </p:scale>
        <p:origin x="2916"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theme" Target="theme/theme1.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ableStyles" Target="tableStyles.xml"/><Relationship Id="rId69" Type="http://schemas.openxmlformats.org/officeDocument/2006/relationships/customXml" Target="../customXml/item4.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9.fntdata"/><Relationship Id="rId55"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945659" cy="496332"/>
          </a:xfrm>
          <a:prstGeom prst="rect">
            <a:avLst/>
          </a:prstGeom>
        </p:spPr>
        <p:txBody>
          <a:bodyPr vert="horz" lIns="93171" tIns="46586" rIns="93171" bIns="46586" rtlCol="0"/>
          <a:lstStyle>
            <a:lvl1pPr algn="l">
              <a:defRPr sz="1200"/>
            </a:lvl1pPr>
          </a:lstStyle>
          <a:p>
            <a:endParaRPr lang="nl-NL"/>
          </a:p>
        </p:txBody>
      </p:sp>
      <p:sp>
        <p:nvSpPr>
          <p:cNvPr id="3" name="Tijdelijke aanduiding voor datum 2"/>
          <p:cNvSpPr>
            <a:spLocks noGrp="1"/>
          </p:cNvSpPr>
          <p:nvPr>
            <p:ph type="dt" sz="quarter" idx="1"/>
          </p:nvPr>
        </p:nvSpPr>
        <p:spPr>
          <a:xfrm>
            <a:off x="3850444" y="1"/>
            <a:ext cx="2945659" cy="496332"/>
          </a:xfrm>
          <a:prstGeom prst="rect">
            <a:avLst/>
          </a:prstGeom>
        </p:spPr>
        <p:txBody>
          <a:bodyPr vert="horz" lIns="93171" tIns="46586" rIns="93171" bIns="46586" rtlCol="0"/>
          <a:lstStyle>
            <a:lvl1pPr algn="r">
              <a:defRPr sz="1200"/>
            </a:lvl1pPr>
          </a:lstStyle>
          <a:p>
            <a:fld id="{BEFC7F27-3F35-C348-A7B2-F69A620161E2}" type="datetimeFigureOut">
              <a:rPr lang="nl-NL" smtClean="0"/>
              <a:t>6-11-2017</a:t>
            </a:fld>
            <a:endParaRPr lang="nl-NL"/>
          </a:p>
        </p:txBody>
      </p:sp>
      <p:sp>
        <p:nvSpPr>
          <p:cNvPr id="4" name="Tijdelijke aanduiding voor voettekst 3"/>
          <p:cNvSpPr>
            <a:spLocks noGrp="1"/>
          </p:cNvSpPr>
          <p:nvPr>
            <p:ph type="ftr" sz="quarter" idx="2"/>
          </p:nvPr>
        </p:nvSpPr>
        <p:spPr>
          <a:xfrm>
            <a:off x="0" y="9428584"/>
            <a:ext cx="2945659" cy="496332"/>
          </a:xfrm>
          <a:prstGeom prst="rect">
            <a:avLst/>
          </a:prstGeom>
        </p:spPr>
        <p:txBody>
          <a:bodyPr vert="horz" lIns="93171" tIns="46586" rIns="93171" bIns="46586"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4" y="9428584"/>
            <a:ext cx="2945659" cy="496332"/>
          </a:xfrm>
          <a:prstGeom prst="rect">
            <a:avLst/>
          </a:prstGeom>
        </p:spPr>
        <p:txBody>
          <a:bodyPr vert="horz" lIns="93171" tIns="46586" rIns="93171" bIns="46586"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5"/>
          </a:xfrm>
          <a:prstGeom prst="rect">
            <a:avLst/>
          </a:prstGeom>
        </p:spPr>
        <p:txBody>
          <a:bodyPr vert="horz" lIns="93171" tIns="46586" rIns="93171" bIns="46586" rtlCol="0"/>
          <a:lstStyle>
            <a:lvl1pPr algn="l">
              <a:defRPr sz="1200"/>
            </a:lvl1pPr>
          </a:lstStyle>
          <a:p>
            <a:endParaRPr lang="nl-BE"/>
          </a:p>
        </p:txBody>
      </p:sp>
      <p:sp>
        <p:nvSpPr>
          <p:cNvPr id="3" name="Tijdelijke aanduiding voor datum 2"/>
          <p:cNvSpPr>
            <a:spLocks noGrp="1"/>
          </p:cNvSpPr>
          <p:nvPr>
            <p:ph type="dt" idx="1"/>
          </p:nvPr>
        </p:nvSpPr>
        <p:spPr>
          <a:xfrm>
            <a:off x="3850444" y="0"/>
            <a:ext cx="2945659" cy="498055"/>
          </a:xfrm>
          <a:prstGeom prst="rect">
            <a:avLst/>
          </a:prstGeom>
        </p:spPr>
        <p:txBody>
          <a:bodyPr vert="horz" lIns="93171" tIns="46586" rIns="93171" bIns="46586" rtlCol="0"/>
          <a:lstStyle>
            <a:lvl1pPr algn="r">
              <a:defRPr sz="1200"/>
            </a:lvl1pPr>
          </a:lstStyle>
          <a:p>
            <a:fld id="{6A937DD8-B20A-47A6-AA94-FD478FAA3C28}" type="datetimeFigureOut">
              <a:rPr lang="nl-BE" smtClean="0"/>
              <a:pPr/>
              <a:t>6/11/2017</a:t>
            </a:fld>
            <a:endParaRPr lang="nl-BE"/>
          </a:p>
        </p:txBody>
      </p:sp>
      <p:sp>
        <p:nvSpPr>
          <p:cNvPr id="4" name="Tijdelijke aanduiding voor dia-afbeelding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3171" tIns="46586" rIns="93171" bIns="46586" rtlCol="0" anchor="ctr"/>
          <a:lstStyle/>
          <a:p>
            <a:endParaRPr lang="nl-BE"/>
          </a:p>
        </p:txBody>
      </p:sp>
      <p:sp>
        <p:nvSpPr>
          <p:cNvPr id="5" name="Tijdelijke aanduiding voor notities 4"/>
          <p:cNvSpPr>
            <a:spLocks noGrp="1"/>
          </p:cNvSpPr>
          <p:nvPr>
            <p:ph type="body" sz="quarter" idx="3"/>
          </p:nvPr>
        </p:nvSpPr>
        <p:spPr>
          <a:xfrm>
            <a:off x="679768" y="4777195"/>
            <a:ext cx="5438140" cy="3908614"/>
          </a:xfrm>
          <a:prstGeom prst="rect">
            <a:avLst/>
          </a:prstGeom>
        </p:spPr>
        <p:txBody>
          <a:bodyPr vert="horz" lIns="93171" tIns="46586" rIns="93171" bIns="46586"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4"/>
          </a:xfrm>
          <a:prstGeom prst="rect">
            <a:avLst/>
          </a:prstGeom>
        </p:spPr>
        <p:txBody>
          <a:bodyPr vert="horz" lIns="93171" tIns="46586" rIns="93171" bIns="46586"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4" y="9428584"/>
            <a:ext cx="2945659" cy="498054"/>
          </a:xfrm>
          <a:prstGeom prst="rect">
            <a:avLst/>
          </a:prstGeom>
        </p:spPr>
        <p:txBody>
          <a:bodyPr vert="horz" lIns="93171" tIns="46586" rIns="93171" bIns="46586"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extLst>
      <p:ext uri="{BB962C8B-B14F-4D97-AF65-F5344CB8AC3E}">
        <p14:creationId xmlns:p14="http://schemas.microsoft.com/office/powerpoint/2010/main" val="1421218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 </a:t>
            </a:r>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10</a:t>
            </a:fld>
            <a:endParaRPr lang="nl-BE"/>
          </a:p>
        </p:txBody>
      </p:sp>
    </p:spTree>
    <p:extLst>
      <p:ext uri="{BB962C8B-B14F-4D97-AF65-F5344CB8AC3E}">
        <p14:creationId xmlns:p14="http://schemas.microsoft.com/office/powerpoint/2010/main" val="740368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DDB365FA-CC62-4EAF-AC42-B3B88FEDE037}" type="slidenum">
              <a:rPr lang="nl-BE" smtClean="0"/>
              <a:pPr/>
              <a:t>12</a:t>
            </a:fld>
            <a:endParaRPr lang="nl-BE"/>
          </a:p>
        </p:txBody>
      </p:sp>
    </p:spTree>
    <p:extLst>
      <p:ext uri="{BB962C8B-B14F-4D97-AF65-F5344CB8AC3E}">
        <p14:creationId xmlns:p14="http://schemas.microsoft.com/office/powerpoint/2010/main" val="1423583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Groene sleutel</a:t>
            </a:r>
            <a:r>
              <a:rPr lang="nl-BE" baseline="0" dirty="0"/>
              <a:t> </a:t>
            </a:r>
            <a:endParaRPr lang="nl-BE" dirty="0"/>
          </a:p>
        </p:txBody>
      </p:sp>
      <p:sp>
        <p:nvSpPr>
          <p:cNvPr id="4" name="Tijdelijke aanduiding voor dianummer 3"/>
          <p:cNvSpPr>
            <a:spLocks noGrp="1"/>
          </p:cNvSpPr>
          <p:nvPr>
            <p:ph type="sldNum" sz="quarter" idx="10"/>
          </p:nvPr>
        </p:nvSpPr>
        <p:spPr/>
        <p:txBody>
          <a:bodyPr/>
          <a:lstStyle/>
          <a:p>
            <a:fld id="{DDB365FA-CC62-4EAF-AC42-B3B88FEDE037}" type="slidenum">
              <a:rPr lang="nl-BE" smtClean="0"/>
              <a:pPr/>
              <a:t>13</a:t>
            </a:fld>
            <a:endParaRPr lang="nl-BE"/>
          </a:p>
        </p:txBody>
      </p:sp>
    </p:spTree>
    <p:extLst>
      <p:ext uri="{BB962C8B-B14F-4D97-AF65-F5344CB8AC3E}">
        <p14:creationId xmlns:p14="http://schemas.microsoft.com/office/powerpoint/2010/main" val="1458876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Geen 15 arrangementen aanbieden</a:t>
            </a:r>
          </a:p>
        </p:txBody>
      </p:sp>
      <p:sp>
        <p:nvSpPr>
          <p:cNvPr id="4" name="Tijdelijke aanduiding voor dianummer 3"/>
          <p:cNvSpPr>
            <a:spLocks noGrp="1"/>
          </p:cNvSpPr>
          <p:nvPr>
            <p:ph type="sldNum" sz="quarter" idx="10"/>
          </p:nvPr>
        </p:nvSpPr>
        <p:spPr/>
        <p:txBody>
          <a:bodyPr/>
          <a:lstStyle/>
          <a:p>
            <a:fld id="{DDB365FA-CC62-4EAF-AC42-B3B88FEDE037}" type="slidenum">
              <a:rPr lang="nl-BE" smtClean="0"/>
              <a:pPr/>
              <a:t>14</a:t>
            </a:fld>
            <a:endParaRPr lang="nl-BE"/>
          </a:p>
        </p:txBody>
      </p:sp>
    </p:spTree>
    <p:extLst>
      <p:ext uri="{BB962C8B-B14F-4D97-AF65-F5344CB8AC3E}">
        <p14:creationId xmlns:p14="http://schemas.microsoft.com/office/powerpoint/2010/main" val="3993039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Online offline</a:t>
            </a:r>
          </a:p>
        </p:txBody>
      </p:sp>
      <p:sp>
        <p:nvSpPr>
          <p:cNvPr id="4" name="Tijdelijke aanduiding voor dianummer 3"/>
          <p:cNvSpPr>
            <a:spLocks noGrp="1"/>
          </p:cNvSpPr>
          <p:nvPr>
            <p:ph type="sldNum" sz="quarter" idx="10"/>
          </p:nvPr>
        </p:nvSpPr>
        <p:spPr/>
        <p:txBody>
          <a:bodyPr/>
          <a:lstStyle/>
          <a:p>
            <a:fld id="{DDB365FA-CC62-4EAF-AC42-B3B88FEDE037}" type="slidenum">
              <a:rPr lang="nl-BE" smtClean="0"/>
              <a:pPr/>
              <a:t>15</a:t>
            </a:fld>
            <a:endParaRPr lang="nl-BE"/>
          </a:p>
        </p:txBody>
      </p:sp>
    </p:spTree>
    <p:extLst>
      <p:ext uri="{BB962C8B-B14F-4D97-AF65-F5344CB8AC3E}">
        <p14:creationId xmlns:p14="http://schemas.microsoft.com/office/powerpoint/2010/main" val="3080618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Vlaanderen trekt verschillende type reizigers aan. Dat is gezien ons rijk cultureel</a:t>
            </a:r>
          </a:p>
          <a:p>
            <a:r>
              <a:rPr lang="nl-BE" dirty="0"/>
              <a:t>erfgoed, diverse recreatiemogelijkheden en een veelzijdig aanbod niet</a:t>
            </a:r>
          </a:p>
          <a:p>
            <a:r>
              <a:rPr lang="nl-BE" dirty="0"/>
              <a:t>meer dan logisch. Daarom hebben we ook een verscheidenheid aan type logies en concepten nodig.</a:t>
            </a:r>
          </a:p>
          <a:p>
            <a:r>
              <a:rPr lang="nl-BE" sz="1200" b="0" i="0" u="none" strike="noStrike" kern="1200" baseline="0" dirty="0">
                <a:solidFill>
                  <a:schemeClr val="tx1"/>
                </a:solidFill>
                <a:latin typeface="+mn-lt"/>
                <a:ea typeface="+mn-ea"/>
                <a:cs typeface="+mn-cs"/>
              </a:rPr>
              <a:t>Vaak kunnen logiesuitbaters hun persoonlijke passie doortrekken in hun verblijf. En dat wordt zonder twijfel gewaardeerd door hun gasten. Logiesuitbaters maken hun verblijf hierdoor extra aantrekkelijk. Dat valt niet alleen op ter plaatse maar ook in de manier waarop zij communiceren. Zeker wanneer zij de lijn helemaal doortrekken. </a:t>
            </a:r>
          </a:p>
          <a:p>
            <a:r>
              <a:rPr lang="nl-BE" sz="1200" b="0" i="0" u="none" strike="noStrike" kern="1200" baseline="0" dirty="0">
                <a:solidFill>
                  <a:schemeClr val="tx1"/>
                </a:solidFill>
                <a:latin typeface="+mn-lt"/>
                <a:ea typeface="+mn-ea"/>
                <a:cs typeface="+mn-cs"/>
              </a:rPr>
              <a:t>Zoek dus nooit te ver maar maak van je passie het verhaal van je verblijf</a:t>
            </a:r>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16</a:t>
            </a:fld>
            <a:endParaRPr lang="nl-BE"/>
          </a:p>
        </p:txBody>
      </p:sp>
    </p:spTree>
    <p:extLst>
      <p:ext uri="{BB962C8B-B14F-4D97-AF65-F5344CB8AC3E}">
        <p14:creationId xmlns:p14="http://schemas.microsoft.com/office/powerpoint/2010/main" val="3928338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November: lancering brochure ‘profilering in de zorg’</a:t>
            </a:r>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17</a:t>
            </a:fld>
            <a:endParaRPr lang="nl-BE"/>
          </a:p>
        </p:txBody>
      </p:sp>
    </p:spTree>
    <p:extLst>
      <p:ext uri="{BB962C8B-B14F-4D97-AF65-F5344CB8AC3E}">
        <p14:creationId xmlns:p14="http://schemas.microsoft.com/office/powerpoint/2010/main" val="1136692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39" indent="-171439">
              <a:buFontTx/>
              <a:buChar char="-"/>
            </a:pPr>
            <a:endParaRPr lang="nl-BE" dirty="0"/>
          </a:p>
          <a:p>
            <a:pPr marL="171439" indent="-171439">
              <a:buFontTx/>
              <a:buChar char="-"/>
            </a:pPr>
            <a:r>
              <a:rPr lang="nl-BE" dirty="0"/>
              <a:t>Los van het concept van je logies, inspireer en informeer je gasten</a:t>
            </a:r>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18</a:t>
            </a:fld>
            <a:endParaRPr lang="nl-BE"/>
          </a:p>
        </p:txBody>
      </p:sp>
    </p:spTree>
    <p:extLst>
      <p:ext uri="{BB962C8B-B14F-4D97-AF65-F5344CB8AC3E}">
        <p14:creationId xmlns:p14="http://schemas.microsoft.com/office/powerpoint/2010/main" val="1797579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Brochures over profilering en trends vind je in de </a:t>
            </a:r>
            <a:r>
              <a:rPr lang="nl-BE" dirty="0" err="1"/>
              <a:t>toolkit</a:t>
            </a:r>
            <a:endParaRPr lang="nl-BE" dirty="0"/>
          </a:p>
          <a:p>
            <a:r>
              <a:rPr lang="nl-BE" dirty="0"/>
              <a:t>Maar wat nog meer?</a:t>
            </a:r>
          </a:p>
          <a:p>
            <a:r>
              <a:rPr lang="nl-BE" dirty="0"/>
              <a:t>We belichten enkele zaken</a:t>
            </a:r>
          </a:p>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19</a:t>
            </a:fld>
            <a:endParaRPr lang="nl-BE"/>
          </a:p>
        </p:txBody>
      </p:sp>
    </p:spTree>
    <p:extLst>
      <p:ext uri="{BB962C8B-B14F-4D97-AF65-F5344CB8AC3E}">
        <p14:creationId xmlns:p14="http://schemas.microsoft.com/office/powerpoint/2010/main" val="3706459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Welkom pagina kwaliteit in kamerlogies</a:t>
            </a:r>
          </a:p>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51052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Belang van logies in de algemene tevredenheid van de toeristen die Vlaanderen bezoeken</a:t>
            </a:r>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2</a:t>
            </a:fld>
            <a:endParaRPr lang="nl-BE"/>
          </a:p>
        </p:txBody>
      </p:sp>
    </p:spTree>
    <p:extLst>
      <p:ext uri="{BB962C8B-B14F-4D97-AF65-F5344CB8AC3E}">
        <p14:creationId xmlns:p14="http://schemas.microsoft.com/office/powerpoint/2010/main" val="255680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6 blokken</a:t>
            </a:r>
          </a:p>
          <a:p>
            <a:r>
              <a:rPr lang="nl-BE" dirty="0"/>
              <a:t>Trends vind je vooral onder management</a:t>
            </a:r>
          </a:p>
          <a:p>
            <a:r>
              <a:rPr lang="nl-BE" dirty="0"/>
              <a:t>Profilering onder sales en marketing en gastvrijheid</a:t>
            </a:r>
          </a:p>
          <a:p>
            <a:endParaRPr lang="nl-BE" dirty="0"/>
          </a:p>
          <a:p>
            <a:r>
              <a:rPr lang="nl-BE" dirty="0"/>
              <a:t>Nog enkele voorbeelden van de inhoud in blok </a:t>
            </a:r>
          </a:p>
          <a:p>
            <a:r>
              <a:rPr lang="nl-BE" dirty="0"/>
              <a:t>sales &amp; marketing</a:t>
            </a:r>
          </a:p>
          <a:p>
            <a:r>
              <a:rPr lang="nl-BE" dirty="0"/>
              <a:t>Financieel management</a:t>
            </a:r>
          </a:p>
          <a:p>
            <a:r>
              <a:rPr lang="nl-BE" dirty="0"/>
              <a:t> </a:t>
            </a:r>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58579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aseline="0" dirty="0"/>
          </a:p>
        </p:txBody>
      </p:sp>
      <p:sp>
        <p:nvSpPr>
          <p:cNvPr id="4" name="Tijdelijke aanduiding voor dianummer 3"/>
          <p:cNvSpPr>
            <a:spLocks noGrp="1"/>
          </p:cNvSpPr>
          <p:nvPr>
            <p:ph type="sldNum" sz="quarter" idx="10"/>
          </p:nvPr>
        </p:nvSpPr>
        <p:spPr/>
        <p:txBody>
          <a:bodyPr/>
          <a:lstStyle/>
          <a:p>
            <a:fld id="{4926AE16-4507-4830-A07C-F68F4C4793FC}" type="slidenum">
              <a:rPr lang="nl-BE" smtClean="0"/>
              <a:t>22</a:t>
            </a:fld>
            <a:endParaRPr lang="nl-BE"/>
          </a:p>
        </p:txBody>
      </p:sp>
    </p:spTree>
    <p:extLst>
      <p:ext uri="{BB962C8B-B14F-4D97-AF65-F5344CB8AC3E}">
        <p14:creationId xmlns:p14="http://schemas.microsoft.com/office/powerpoint/2010/main" val="1399767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Trivago</a:t>
            </a:r>
            <a:r>
              <a:rPr lang="nl-BE" dirty="0"/>
              <a:t> is eigenlijk een vergelijk website: zij nemen</a:t>
            </a:r>
            <a:r>
              <a:rPr lang="nl-BE" baseline="0" dirty="0"/>
              <a:t> alle prijzen van het hotel dat je ingeeft en gaan u zeggen via welke website je het goedkoopst uw gekozen hotel kan boeken.</a:t>
            </a:r>
          </a:p>
          <a:p>
            <a:r>
              <a:rPr lang="nl-BE" baseline="0" dirty="0"/>
              <a:t>2 à 3 boekingen rechtstreeks dankzij booking.com</a:t>
            </a:r>
            <a:endParaRPr lang="nl-BE" dirty="0"/>
          </a:p>
        </p:txBody>
      </p:sp>
      <p:sp>
        <p:nvSpPr>
          <p:cNvPr id="4" name="Tijdelijke aanduiding voor dianummer 3"/>
          <p:cNvSpPr>
            <a:spLocks noGrp="1"/>
          </p:cNvSpPr>
          <p:nvPr>
            <p:ph type="sldNum" sz="quarter" idx="10"/>
          </p:nvPr>
        </p:nvSpPr>
        <p:spPr/>
        <p:txBody>
          <a:bodyPr/>
          <a:lstStyle/>
          <a:p>
            <a:fld id="{02168936-EBDF-4C9D-B2E4-5E948756958A}" type="slidenum">
              <a:rPr lang="nl-BE" smtClean="0"/>
              <a:pPr/>
              <a:t>23</a:t>
            </a:fld>
            <a:endParaRPr lang="nl-BE"/>
          </a:p>
        </p:txBody>
      </p:sp>
    </p:spTree>
    <p:extLst>
      <p:ext uri="{BB962C8B-B14F-4D97-AF65-F5344CB8AC3E}">
        <p14:creationId xmlns:p14="http://schemas.microsoft.com/office/powerpoint/2010/main" val="2959286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www.denhof.be </a:t>
            </a:r>
          </a:p>
          <a:p>
            <a:pPr>
              <a:buFont typeface="Wingdings" panose="05000000000000000000" pitchFamily="2" charset="2"/>
              <a:buChar char="Ø"/>
            </a:pPr>
            <a:r>
              <a:rPr lang="nl-BE" dirty="0">
                <a:ea typeface="Verdana" panose="020B0604030504040204" pitchFamily="34" charset="0"/>
                <a:cs typeface="Verdana" panose="020B0604030504040204" pitchFamily="34" charset="0"/>
              </a:rPr>
              <a:t>Scores en reviews → zekerheid en vertrouwen</a:t>
            </a:r>
          </a:p>
          <a:p>
            <a:pPr>
              <a:buFont typeface="Wingdings" panose="05000000000000000000" pitchFamily="2" charset="2"/>
              <a:buChar char="Ø"/>
            </a:pPr>
            <a:endParaRPr lang="nl-BE" sz="100" dirty="0">
              <a:ea typeface="Verdana" panose="020B0604030504040204" pitchFamily="34" charset="0"/>
              <a:cs typeface="Verdana" panose="020B0604030504040204" pitchFamily="34" charset="0"/>
            </a:endParaRPr>
          </a:p>
          <a:p>
            <a:pPr>
              <a:buFont typeface="Wingdings" panose="05000000000000000000" pitchFamily="2" charset="2"/>
              <a:buChar char="Ø"/>
            </a:pPr>
            <a:r>
              <a:rPr lang="nl-BE" dirty="0">
                <a:ea typeface="Verdana" panose="020B0604030504040204" pitchFamily="34" charset="0"/>
                <a:cs typeface="Verdana" panose="020B0604030504040204" pitchFamily="34" charset="0"/>
              </a:rPr>
              <a:t>Boeking annuleren tot op dag van verblijf → neemt twijfels weg van klant</a:t>
            </a:r>
          </a:p>
          <a:p>
            <a:pPr>
              <a:buFont typeface="Wingdings" panose="05000000000000000000" pitchFamily="2" charset="2"/>
              <a:buChar char="Ø"/>
            </a:pPr>
            <a:endParaRPr lang="nl-BE" sz="100" dirty="0">
              <a:ea typeface="Verdana" panose="020B0604030504040204" pitchFamily="34" charset="0"/>
              <a:cs typeface="Verdana" panose="020B0604030504040204" pitchFamily="34" charset="0"/>
            </a:endParaRPr>
          </a:p>
          <a:p>
            <a:pPr>
              <a:buFont typeface="Wingdings" panose="05000000000000000000" pitchFamily="2" charset="2"/>
              <a:buChar char="Ø"/>
            </a:pPr>
            <a:r>
              <a:rPr lang="nl-BE" dirty="0">
                <a:ea typeface="Verdana" panose="020B0604030504040204" pitchFamily="34" charset="0"/>
                <a:cs typeface="Verdana" panose="020B0604030504040204" pitchFamily="34" charset="0"/>
              </a:rPr>
              <a:t>Veel / voldoende foto’s</a:t>
            </a:r>
          </a:p>
          <a:p>
            <a:pPr>
              <a:buFont typeface="Wingdings" panose="05000000000000000000" pitchFamily="2" charset="2"/>
              <a:buChar char="Ø"/>
            </a:pPr>
            <a:endParaRPr lang="nl-BE" sz="100" dirty="0">
              <a:ea typeface="Verdana" panose="020B0604030504040204" pitchFamily="34" charset="0"/>
              <a:cs typeface="Verdana" panose="020B0604030504040204" pitchFamily="34" charset="0"/>
            </a:endParaRPr>
          </a:p>
          <a:p>
            <a:pPr>
              <a:buFont typeface="Wingdings" panose="05000000000000000000" pitchFamily="2" charset="2"/>
              <a:buChar char="Ø"/>
            </a:pPr>
            <a:r>
              <a:rPr lang="nl-BE" dirty="0">
                <a:ea typeface="Verdana" panose="020B0604030504040204" pitchFamily="34" charset="0"/>
                <a:cs typeface="Verdana" panose="020B0604030504040204" pitchFamily="34" charset="0"/>
              </a:rPr>
              <a:t>Duidelijkheid over prijs en over wat je voor dit prijs krijgt</a:t>
            </a:r>
          </a:p>
          <a:p>
            <a:pPr>
              <a:buFont typeface="Wingdings" panose="05000000000000000000" pitchFamily="2" charset="2"/>
              <a:buChar char="Ø"/>
            </a:pPr>
            <a:endParaRPr lang="nl-BE" sz="100" dirty="0">
              <a:ea typeface="Verdana" panose="020B0604030504040204" pitchFamily="34" charset="0"/>
              <a:cs typeface="Verdana" panose="020B0604030504040204" pitchFamily="34" charset="0"/>
            </a:endParaRPr>
          </a:p>
          <a:p>
            <a:pPr>
              <a:buFont typeface="Wingdings" panose="05000000000000000000" pitchFamily="2" charset="2"/>
              <a:buChar char="Ø"/>
            </a:pPr>
            <a:r>
              <a:rPr lang="nl-BE" dirty="0">
                <a:ea typeface="Verdana" panose="020B0604030504040204" pitchFamily="34" charset="0"/>
                <a:cs typeface="Verdana" panose="020B0604030504040204" pitchFamily="34" charset="0"/>
              </a:rPr>
              <a:t>Zeer makkelijk te boeken</a:t>
            </a:r>
          </a:p>
          <a:p>
            <a:pPr>
              <a:buFont typeface="Wingdings" panose="05000000000000000000" pitchFamily="2" charset="2"/>
              <a:buChar char="Ø"/>
            </a:pPr>
            <a:endParaRPr lang="nl-BE" sz="100" dirty="0">
              <a:ea typeface="Verdana" panose="020B0604030504040204" pitchFamily="34" charset="0"/>
              <a:cs typeface="Verdana" panose="020B0604030504040204" pitchFamily="34" charset="0"/>
            </a:endParaRPr>
          </a:p>
          <a:p>
            <a:pPr>
              <a:buFont typeface="Wingdings" panose="05000000000000000000" pitchFamily="2" charset="2"/>
              <a:buChar char="Ø"/>
            </a:pPr>
            <a:r>
              <a:rPr lang="nl-BE" dirty="0">
                <a:ea typeface="Verdana" panose="020B0604030504040204" pitchFamily="34" charset="0"/>
                <a:cs typeface="Verdana" panose="020B0604030504040204" pitchFamily="34" charset="0"/>
              </a:rPr>
              <a:t>‘Boeken duurt slechts 2 min’ → aansporen tot boeken</a:t>
            </a:r>
          </a:p>
          <a:p>
            <a:pPr>
              <a:buFont typeface="Wingdings" panose="05000000000000000000" pitchFamily="2" charset="2"/>
              <a:buChar char="Ø"/>
            </a:pPr>
            <a:endParaRPr lang="nl-BE" sz="100" dirty="0">
              <a:ea typeface="Verdana" panose="020B0604030504040204" pitchFamily="34" charset="0"/>
              <a:cs typeface="Verdana" panose="020B0604030504040204" pitchFamily="34" charset="0"/>
            </a:endParaRPr>
          </a:p>
          <a:p>
            <a:pPr>
              <a:buFont typeface="Wingdings" panose="05000000000000000000" pitchFamily="2" charset="2"/>
              <a:buChar char="Ø"/>
            </a:pPr>
            <a:r>
              <a:rPr lang="nl-BE" dirty="0">
                <a:ea typeface="Verdana" panose="020B0604030504040204" pitchFamily="34" charset="0"/>
                <a:cs typeface="Verdana" panose="020B0604030504040204" pitchFamily="34" charset="0"/>
              </a:rPr>
              <a:t>Slechts ‘x ‘aantal kamers beschikbaar</a:t>
            </a:r>
          </a:p>
          <a:p>
            <a:pPr>
              <a:buFont typeface="Wingdings" panose="05000000000000000000" pitchFamily="2" charset="2"/>
              <a:buChar char="Ø"/>
            </a:pPr>
            <a:endParaRPr lang="nl-BE" sz="100" dirty="0">
              <a:ea typeface="Verdana" panose="020B0604030504040204" pitchFamily="34" charset="0"/>
              <a:cs typeface="Verdana" panose="020B0604030504040204" pitchFamily="34" charset="0"/>
            </a:endParaRPr>
          </a:p>
          <a:p>
            <a:pPr>
              <a:buFont typeface="Wingdings" panose="05000000000000000000" pitchFamily="2" charset="2"/>
              <a:buChar char="Ø"/>
            </a:pPr>
            <a:r>
              <a:rPr lang="nl-BE" dirty="0">
                <a:ea typeface="Verdana" panose="020B0604030504040204" pitchFamily="34" charset="0"/>
                <a:cs typeface="Verdana" panose="020B0604030504040204" pitchFamily="34" charset="0"/>
              </a:rPr>
              <a:t>Laatst geboekte kamer ‘datum en uur’</a:t>
            </a:r>
          </a:p>
          <a:p>
            <a:endParaRPr lang="nl-BE" dirty="0"/>
          </a:p>
          <a:p>
            <a:endParaRPr lang="nl-BE" dirty="0"/>
          </a:p>
        </p:txBody>
      </p:sp>
      <p:sp>
        <p:nvSpPr>
          <p:cNvPr id="4" name="Tijdelijke aanduiding voor dianummer 3"/>
          <p:cNvSpPr>
            <a:spLocks noGrp="1"/>
          </p:cNvSpPr>
          <p:nvPr>
            <p:ph type="sldNum" sz="quarter" idx="10"/>
          </p:nvPr>
        </p:nvSpPr>
        <p:spPr/>
        <p:txBody>
          <a:bodyPr/>
          <a:lstStyle/>
          <a:p>
            <a:fld id="{4926AE16-4507-4830-A07C-F68F4C4793FC}" type="slidenum">
              <a:rPr lang="nl-BE" smtClean="0"/>
              <a:t>24</a:t>
            </a:fld>
            <a:endParaRPr lang="nl-BE"/>
          </a:p>
        </p:txBody>
      </p:sp>
    </p:spTree>
    <p:extLst>
      <p:ext uri="{BB962C8B-B14F-4D97-AF65-F5344CB8AC3E}">
        <p14:creationId xmlns:p14="http://schemas.microsoft.com/office/powerpoint/2010/main" val="3278305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25</a:t>
            </a:fld>
            <a:endParaRPr lang="nl-BE"/>
          </a:p>
        </p:txBody>
      </p:sp>
    </p:spTree>
    <p:extLst>
      <p:ext uri="{BB962C8B-B14F-4D97-AF65-F5344CB8AC3E}">
        <p14:creationId xmlns:p14="http://schemas.microsoft.com/office/powerpoint/2010/main" val="162986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26</a:t>
            </a:fld>
            <a:endParaRPr lang="nl-BE"/>
          </a:p>
        </p:txBody>
      </p:sp>
    </p:spTree>
    <p:extLst>
      <p:ext uri="{BB962C8B-B14F-4D97-AF65-F5344CB8AC3E}">
        <p14:creationId xmlns:p14="http://schemas.microsoft.com/office/powerpoint/2010/main" val="401012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Kenniscentrum Toerisme Vlaanderen</a:t>
            </a:r>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27</a:t>
            </a:fld>
            <a:endParaRPr lang="nl-BE"/>
          </a:p>
        </p:txBody>
      </p:sp>
    </p:spTree>
    <p:extLst>
      <p:ext uri="{BB962C8B-B14F-4D97-AF65-F5344CB8AC3E}">
        <p14:creationId xmlns:p14="http://schemas.microsoft.com/office/powerpoint/2010/main" val="2656325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buClr>
                <a:srgbClr val="00B050"/>
              </a:buClr>
              <a:buFont typeface="Arial Narrow" panose="020B0606020202030204" pitchFamily="34" charset="0"/>
              <a:buChar char="►"/>
            </a:pPr>
            <a:endParaRPr lang="nl-BE" dirty="0">
              <a:solidFill>
                <a:srgbClr val="394FA2"/>
              </a:solidFill>
            </a:endParaRPr>
          </a:p>
          <a:p>
            <a:pPr marL="287981" lvl="1">
              <a:buClr>
                <a:srgbClr val="00B050"/>
              </a:buClr>
            </a:pPr>
            <a:r>
              <a:rPr lang="nl-BE" dirty="0">
                <a:solidFill>
                  <a:srgbClr val="394FA2"/>
                </a:solidFill>
              </a:rPr>
              <a:t>Andere steunmogelijkheden:</a:t>
            </a:r>
          </a:p>
          <a:p>
            <a:pPr marL="287981" lvl="1">
              <a:buClr>
                <a:srgbClr val="00B050"/>
              </a:buClr>
            </a:pPr>
            <a:r>
              <a:rPr lang="nl-BE" dirty="0">
                <a:solidFill>
                  <a:srgbClr val="394FA2"/>
                </a:solidFill>
              </a:rPr>
              <a:t>Logiessubsidies (waar iedereen die er zit gebruik van gemaakt heeft)</a:t>
            </a:r>
          </a:p>
        </p:txBody>
      </p:sp>
      <p:sp>
        <p:nvSpPr>
          <p:cNvPr id="4" name="Tijdelijke aanduiding voor dianummer 3"/>
          <p:cNvSpPr>
            <a:spLocks noGrp="1"/>
          </p:cNvSpPr>
          <p:nvPr>
            <p:ph type="sldNum" sz="quarter" idx="10"/>
          </p:nvPr>
        </p:nvSpPr>
        <p:spPr/>
        <p:txBody>
          <a:bodyPr/>
          <a:lstStyle/>
          <a:p>
            <a:pPr>
              <a:defRPr/>
            </a:pPr>
            <a:fld id="{A15A0D9C-0CD0-4097-81EC-9B83965EC080}" type="slidenum">
              <a:rPr lang="nl-BE" smtClean="0">
                <a:solidFill>
                  <a:prstClr val="black"/>
                </a:solidFill>
              </a:rPr>
              <a:pPr>
                <a:defRPr/>
              </a:pPr>
              <a:t>28</a:t>
            </a:fld>
            <a:endParaRPr lang="nl-BE">
              <a:solidFill>
                <a:prstClr val="black"/>
              </a:solidFill>
            </a:endParaRPr>
          </a:p>
        </p:txBody>
      </p:sp>
    </p:spTree>
    <p:extLst>
      <p:ext uri="{BB962C8B-B14F-4D97-AF65-F5344CB8AC3E}">
        <p14:creationId xmlns:p14="http://schemas.microsoft.com/office/powerpoint/2010/main" val="134047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Algemene Tips &amp; tricks voor elke logiesuitbater</a:t>
            </a:r>
          </a:p>
          <a:p>
            <a:r>
              <a:rPr lang="nl-BE" dirty="0"/>
              <a:t>En nog veel meer in de </a:t>
            </a:r>
            <a:r>
              <a:rPr lang="nl-BE" dirty="0" err="1"/>
              <a:t>toolkit</a:t>
            </a:r>
            <a:r>
              <a:rPr lang="nl-BE" dirty="0"/>
              <a:t>!</a:t>
            </a:r>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29</a:t>
            </a:fld>
            <a:endParaRPr lang="nl-BE"/>
          </a:p>
        </p:txBody>
      </p:sp>
    </p:spTree>
    <p:extLst>
      <p:ext uri="{BB962C8B-B14F-4D97-AF65-F5344CB8AC3E}">
        <p14:creationId xmlns:p14="http://schemas.microsoft.com/office/powerpoint/2010/main" val="3361327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Tip : installeer een advies raad</a:t>
            </a:r>
          </a:p>
          <a:p>
            <a:r>
              <a:rPr lang="nl-BE" dirty="0"/>
              <a:t>Tip matchmaker</a:t>
            </a:r>
            <a:r>
              <a:rPr lang="nl-BE" baseline="0" dirty="0"/>
              <a:t> </a:t>
            </a:r>
            <a:r>
              <a:rPr lang="nl-BE" baseline="0" dirty="0" err="1"/>
              <a:t>Bizidee</a:t>
            </a:r>
            <a:r>
              <a:rPr lang="nl-BE" baseline="0" dirty="0"/>
              <a:t> om partner te vinden</a:t>
            </a:r>
          </a:p>
          <a:p>
            <a:r>
              <a:rPr lang="nl-BE" dirty="0"/>
              <a:t>http://www.bizidee.be/matchmaking/</a:t>
            </a:r>
          </a:p>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32</a:t>
            </a:fld>
            <a:endParaRPr lang="nl-BE"/>
          </a:p>
        </p:txBody>
      </p:sp>
    </p:spTree>
    <p:extLst>
      <p:ext uri="{BB962C8B-B14F-4D97-AF65-F5344CB8AC3E}">
        <p14:creationId xmlns:p14="http://schemas.microsoft.com/office/powerpoint/2010/main" val="1222975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3</a:t>
            </a:fld>
            <a:endParaRPr lang="nl-BE"/>
          </a:p>
        </p:txBody>
      </p:sp>
    </p:spTree>
    <p:extLst>
      <p:ext uri="{BB962C8B-B14F-4D97-AF65-F5344CB8AC3E}">
        <p14:creationId xmlns:p14="http://schemas.microsoft.com/office/powerpoint/2010/main" val="3597566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Opleidingen horeca academie</a:t>
            </a:r>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33</a:t>
            </a:fld>
            <a:endParaRPr lang="nl-BE"/>
          </a:p>
        </p:txBody>
      </p:sp>
    </p:spTree>
    <p:extLst>
      <p:ext uri="{BB962C8B-B14F-4D97-AF65-F5344CB8AC3E}">
        <p14:creationId xmlns:p14="http://schemas.microsoft.com/office/powerpoint/2010/main" val="1877162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Ook te vinden onder sales en marketing</a:t>
            </a:r>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35</a:t>
            </a:fld>
            <a:endParaRPr lang="nl-BE"/>
          </a:p>
        </p:txBody>
      </p:sp>
    </p:spTree>
    <p:extLst>
      <p:ext uri="{BB962C8B-B14F-4D97-AF65-F5344CB8AC3E}">
        <p14:creationId xmlns:p14="http://schemas.microsoft.com/office/powerpoint/2010/main" val="3002912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www.horeca-academie.be</a:t>
            </a:r>
          </a:p>
          <a:p>
            <a:r>
              <a:rPr lang="nl-BE" dirty="0"/>
              <a:t>www.fanvanhoreca.be</a:t>
            </a:r>
          </a:p>
          <a:p>
            <a:endParaRPr lang="nl-BE" dirty="0"/>
          </a:p>
        </p:txBody>
      </p:sp>
      <p:sp>
        <p:nvSpPr>
          <p:cNvPr id="4" name="Tijdelijke aanduiding voor dianummer 3"/>
          <p:cNvSpPr>
            <a:spLocks noGrp="1"/>
          </p:cNvSpPr>
          <p:nvPr>
            <p:ph type="sldNum" sz="quarter" idx="10"/>
          </p:nvPr>
        </p:nvSpPr>
        <p:spPr/>
        <p:txBody>
          <a:bodyPr/>
          <a:lstStyle/>
          <a:p>
            <a:fld id="{6221A29B-BA64-4A60-87F3-E4FCAF2E5112}" type="slidenum">
              <a:rPr lang="nl-BE" smtClean="0"/>
              <a:t>36</a:t>
            </a:fld>
            <a:endParaRPr lang="nl-BE"/>
          </a:p>
        </p:txBody>
      </p:sp>
    </p:spTree>
    <p:extLst>
      <p:ext uri="{BB962C8B-B14F-4D97-AF65-F5344CB8AC3E}">
        <p14:creationId xmlns:p14="http://schemas.microsoft.com/office/powerpoint/2010/main" val="3334745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38</a:t>
            </a:fld>
            <a:endParaRPr lang="nl-BE"/>
          </a:p>
        </p:txBody>
      </p:sp>
    </p:spTree>
    <p:extLst>
      <p:ext uri="{BB962C8B-B14F-4D97-AF65-F5344CB8AC3E}">
        <p14:creationId xmlns:p14="http://schemas.microsoft.com/office/powerpoint/2010/main" val="3447032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4</a:t>
            </a:fld>
            <a:endParaRPr lang="nl-BE"/>
          </a:p>
        </p:txBody>
      </p:sp>
    </p:spTree>
    <p:extLst>
      <p:ext uri="{BB962C8B-B14F-4D97-AF65-F5344CB8AC3E}">
        <p14:creationId xmlns:p14="http://schemas.microsoft.com/office/powerpoint/2010/main" val="1880044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14338">
              <a:defRPr/>
            </a:pPr>
            <a:r>
              <a:rPr lang="nl-BE" dirty="0">
                <a:solidFill>
                  <a:schemeClr val="tx2"/>
                </a:solidFill>
              </a:rPr>
              <a:t>Deel 1: Toerisme Vlaanderen wil kwalitatieve logies maar ook logies die eruit springen, niet allemaal dezelfde logies die allemaal hetzelfde aanbieden</a:t>
            </a:r>
          </a:p>
          <a:p>
            <a:pPr defTabSz="914338">
              <a:defRPr/>
            </a:pPr>
            <a:r>
              <a:rPr lang="nl-BE" dirty="0">
                <a:solidFill>
                  <a:schemeClr val="tx2"/>
                </a:solidFill>
              </a:rPr>
              <a:t>comfortabele bedden,</a:t>
            </a:r>
          </a:p>
          <a:p>
            <a:pPr defTabSz="914338">
              <a:defRPr/>
            </a:pPr>
            <a:r>
              <a:rPr lang="nl-BE" dirty="0">
                <a:solidFill>
                  <a:schemeClr val="tx2"/>
                </a:solidFill>
              </a:rPr>
              <a:t>aangename sfeer</a:t>
            </a:r>
          </a:p>
          <a:p>
            <a:pPr defTabSz="914338">
              <a:defRPr/>
            </a:pPr>
            <a:r>
              <a:rPr lang="nl-BE" dirty="0">
                <a:solidFill>
                  <a:schemeClr val="tx2"/>
                </a:solidFill>
              </a:rPr>
              <a:t>Goede ligging</a:t>
            </a:r>
          </a:p>
          <a:p>
            <a:pPr defTabSz="914338">
              <a:defRPr/>
            </a:pPr>
            <a:r>
              <a:rPr lang="nl-BE" dirty="0">
                <a:solidFill>
                  <a:schemeClr val="tx2"/>
                </a:solidFill>
              </a:rPr>
              <a:t>Uitstekend ontbijt</a:t>
            </a:r>
          </a:p>
          <a:p>
            <a:pPr defTabSz="914338">
              <a:defRPr/>
            </a:pPr>
            <a:r>
              <a:rPr lang="nl-BE" dirty="0">
                <a:solidFill>
                  <a:schemeClr val="tx2"/>
                </a:solidFill>
              </a:rPr>
              <a:t>Iedereen welkom</a:t>
            </a:r>
          </a:p>
          <a:p>
            <a:pPr defTabSz="914338">
              <a:defRPr/>
            </a:pPr>
            <a:endParaRPr lang="nl-BE" dirty="0">
              <a:solidFill>
                <a:schemeClr val="tx2"/>
              </a:solidFill>
            </a:endParaRPr>
          </a:p>
          <a:p>
            <a:pPr defTabSz="914338">
              <a:defRPr/>
            </a:pPr>
            <a:r>
              <a:rPr lang="nl-BE" dirty="0">
                <a:solidFill>
                  <a:schemeClr val="tx2"/>
                </a:solidFill>
              </a:rPr>
              <a:t>Wie wil hier naar toe? Wie wil de logiesuitbater bereiken?</a:t>
            </a:r>
          </a:p>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5</a:t>
            </a:fld>
            <a:endParaRPr lang="nl-BE"/>
          </a:p>
        </p:txBody>
      </p:sp>
    </p:spTree>
    <p:extLst>
      <p:ext uri="{BB962C8B-B14F-4D97-AF65-F5344CB8AC3E}">
        <p14:creationId xmlns:p14="http://schemas.microsoft.com/office/powerpoint/2010/main" val="3161715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r>
              <a:rPr lang="nl-BE" dirty="0"/>
              <a:t>3 voorbeelden van logies die ‘zeggen’ dat ze duurzaam zijn maar waarbij het concept volledig past op alle vlak</a:t>
            </a:r>
          </a:p>
          <a:p>
            <a:endParaRPr lang="nl-BE" dirty="0"/>
          </a:p>
          <a:p>
            <a:r>
              <a:rPr lang="nl-BE" dirty="0"/>
              <a:t>https://www.conscioushotels.com/ 3 hotels in Amsterdam</a:t>
            </a:r>
          </a:p>
          <a:p>
            <a:r>
              <a:rPr lang="nl-BE" dirty="0"/>
              <a:t>Botel Ophoven in Ophoven, Kinrooi</a:t>
            </a:r>
          </a:p>
          <a:p>
            <a:r>
              <a:rPr lang="nl-BE" dirty="0"/>
              <a:t>Kasteelhoeve </a:t>
            </a:r>
            <a:r>
              <a:rPr lang="nl-BE" dirty="0" err="1"/>
              <a:t>Wange</a:t>
            </a:r>
            <a:r>
              <a:rPr lang="nl-BE" dirty="0"/>
              <a:t> in Landen (2 x internationale prijs gewonnen voor meest duurzaam verblijf)</a:t>
            </a:r>
          </a:p>
          <a:p>
            <a:endParaRPr lang="nl-BE" dirty="0"/>
          </a:p>
          <a:p>
            <a:r>
              <a:rPr lang="nl-BE" dirty="0"/>
              <a:t> </a:t>
            </a:r>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6</a:t>
            </a:fld>
            <a:endParaRPr lang="nl-BE"/>
          </a:p>
        </p:txBody>
      </p:sp>
    </p:spTree>
    <p:extLst>
      <p:ext uri="{BB962C8B-B14F-4D97-AF65-F5344CB8AC3E}">
        <p14:creationId xmlns:p14="http://schemas.microsoft.com/office/powerpoint/2010/main" val="628568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pic>
        <p:nvPicPr>
          <p:cNvPr id="5" name="Afbeelding 4">
            <a:extLst>
              <a:ext uri="{FF2B5EF4-FFF2-40B4-BE49-F238E27FC236}">
                <a16:creationId xmlns:a16="http://schemas.microsoft.com/office/drawing/2014/main" id="{84C54EA2-5A1D-406A-9EEF-6B0FAF318BBF}"/>
              </a:ext>
            </a:extLst>
          </p:cNvPr>
          <p:cNvPicPr>
            <a:picLocks noChangeAspect="1"/>
          </p:cNvPicPr>
          <p:nvPr/>
        </p:nvPicPr>
        <p:blipFill>
          <a:blip r:embed="rId3"/>
          <a:stretch>
            <a:fillRect/>
          </a:stretch>
        </p:blipFill>
        <p:spPr>
          <a:xfrm>
            <a:off x="671019" y="3647090"/>
            <a:ext cx="5628554" cy="6148551"/>
          </a:xfrm>
          <a:prstGeom prst="rect">
            <a:avLst/>
          </a:prstGeom>
        </p:spPr>
      </p:pic>
      <p:sp>
        <p:nvSpPr>
          <p:cNvPr id="3" name="Tijdelijke aanduiding voor notities 2"/>
          <p:cNvSpPr>
            <a:spLocks noGrp="1"/>
          </p:cNvSpPr>
          <p:nvPr>
            <p:ph type="body" idx="1"/>
          </p:nvPr>
        </p:nvSpPr>
        <p:spPr/>
        <p:txBody>
          <a:bodyPr/>
          <a:lstStyle/>
          <a:p>
            <a:r>
              <a:rPr lang="en-US" dirty="0"/>
              <a:t>https://www.25hours-hotels.com/en/bikini/home/home.html – Citizen M - Radisson Red</a:t>
            </a:r>
          </a:p>
          <a:p>
            <a:endParaRPr lang="en-US" dirty="0"/>
          </a:p>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7</a:t>
            </a:fld>
            <a:endParaRPr lang="nl-BE"/>
          </a:p>
        </p:txBody>
      </p:sp>
    </p:spTree>
    <p:extLst>
      <p:ext uri="{BB962C8B-B14F-4D97-AF65-F5344CB8AC3E}">
        <p14:creationId xmlns:p14="http://schemas.microsoft.com/office/powerpoint/2010/main" val="4113730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2 voorbeelden van logies die inspelen op de nieuwe trend of inspelen op de </a:t>
            </a:r>
            <a:r>
              <a:rPr lang="nl-BE" dirty="0" err="1"/>
              <a:t>millenials</a:t>
            </a:r>
            <a:endParaRPr lang="nl-BE" dirty="0"/>
          </a:p>
          <a:p>
            <a:r>
              <a:rPr lang="nl-BE" dirty="0"/>
              <a:t>Red van </a:t>
            </a:r>
            <a:r>
              <a:rPr lang="nl-BE" dirty="0" err="1"/>
              <a:t>raddison</a:t>
            </a:r>
            <a:r>
              <a:rPr lang="nl-BE" dirty="0"/>
              <a:t> hotels (heel de wereld)</a:t>
            </a:r>
          </a:p>
          <a:p>
            <a:r>
              <a:rPr lang="nl-BE" dirty="0" err="1"/>
              <a:t>Citizen</a:t>
            </a:r>
            <a:r>
              <a:rPr lang="nl-BE" dirty="0"/>
              <a:t> M in </a:t>
            </a:r>
            <a:r>
              <a:rPr lang="nl-BE" dirty="0" err="1"/>
              <a:t>Parisj</a:t>
            </a:r>
            <a:r>
              <a:rPr lang="nl-BE" dirty="0"/>
              <a:t>, Londen, Amsterdam, New </a:t>
            </a:r>
            <a:r>
              <a:rPr lang="nl-BE" dirty="0" err="1"/>
              <a:t>york</a:t>
            </a:r>
            <a:r>
              <a:rPr lang="nl-BE" dirty="0"/>
              <a:t>, Taipei,,,</a:t>
            </a:r>
          </a:p>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8</a:t>
            </a:fld>
            <a:endParaRPr lang="nl-BE"/>
          </a:p>
        </p:txBody>
      </p:sp>
    </p:spTree>
    <p:extLst>
      <p:ext uri="{BB962C8B-B14F-4D97-AF65-F5344CB8AC3E}">
        <p14:creationId xmlns:p14="http://schemas.microsoft.com/office/powerpoint/2010/main" val="231935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bespreken</a:t>
            </a:r>
            <a:r>
              <a:rPr lang="nl-BE" baseline="0" dirty="0"/>
              <a:t> er twee van:</a:t>
            </a:r>
          </a:p>
          <a:p>
            <a:r>
              <a:rPr lang="nl-BE" b="1" baseline="0" dirty="0" err="1"/>
              <a:t>Based</a:t>
            </a:r>
            <a:r>
              <a:rPr lang="nl-BE" b="1" baseline="0" dirty="0"/>
              <a:t> on a </a:t>
            </a:r>
            <a:r>
              <a:rPr lang="nl-BE" b="1" baseline="0" dirty="0" err="1"/>
              <a:t>true</a:t>
            </a:r>
            <a:r>
              <a:rPr lang="nl-BE" b="1" baseline="0" dirty="0"/>
              <a:t> story</a:t>
            </a:r>
          </a:p>
          <a:p>
            <a:r>
              <a:rPr lang="nl-BE" b="1" dirty="0"/>
              <a:t>Smaal is </a:t>
            </a:r>
            <a:r>
              <a:rPr lang="nl-BE" b="1" dirty="0" err="1"/>
              <a:t>the</a:t>
            </a:r>
            <a:r>
              <a:rPr lang="nl-BE" b="1" dirty="0"/>
              <a:t> new big</a:t>
            </a:r>
          </a:p>
          <a:p>
            <a:endParaRPr lang="nl-BE" dirty="0"/>
          </a:p>
          <a:p>
            <a:r>
              <a:rPr lang="nl-BE" dirty="0"/>
              <a:t>We onderscheiden 8 trends: </a:t>
            </a:r>
          </a:p>
          <a:p>
            <a:r>
              <a:rPr lang="nl-BE" b="1" dirty="0" err="1"/>
              <a:t>Based</a:t>
            </a:r>
            <a:r>
              <a:rPr lang="nl-BE" b="1" dirty="0"/>
              <a:t> on a </a:t>
            </a:r>
            <a:r>
              <a:rPr lang="nl-BE" b="1" dirty="0" err="1"/>
              <a:t>true</a:t>
            </a:r>
            <a:r>
              <a:rPr lang="nl-BE" b="1" dirty="0"/>
              <a:t> story: </a:t>
            </a:r>
            <a:br>
              <a:rPr lang="nl-BE" dirty="0"/>
            </a:br>
            <a:r>
              <a:rPr lang="nl-BE" dirty="0"/>
              <a:t>De </a:t>
            </a:r>
            <a:r>
              <a:rPr lang="nl-BE" dirty="0" err="1"/>
              <a:t>millennials</a:t>
            </a:r>
            <a:r>
              <a:rPr lang="nl-BE" dirty="0"/>
              <a:t> (geboren 1981-1995) bepalen de trends en waarden van food en smaken: ze houden niet van Fastfood of </a:t>
            </a:r>
            <a:r>
              <a:rPr lang="nl-BE" dirty="0" err="1"/>
              <a:t>Processed</a:t>
            </a:r>
            <a:r>
              <a:rPr lang="nl-BE" dirty="0"/>
              <a:t> food. Ze hebben een groter referentiekader van smaken, geuren en texturen. Ze hebben een voorkeur voor vers eten. Calorieën en nutriënten zijn minder belangrijk dan kwaliteit, smaak en ethiek van het eten. ‘A restaurant is </a:t>
            </a:r>
            <a:r>
              <a:rPr lang="nl-BE" dirty="0" err="1"/>
              <a:t>not</a:t>
            </a:r>
            <a:r>
              <a:rPr lang="nl-BE" dirty="0"/>
              <a:t> </a:t>
            </a:r>
            <a:r>
              <a:rPr lang="nl-BE" dirty="0" err="1"/>
              <a:t>only</a:t>
            </a:r>
            <a:r>
              <a:rPr lang="nl-BE" dirty="0"/>
              <a:t> </a:t>
            </a:r>
            <a:r>
              <a:rPr lang="nl-BE" dirty="0" err="1"/>
              <a:t>filling</a:t>
            </a:r>
            <a:r>
              <a:rPr lang="nl-BE" dirty="0"/>
              <a:t> a </a:t>
            </a:r>
            <a:r>
              <a:rPr lang="nl-BE" dirty="0" err="1"/>
              <a:t>stomach</a:t>
            </a:r>
            <a:r>
              <a:rPr lang="nl-BE" dirty="0"/>
              <a:t>, It’s </a:t>
            </a:r>
            <a:r>
              <a:rPr lang="nl-BE" dirty="0" err="1"/>
              <a:t>feeding</a:t>
            </a:r>
            <a:r>
              <a:rPr lang="nl-BE" dirty="0"/>
              <a:t> </a:t>
            </a:r>
            <a:r>
              <a:rPr lang="nl-BE" dirty="0" err="1"/>
              <a:t>souls</a:t>
            </a:r>
            <a:r>
              <a:rPr lang="nl-BE" dirty="0"/>
              <a:t>.’ </a:t>
            </a:r>
          </a:p>
          <a:p>
            <a:r>
              <a:rPr lang="nl-BE" b="1" dirty="0" err="1"/>
              <a:t>Clockless</a:t>
            </a:r>
            <a:r>
              <a:rPr lang="nl-BE" b="1" dirty="0"/>
              <a:t> </a:t>
            </a:r>
            <a:r>
              <a:rPr lang="nl-BE" b="1" dirty="0" err="1"/>
              <a:t>eating</a:t>
            </a:r>
            <a:r>
              <a:rPr lang="nl-BE" b="1" dirty="0"/>
              <a:t>:</a:t>
            </a:r>
            <a:r>
              <a:rPr lang="nl-BE" dirty="0"/>
              <a:t> </a:t>
            </a:r>
            <a:br>
              <a:rPr lang="nl-BE" dirty="0"/>
            </a:br>
            <a:r>
              <a:rPr lang="nl-BE" dirty="0"/>
              <a:t>Voor de </a:t>
            </a:r>
            <a:r>
              <a:rPr lang="nl-BE" dirty="0" err="1"/>
              <a:t>millennials</a:t>
            </a:r>
            <a:r>
              <a:rPr lang="nl-BE" dirty="0"/>
              <a:t> is er geen echte grens tussen werk en privé, tussen online en offline.  Er zijn geen traditionele etenstijden. Ze willen zelf kiezen wat ze eten, waar en wanneer. </a:t>
            </a:r>
          </a:p>
          <a:p>
            <a:r>
              <a:rPr lang="nl-BE" b="1" dirty="0"/>
              <a:t>Plant </a:t>
            </a:r>
            <a:r>
              <a:rPr lang="nl-BE" b="1" dirty="0" err="1"/>
              <a:t>based</a:t>
            </a:r>
            <a:r>
              <a:rPr lang="nl-BE" b="1" dirty="0"/>
              <a:t>: </a:t>
            </a:r>
            <a:br>
              <a:rPr lang="nl-BE" dirty="0"/>
            </a:br>
            <a:r>
              <a:rPr lang="nl-BE" dirty="0"/>
              <a:t>Tijd om een nieuwe balans aan te brengen in het proteïneportfolio van het huidige restaurantmenu! Het V-woord (Vegetarisch) wordt niet uitgesproken.  Experimenteel, ruig en verfijnd tegelijk en vooral geen aftreksel van vleesgerechten! </a:t>
            </a:r>
          </a:p>
          <a:p>
            <a:r>
              <a:rPr lang="nl-BE" b="1" dirty="0"/>
              <a:t>Digital food:</a:t>
            </a:r>
            <a:br>
              <a:rPr lang="nl-BE" dirty="0"/>
            </a:br>
            <a:r>
              <a:rPr lang="nl-BE" dirty="0"/>
              <a:t>Technologie slim combineren met een back-</a:t>
            </a:r>
            <a:r>
              <a:rPr lang="nl-BE" dirty="0" err="1"/>
              <a:t>to</a:t>
            </a:r>
            <a:r>
              <a:rPr lang="nl-BE" dirty="0"/>
              <a:t>-nature filosofie.  Een open </a:t>
            </a:r>
            <a:r>
              <a:rPr lang="nl-BE" dirty="0" err="1"/>
              <a:t>mindset</a:t>
            </a:r>
            <a:r>
              <a:rPr lang="nl-BE" dirty="0"/>
              <a:t>: als we iedereen op deze wereldbol willen blijven voorzien in eten zullen we zowel moeten inzetten op technologische hulp bij onze landbouw als op natuurlijk, lokaal, duurzaam eten. </a:t>
            </a:r>
          </a:p>
          <a:p>
            <a:r>
              <a:rPr lang="nl-BE" b="1" dirty="0"/>
              <a:t>Food </a:t>
            </a:r>
            <a:r>
              <a:rPr lang="nl-BE" b="1" dirty="0" err="1"/>
              <a:t>ethics</a:t>
            </a:r>
            <a:r>
              <a:rPr lang="nl-BE" b="1" dirty="0"/>
              <a:t>:</a:t>
            </a:r>
            <a:br>
              <a:rPr lang="nl-BE" dirty="0"/>
            </a:br>
            <a:r>
              <a:rPr lang="nl-BE" dirty="0"/>
              <a:t>Food zorgt voor verbinding.  Mensen verkennen eerder elkaars eten dan elkaars religie. Foodkeuzes worden steeds meer een maatschappelijke boodschap. Door andere keuzes te maken, kan je helpen vechten tegen obesitas, food waste, honger, klimaatopwarming,...  </a:t>
            </a:r>
          </a:p>
          <a:p>
            <a:r>
              <a:rPr lang="nl-BE" b="1" dirty="0"/>
              <a:t>Get personal</a:t>
            </a:r>
            <a:br>
              <a:rPr lang="nl-BE" dirty="0"/>
            </a:br>
            <a:r>
              <a:rPr lang="nl-BE" dirty="0"/>
              <a:t>Bouw een persoonlijke band met de klant.  Het lijkt een marketingpraatje, maar het blijft belangrijk: een sterk merk begint bij jezelf, inclusief alle medewerkers. Consequent, transparant, sympathiek. Hou je aan de beloftes die je maakt. Maak slim gebruik van sociale media. Deel informatie van achter de schermen, geef je bedrijf een gezicht.  </a:t>
            </a:r>
          </a:p>
          <a:p>
            <a:r>
              <a:rPr lang="nl-BE" b="1" dirty="0"/>
              <a:t>Small is </a:t>
            </a:r>
            <a:r>
              <a:rPr lang="nl-BE" b="1" dirty="0" err="1"/>
              <a:t>the</a:t>
            </a:r>
            <a:r>
              <a:rPr lang="nl-BE" b="1" dirty="0"/>
              <a:t> new big</a:t>
            </a:r>
            <a:br>
              <a:rPr lang="nl-BE" dirty="0"/>
            </a:br>
            <a:r>
              <a:rPr lang="nl-BE" dirty="0"/>
              <a:t>Horecaconcepten moet helemaal niet meer “big” te zijn om van succes te kunnen spreken. Klein is het nieuwe groot.  Snel inhaken op veranderend bestedingsgedrag en consumententrends is de boodschap! Ook gevestigde grotere restaurantketens &amp; </a:t>
            </a:r>
            <a:r>
              <a:rPr lang="nl-BE" dirty="0" err="1"/>
              <a:t>retail</a:t>
            </a:r>
            <a:r>
              <a:rPr lang="nl-BE" dirty="0"/>
              <a:t> proberen hun aanbod hierop aan te passen. </a:t>
            </a:r>
          </a:p>
          <a:p>
            <a:r>
              <a:rPr lang="nl-BE" b="1" dirty="0"/>
              <a:t>Take </a:t>
            </a:r>
            <a:r>
              <a:rPr lang="nl-BE" b="1" dirty="0" err="1"/>
              <a:t>it</a:t>
            </a:r>
            <a:r>
              <a:rPr lang="nl-BE" b="1" dirty="0"/>
              <a:t> easy</a:t>
            </a:r>
            <a:br>
              <a:rPr lang="nl-BE" dirty="0"/>
            </a:br>
            <a:r>
              <a:rPr lang="nl-BE" dirty="0"/>
              <a:t>Restaurants met flexibele service, kwalitatieve foodtrucks, restaurantmaaltijden aan huis (</a:t>
            </a:r>
            <a:r>
              <a:rPr lang="nl-BE" dirty="0" err="1"/>
              <a:t>Deliveroo</a:t>
            </a:r>
            <a:r>
              <a:rPr lang="nl-BE" dirty="0"/>
              <a:t>, take </a:t>
            </a:r>
            <a:r>
              <a:rPr lang="nl-BE" dirty="0" err="1"/>
              <a:t>eat</a:t>
            </a:r>
            <a:r>
              <a:rPr lang="nl-BE" dirty="0"/>
              <a:t> easy,…), foodboxen (</a:t>
            </a:r>
            <a:r>
              <a:rPr lang="nl-BE" dirty="0" err="1"/>
              <a:t>Hellofresh</a:t>
            </a:r>
            <a:r>
              <a:rPr lang="nl-BE" dirty="0"/>
              <a:t>, Smartmat, </a:t>
            </a:r>
            <a:r>
              <a:rPr lang="nl-BE" dirty="0" err="1"/>
              <a:t>Foodbag</a:t>
            </a:r>
            <a:r>
              <a:rPr lang="nl-BE" dirty="0"/>
              <a:t>,…). Er beweegt veel in deze markt en bovendien willen we dat fastfood een gezond, groen en duurzaam gezicht heeft.  </a:t>
            </a:r>
          </a:p>
          <a:p>
            <a:r>
              <a:rPr lang="nl-BE" dirty="0"/>
              <a:t>Laat je inspireren en duik in het rapport!</a:t>
            </a:r>
          </a:p>
          <a:p>
            <a:endParaRPr lang="nl-BE" dirty="0"/>
          </a:p>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9</a:t>
            </a:fld>
            <a:endParaRPr lang="nl-BE"/>
          </a:p>
        </p:txBody>
      </p:sp>
    </p:spTree>
    <p:extLst>
      <p:ext uri="{BB962C8B-B14F-4D97-AF65-F5344CB8AC3E}">
        <p14:creationId xmlns:p14="http://schemas.microsoft.com/office/powerpoint/2010/main" val="224023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8" name="Titel 1"/>
          <p:cNvSpPr>
            <a:spLocks noGrp="1"/>
          </p:cNvSpPr>
          <p:nvPr>
            <p:ph type="title"/>
          </p:nvPr>
        </p:nvSpPr>
        <p:spPr>
          <a:xfrm>
            <a:off x="1296000" y="756000"/>
            <a:ext cx="7416000" cy="1116000"/>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1296000" y="1915200"/>
            <a:ext cx="7416000" cy="3672000"/>
          </a:xfrm>
        </p:spPr>
        <p:txBody>
          <a:bodyPr bIns="0"/>
          <a:lstStyle>
            <a:lvl1pPr marL="266700" indent="-266700">
              <a:lnSpc>
                <a:spcPct val="90000"/>
              </a:lnSpc>
              <a:buFont typeface="FlandersArtSans-Regular" panose="00000500000000000000" pitchFamily="2" charset="0"/>
              <a:buChar char="-"/>
              <a:defRPr sz="2200">
                <a:latin typeface="FlandersArtSans-Medium" panose="00000600000000000000" pitchFamily="2" charset="0"/>
              </a:defRPr>
            </a:lvl1pPr>
            <a:lvl2pPr marL="576000" indent="-288000">
              <a:lnSpc>
                <a:spcPct val="90000"/>
              </a:lnSpc>
              <a:buSzPct val="75000"/>
              <a:buFont typeface="FlandersArtSans-Regular" panose="00000500000000000000" pitchFamily="2" charset="0"/>
              <a:buChar char="-"/>
              <a:defRPr sz="2200">
                <a:solidFill>
                  <a:schemeClr val="tx1"/>
                </a:solidFill>
                <a:latin typeface="FlandersArtSans-Regular" panose="00000500000000000000" pitchFamily="2" charset="0"/>
              </a:defRPr>
            </a:lvl2pPr>
            <a:lvl3pPr marL="918900" indent="-342900">
              <a:lnSpc>
                <a:spcPct val="90000"/>
              </a:lnSpc>
              <a:buSzPct val="75000"/>
              <a:buFont typeface="FlandersArtSans-Regular" panose="00000500000000000000" pitchFamily="2" charset="0"/>
              <a:buChar char="-"/>
              <a:defRPr>
                <a:solidFill>
                  <a:schemeClr val="tx1"/>
                </a:solidFill>
                <a:latin typeface="FlandersArtSans-Regular" panose="00000500000000000000" pitchFamily="2" charset="0"/>
              </a:defRPr>
            </a:lvl3pPr>
            <a:lvl4pPr marL="1152000" indent="-288000">
              <a:lnSpc>
                <a:spcPct val="90000"/>
              </a:lnSpc>
              <a:buFont typeface="FlandersArtSans-Regular" panose="00000500000000000000" pitchFamily="2" charset="0"/>
              <a:buChar char="-"/>
              <a:defRPr>
                <a:solidFill>
                  <a:schemeClr val="tx1"/>
                </a:solidFill>
                <a:latin typeface="FlandersArtSans-Regular" panose="00000500000000000000" pitchFamily="2" charset="0"/>
              </a:defRPr>
            </a:lvl4pPr>
            <a:lvl5pPr marL="1494900" indent="-342900">
              <a:lnSpc>
                <a:spcPct val="90000"/>
              </a:lnSpc>
              <a:buFont typeface="FlandersArtSans-Regular" panose="00000500000000000000" pitchFamily="2" charset="0"/>
              <a:buChar char="-"/>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785133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517597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71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600201"/>
            <a:ext cx="8229600" cy="4421088"/>
          </a:xfrm>
        </p:spPr>
        <p:txBody>
          <a:bodyPr/>
          <a:lstStyle>
            <a:lvl1pPr>
              <a:defRPr sz="3200">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marL="1143000" indent="-228600">
              <a:buFont typeface="Courier New" panose="02070309020205020404" pitchFamily="49" charset="0"/>
              <a:buChar char="o"/>
              <a:defRPr>
                <a:latin typeface="Verdana" panose="020B0604030504040204" pitchFamily="34" charset="0"/>
                <a:ea typeface="Verdana" panose="020B0604030504040204" pitchFamily="34" charset="0"/>
                <a:cs typeface="Verdana" panose="020B0604030504040204" pitchFamily="34" charset="0"/>
              </a:defRPr>
            </a:lvl3pPr>
            <a:lvl4pPr marL="1600200" indent="-228600">
              <a:buFont typeface="Wingdings" panose="05000000000000000000" pitchFamily="2" charset="2"/>
              <a:buChar cha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tel 1"/>
          <p:cNvSpPr>
            <a:spLocks noGrp="1"/>
          </p:cNvSpPr>
          <p:nvPr>
            <p:ph type="title"/>
          </p:nvPr>
        </p:nvSpPr>
        <p:spPr>
          <a:xfrm>
            <a:off x="457200" y="274639"/>
            <a:ext cx="8229600" cy="1143000"/>
          </a:xfrm>
          <a:solidFill>
            <a:schemeClr val="bg1">
              <a:lumMod val="85000"/>
            </a:schemeClr>
          </a:solidFill>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nl-NL"/>
              <a:t>Klik om de stijl te bewerken</a:t>
            </a:r>
            <a:endParaRPr lang="nl-NL" dirty="0"/>
          </a:p>
        </p:txBody>
      </p:sp>
    </p:spTree>
    <p:extLst>
      <p:ext uri="{BB962C8B-B14F-4D97-AF65-F5344CB8AC3E}">
        <p14:creationId xmlns:p14="http://schemas.microsoft.com/office/powerpoint/2010/main" val="322831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600201"/>
            <a:ext cx="8229600" cy="4421088"/>
          </a:xfrm>
        </p:spPr>
        <p:txBody>
          <a:bodyPr/>
          <a:lstStyle>
            <a:lvl1pPr>
              <a:defRPr sz="3200">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marL="1143000" indent="-228600">
              <a:buFont typeface="Courier New" panose="02070309020205020404" pitchFamily="49" charset="0"/>
              <a:buChar char="o"/>
              <a:defRPr>
                <a:latin typeface="Verdana" panose="020B0604030504040204" pitchFamily="34" charset="0"/>
                <a:ea typeface="Verdana" panose="020B0604030504040204" pitchFamily="34" charset="0"/>
                <a:cs typeface="Verdana" panose="020B0604030504040204" pitchFamily="34" charset="0"/>
              </a:defRPr>
            </a:lvl3pPr>
            <a:lvl4pPr marL="1600200" indent="-228600">
              <a:buFont typeface="Wingdings" panose="05000000000000000000" pitchFamily="2" charset="2"/>
              <a:buChar cha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tel 1"/>
          <p:cNvSpPr>
            <a:spLocks noGrp="1"/>
          </p:cNvSpPr>
          <p:nvPr>
            <p:ph type="title"/>
          </p:nvPr>
        </p:nvSpPr>
        <p:spPr>
          <a:xfrm>
            <a:off x="457200" y="274639"/>
            <a:ext cx="8229600" cy="1143000"/>
          </a:xfrm>
          <a:solidFill>
            <a:schemeClr val="bg1">
              <a:lumMod val="85000"/>
            </a:schemeClr>
          </a:solidFill>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nl-NL"/>
              <a:t>Klik om de stijl te bewerken</a:t>
            </a:r>
            <a:endParaRPr lang="nl-NL" dirty="0"/>
          </a:p>
        </p:txBody>
      </p:sp>
    </p:spTree>
    <p:extLst>
      <p:ext uri="{BB962C8B-B14F-4D97-AF65-F5344CB8AC3E}">
        <p14:creationId xmlns:p14="http://schemas.microsoft.com/office/powerpoint/2010/main" val="3003969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600201"/>
            <a:ext cx="8229600" cy="4421088"/>
          </a:xfrm>
        </p:spPr>
        <p:txBody>
          <a:bodyPr/>
          <a:lstStyle>
            <a:lvl1pPr>
              <a:defRPr sz="3200">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marL="1143000" indent="-228600">
              <a:buFont typeface="Courier New" panose="02070309020205020404" pitchFamily="49" charset="0"/>
              <a:buChar char="o"/>
              <a:defRPr>
                <a:latin typeface="Verdana" panose="020B0604030504040204" pitchFamily="34" charset="0"/>
                <a:ea typeface="Verdana" panose="020B0604030504040204" pitchFamily="34" charset="0"/>
                <a:cs typeface="Verdana" panose="020B0604030504040204" pitchFamily="34" charset="0"/>
              </a:defRPr>
            </a:lvl3pPr>
            <a:lvl4pPr marL="1600200" indent="-228600">
              <a:buFont typeface="Wingdings" panose="05000000000000000000" pitchFamily="2" charset="2"/>
              <a:buChar cha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tel 1"/>
          <p:cNvSpPr>
            <a:spLocks noGrp="1"/>
          </p:cNvSpPr>
          <p:nvPr>
            <p:ph type="title"/>
          </p:nvPr>
        </p:nvSpPr>
        <p:spPr>
          <a:xfrm>
            <a:off x="457200" y="274639"/>
            <a:ext cx="8229600" cy="1143000"/>
          </a:xfrm>
          <a:solidFill>
            <a:schemeClr val="bg1">
              <a:lumMod val="85000"/>
            </a:schemeClr>
          </a:solidFill>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nl-NL"/>
              <a:t>Klik om de stijl te bewerken</a:t>
            </a:r>
            <a:endParaRPr lang="nl-NL" dirty="0"/>
          </a:p>
        </p:txBody>
      </p:sp>
    </p:spTree>
    <p:extLst>
      <p:ext uri="{BB962C8B-B14F-4D97-AF65-F5344CB8AC3E}">
        <p14:creationId xmlns:p14="http://schemas.microsoft.com/office/powerpoint/2010/main" val="1015250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600201"/>
            <a:ext cx="8229600" cy="4421088"/>
          </a:xfrm>
        </p:spPr>
        <p:txBody>
          <a:bodyPr/>
          <a:lstStyle>
            <a:lvl1pPr>
              <a:defRPr sz="3200">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marL="1143000" indent="-228600">
              <a:buFont typeface="Courier New" panose="02070309020205020404" pitchFamily="49" charset="0"/>
              <a:buChar char="o"/>
              <a:defRPr>
                <a:latin typeface="Verdana" panose="020B0604030504040204" pitchFamily="34" charset="0"/>
                <a:ea typeface="Verdana" panose="020B0604030504040204" pitchFamily="34" charset="0"/>
                <a:cs typeface="Verdana" panose="020B0604030504040204" pitchFamily="34" charset="0"/>
              </a:defRPr>
            </a:lvl3pPr>
            <a:lvl4pPr marL="1600200" indent="-228600">
              <a:buFont typeface="Wingdings" panose="05000000000000000000" pitchFamily="2" charset="2"/>
              <a:buChar cha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tel 1"/>
          <p:cNvSpPr>
            <a:spLocks noGrp="1"/>
          </p:cNvSpPr>
          <p:nvPr>
            <p:ph type="title"/>
          </p:nvPr>
        </p:nvSpPr>
        <p:spPr>
          <a:xfrm>
            <a:off x="457200" y="274639"/>
            <a:ext cx="8229600" cy="1143000"/>
          </a:xfrm>
          <a:solidFill>
            <a:schemeClr val="bg1">
              <a:lumMod val="85000"/>
            </a:schemeClr>
          </a:solidFill>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nl-NL"/>
              <a:t>Klik om de stijl te bewerken</a:t>
            </a:r>
            <a:endParaRPr lang="nl-NL" dirty="0"/>
          </a:p>
        </p:txBody>
      </p:sp>
    </p:spTree>
    <p:extLst>
      <p:ext uri="{BB962C8B-B14F-4D97-AF65-F5344CB8AC3E}">
        <p14:creationId xmlns:p14="http://schemas.microsoft.com/office/powerpoint/2010/main" val="971942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cSld name="Vergelijking">
    <p:bg>
      <p:bgRef idx="1003">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229600" cy="1143000"/>
          </a:xfrm>
        </p:spPr>
        <p:txBody>
          <a:bodyPr anchor="ctr"/>
          <a:lstStyle>
            <a:lvl1pPr>
              <a:defRPr/>
            </a:lvl1pPr>
            <a:extLst/>
          </a:lstStyle>
          <a:p>
            <a:r>
              <a:rPr kumimoji="0" lang="nl-NL"/>
              <a:t>Klik om de stijl te bewerken</a:t>
            </a:r>
            <a:endParaRPr kumimoji="0" lang="en-US"/>
          </a:p>
        </p:txBody>
      </p:sp>
      <p:sp>
        <p:nvSpPr>
          <p:cNvPr id="3" name="Tijdelijke aanduiding voor tekst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nl-NL"/>
              <a:t>Klik om de modelstijlen te bewerken</a:t>
            </a:r>
          </a:p>
        </p:txBody>
      </p:sp>
      <p:sp>
        <p:nvSpPr>
          <p:cNvPr id="4" name="Tijdelijke aanduiding voor tekst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nl-NL"/>
              <a:t>Klik om de modelstijlen te bewerken</a:t>
            </a:r>
          </a:p>
        </p:txBody>
      </p:sp>
      <p:sp>
        <p:nvSpPr>
          <p:cNvPr id="5" name="Tijdelijke aanduiding voor inhoud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6" name="Tijdelijke aanduiding voor inhoud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7" name="Tijdelijke aanduiding voor datum 6"/>
          <p:cNvSpPr>
            <a:spLocks noGrp="1"/>
          </p:cNvSpPr>
          <p:nvPr>
            <p:ph type="dt" sz="half" idx="10"/>
          </p:nvPr>
        </p:nvSpPr>
        <p:spPr>
          <a:xfrm>
            <a:off x="3050875" y="6336000"/>
            <a:ext cx="900000" cy="360000"/>
          </a:xfrm>
          <a:prstGeom prst="rect">
            <a:avLst/>
          </a:prstGeom>
        </p:spPr>
        <p:txBody>
          <a:bodyPr/>
          <a:lstStyle/>
          <a:p>
            <a:fld id="{F73F68C5-1EFB-4352-AC33-F50F307FFB08}" type="datetimeFigureOut">
              <a:rPr lang="nl-BE" smtClean="0"/>
              <a:t>6/11/2017</a:t>
            </a:fld>
            <a:endParaRPr lang="nl-BE"/>
          </a:p>
        </p:txBody>
      </p:sp>
      <p:sp>
        <p:nvSpPr>
          <p:cNvPr id="8" name="Tijdelijke aanduiding voor voettekst 7"/>
          <p:cNvSpPr>
            <a:spLocks noGrp="1"/>
          </p:cNvSpPr>
          <p:nvPr>
            <p:ph type="ftr" sz="quarter" idx="11"/>
          </p:nvPr>
        </p:nvSpPr>
        <p:spPr>
          <a:xfrm>
            <a:off x="3993393" y="6336000"/>
            <a:ext cx="1890000" cy="360000"/>
          </a:xfrm>
          <a:prstGeom prst="rect">
            <a:avLst/>
          </a:prstGeom>
        </p:spPr>
        <p:txBody>
          <a:bodyPr/>
          <a:lstStyle/>
          <a:p>
            <a:endParaRPr lang="nl-BE"/>
          </a:p>
        </p:txBody>
      </p:sp>
      <p:sp>
        <p:nvSpPr>
          <p:cNvPr id="9" name="Tijdelijke aanduiding voor dianummer 8"/>
          <p:cNvSpPr>
            <a:spLocks noGrp="1"/>
          </p:cNvSpPr>
          <p:nvPr>
            <p:ph type="sldNum" sz="quarter" idx="12"/>
          </p:nvPr>
        </p:nvSpPr>
        <p:spPr>
          <a:xfrm>
            <a:off x="5944611" y="6336000"/>
            <a:ext cx="540000" cy="360000"/>
          </a:xfrm>
          <a:prstGeom prst="rect">
            <a:avLst/>
          </a:prstGeom>
        </p:spPr>
        <p:txBody>
          <a:bodyPr/>
          <a:lstStyle/>
          <a:p>
            <a:fld id="{7D730127-E1C0-4AA3-8858-5424F4FC0BDC}" type="slidenum">
              <a:rPr lang="nl-BE" smtClean="0"/>
              <a:t>‹nr.›</a:t>
            </a:fld>
            <a:endParaRPr lang="nl-BE"/>
          </a:p>
        </p:txBody>
      </p:sp>
    </p:spTree>
    <p:extLst>
      <p:ext uri="{BB962C8B-B14F-4D97-AF65-F5344CB8AC3E}">
        <p14:creationId xmlns:p14="http://schemas.microsoft.com/office/powerpoint/2010/main" val="115071672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756000"/>
            <a:ext cx="7416000" cy="1116000"/>
          </a:xfrm>
          <a:prstGeom prst="rect">
            <a:avLst/>
          </a:prstGeom>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296000" y="1916140"/>
            <a:ext cx="7416000" cy="3672000"/>
          </a:xfrm>
          <a:prstGeom prst="rect">
            <a:avLst/>
          </a:prstGeom>
        </p:spPr>
        <p:txBody>
          <a:bodyPr vert="horz" lIns="0" tIns="0" rIns="0" bIns="45720" rtlCol="0">
            <a:noAutofit/>
          </a:bodyPr>
          <a:lstStyle/>
          <a:p>
            <a:pPr lvl="4"/>
            <a:endParaRPr lang="nl-BE" dirty="0"/>
          </a:p>
        </p:txBody>
      </p:sp>
      <p:sp>
        <p:nvSpPr>
          <p:cNvPr id="8" name="Rechthoek 7"/>
          <p:cNvSpPr/>
          <p:nvPr userDrawn="1"/>
        </p:nvSpPr>
        <p:spPr>
          <a:xfrm>
            <a:off x="0" y="0"/>
            <a:ext cx="251520" cy="6858000"/>
          </a:xfrm>
          <a:prstGeom prst="rect">
            <a:avLst/>
          </a:prstGeom>
          <a:solidFill>
            <a:srgbClr val="FFF0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Tree>
    <p:extLst>
      <p:ext uri="{BB962C8B-B14F-4D97-AF65-F5344CB8AC3E}">
        <p14:creationId xmlns:p14="http://schemas.microsoft.com/office/powerpoint/2010/main" val="2448228591"/>
      </p:ext>
    </p:extLst>
  </p:cSld>
  <p:clrMap bg1="lt1" tx1="dk1" bg2="lt2" tx2="dk2" accent1="accent1" accent2="accent2" accent3="accent3" accent4="accent4" accent5="accent5" accent6="accent6" hlink="hlink" folHlink="folHlink"/>
  <p:sldLayoutIdLst>
    <p:sldLayoutId id="2147483655" r:id="rId1"/>
    <p:sldLayoutId id="2147483708" r:id="rId2"/>
    <p:sldLayoutId id="2147483709" r:id="rId3"/>
    <p:sldLayoutId id="2147483710" r:id="rId4"/>
    <p:sldLayoutId id="2147483711" r:id="rId5"/>
    <p:sldLayoutId id="2147483712" r:id="rId6"/>
    <p:sldLayoutId id="2147483713" r:id="rId7"/>
    <p:sldLayoutId id="2147483714" r:id="rId8"/>
  </p:sldLayoutIdLst>
  <p:txStyles>
    <p:title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p:titleStyle>
    <p:bodyStyle>
      <a:lvl1pPr marL="288000" indent="-288000" algn="l" defTabSz="914400" rtl="0" eaLnBrk="1" latinLnBrk="0" hangingPunct="1">
        <a:lnSpc>
          <a:spcPct val="90000"/>
        </a:lnSpc>
        <a:spcBef>
          <a:spcPts val="300"/>
        </a:spcBef>
        <a:buSzPct val="90000"/>
        <a:buFontTx/>
        <a:buBlip>
          <a:blip r:embed="rId10"/>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FlandersArtSans-Regular" panose="00000500000000000000" pitchFamily="2" charset="0"/>
          <a:ea typeface="+mn-ea"/>
          <a:cs typeface="+mn-cs"/>
        </a:defRPr>
      </a:lvl2pPr>
      <a:lvl3pPr marL="898525" indent="-32385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31.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hyperlink" Target="http://kwaliteit.toerismevlaanderen.be/het-belang-van-goede-profilering/kamerlogie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hyperlink" Target="http://kwaliteit.toerismevlaanderen.be/feiten-cijfers-0"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kwaliteit.toerismevlaanderen.be/hotels"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kwaliteit.toerismevlaanderen.be/feiten-cijfers-0"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hyperlink" Target="http://kwaliteit.toerismevlaanderen.be/feiten-cijfers-0" TargetMode="External"/><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kwaliteit.toerismevlaanderen.be/financieel-management" TargetMode="External"/><Relationship Id="rId5" Type="http://schemas.openxmlformats.org/officeDocument/2006/relationships/image" Target="../media/image50.png"/><Relationship Id="rId4" Type="http://schemas.openxmlformats.org/officeDocument/2006/relationships/hyperlink" Target="http://kwaliteit.toerismevlaanderen.be/hotel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www.toerismevlaanderen.be/cijfers-en-statistieken"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hyperlink" Target="http://www.kmoportefeuille.be/"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10.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hyperlink" Target="https://www.conscioushotels.com/" TargetMode="External"/><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0324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el 1"/>
          <p:cNvSpPr>
            <a:spLocks noGrp="1"/>
          </p:cNvSpPr>
          <p:nvPr>
            <p:ph type="title"/>
          </p:nvPr>
        </p:nvSpPr>
        <p:spPr>
          <a:xfrm>
            <a:off x="251520" y="379712"/>
            <a:ext cx="8892479" cy="1116000"/>
          </a:xfrm>
        </p:spPr>
        <p:txBody>
          <a:bodyPr/>
          <a:lstStyle/>
          <a:p>
            <a:pPr algn="ctr"/>
            <a:r>
              <a:rPr lang="nl-BE" dirty="0">
                <a:solidFill>
                  <a:schemeClr val="tx1">
                    <a:lumMod val="90000"/>
                    <a:lumOff val="10000"/>
                  </a:schemeClr>
                </a:solidFill>
              </a:rPr>
              <a:t>Van trend naar concept</a:t>
            </a:r>
          </a:p>
        </p:txBody>
      </p:sp>
      <p:sp>
        <p:nvSpPr>
          <p:cNvPr id="29" name="Tekstvak 8"/>
          <p:cNvSpPr txBox="1">
            <a:spLocks noChangeArrowheads="1"/>
          </p:cNvSpPr>
          <p:nvPr/>
        </p:nvSpPr>
        <p:spPr bwMode="auto">
          <a:xfrm>
            <a:off x="1890393" y="5231804"/>
            <a:ext cx="2486025" cy="338554"/>
          </a:xfrm>
          <a:prstGeom prst="rect">
            <a:avLst/>
          </a:prstGeom>
          <a:noFill/>
          <a:ln>
            <a:noFill/>
          </a:ln>
          <a:extLst/>
        </p:spPr>
        <p:txBody>
          <a:bodyPr>
            <a:spAutoFit/>
          </a:bodyPr>
          <a:lstStyle>
            <a:lvl1pPr defTabSz="719138">
              <a:spcBef>
                <a:spcPts val="100"/>
              </a:spcBef>
              <a:buClr>
                <a:srgbClr val="262626"/>
              </a:buClr>
              <a:buFont typeface="Calibri" panose="020F0502020204030204" pitchFamily="34" charset="0"/>
              <a:buChar char="-"/>
              <a:tabLst>
                <a:tab pos="180975" algn="l"/>
              </a:tabLst>
              <a:defRPr sz="2000" b="1">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719138">
              <a:spcBef>
                <a:spcPts val="100"/>
              </a:spcBef>
              <a:buClr>
                <a:srgbClr val="262626"/>
              </a:buClr>
              <a:buFont typeface="Calibri" panose="020F0502020204030204" pitchFamily="34" charset="0"/>
              <a:buChar char="-"/>
              <a:defRPr sz="2000">
                <a:solidFill>
                  <a:srgbClr val="262626"/>
                </a:solidFill>
                <a:latin typeface="Arial" panose="020B0604020202020204" pitchFamily="34" charset="0"/>
                <a:ea typeface="Arial" panose="020B0604020202020204" pitchFamily="34" charset="0"/>
                <a:cs typeface="Arial" panose="020B0604020202020204" pitchFamily="34" charset="0"/>
              </a:defRPr>
            </a:lvl2pPr>
            <a:lvl3pPr marL="1143000" indent="-228600" defTabSz="719138">
              <a:spcBef>
                <a:spcPts val="100"/>
              </a:spcBef>
              <a:buClr>
                <a:srgbClr val="262626"/>
              </a:buClr>
              <a:buFont typeface="Calibri" panose="020F0502020204030204" pitchFamily="34" charset="0"/>
              <a:buChar char="-"/>
              <a:defRPr>
                <a:solidFill>
                  <a:srgbClr val="262626"/>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9pPr>
          </a:lstStyle>
          <a:p>
            <a:pPr algn="ctr">
              <a:spcBef>
                <a:spcPct val="0"/>
              </a:spcBef>
              <a:buClrTx/>
              <a:buFontTx/>
              <a:buNone/>
              <a:defRPr/>
            </a:pPr>
            <a:r>
              <a:rPr lang="en-US" altLang="nl-BE" sz="1600" b="0" cap="all" dirty="0" err="1">
                <a:solidFill>
                  <a:prstClr val="black">
                    <a:lumMod val="85000"/>
                    <a:lumOff val="15000"/>
                  </a:prstClr>
                </a:solidFill>
                <a:latin typeface="FlandersArtSans-Regular" panose="00000500000000000000" pitchFamily="2" charset="0"/>
              </a:rPr>
              <a:t>locatie</a:t>
            </a:r>
            <a:endParaRPr lang="nl-BE" altLang="nl-BE" sz="1600" b="0" cap="all" dirty="0">
              <a:solidFill>
                <a:prstClr val="black">
                  <a:lumMod val="85000"/>
                  <a:lumOff val="15000"/>
                </a:prstClr>
              </a:solidFill>
              <a:latin typeface="FlandersArtSans-Regular" panose="00000500000000000000" pitchFamily="2" charset="0"/>
            </a:endParaRPr>
          </a:p>
        </p:txBody>
      </p:sp>
      <p:pic>
        <p:nvPicPr>
          <p:cNvPr id="31" name="Afbeelding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0564" y="2324426"/>
            <a:ext cx="866438" cy="870413"/>
          </a:xfrm>
          <a:prstGeom prst="rect">
            <a:avLst/>
          </a:prstGeom>
        </p:spPr>
      </p:pic>
      <p:pic>
        <p:nvPicPr>
          <p:cNvPr id="32" name="Afbeelding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2323" y="2179705"/>
            <a:ext cx="981699" cy="977724"/>
          </a:xfrm>
          <a:prstGeom prst="rect">
            <a:avLst/>
          </a:prstGeom>
        </p:spPr>
      </p:pic>
      <p:pic>
        <p:nvPicPr>
          <p:cNvPr id="33" name="Afbeelding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8231" y="3231484"/>
            <a:ext cx="1108184" cy="1104490"/>
          </a:xfrm>
          <a:prstGeom prst="rect">
            <a:avLst/>
          </a:prstGeom>
        </p:spPr>
      </p:pic>
      <p:pic>
        <p:nvPicPr>
          <p:cNvPr id="34" name="Afbeelding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5271" y="4402944"/>
            <a:ext cx="1112490" cy="1108781"/>
          </a:xfrm>
          <a:prstGeom prst="rect">
            <a:avLst/>
          </a:prstGeom>
        </p:spPr>
      </p:pic>
      <p:pic>
        <p:nvPicPr>
          <p:cNvPr id="36" name="Afbeelding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4327" y="2854096"/>
            <a:ext cx="1759567" cy="1751108"/>
          </a:xfrm>
          <a:prstGeom prst="rect">
            <a:avLst/>
          </a:prstGeom>
        </p:spPr>
      </p:pic>
      <p:pic>
        <p:nvPicPr>
          <p:cNvPr id="37" name="Afbeelding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7076" y="2194195"/>
            <a:ext cx="853636" cy="850790"/>
          </a:xfrm>
          <a:prstGeom prst="rect">
            <a:avLst/>
          </a:prstGeom>
        </p:spPr>
      </p:pic>
      <p:pic>
        <p:nvPicPr>
          <p:cNvPr id="38" name="Afbeelding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7226" y="4305565"/>
            <a:ext cx="902945" cy="899935"/>
          </a:xfrm>
          <a:prstGeom prst="rect">
            <a:avLst/>
          </a:prstGeom>
        </p:spPr>
      </p:pic>
      <p:pic>
        <p:nvPicPr>
          <p:cNvPr id="39" name="Afbeelding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4332" y="1858990"/>
            <a:ext cx="866438" cy="870413"/>
          </a:xfrm>
          <a:prstGeom prst="rect">
            <a:avLst/>
          </a:prstGeom>
        </p:spPr>
      </p:pic>
      <p:pic>
        <p:nvPicPr>
          <p:cNvPr id="40" name="Afbeelding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2861" y="4745271"/>
            <a:ext cx="461894" cy="459161"/>
          </a:xfrm>
          <a:prstGeom prst="rect">
            <a:avLst/>
          </a:prstGeom>
        </p:spPr>
      </p:pic>
      <p:sp>
        <p:nvSpPr>
          <p:cNvPr id="41" name="Tekstvak 8"/>
          <p:cNvSpPr txBox="1">
            <a:spLocks noChangeArrowheads="1"/>
          </p:cNvSpPr>
          <p:nvPr/>
        </p:nvSpPr>
        <p:spPr bwMode="auto">
          <a:xfrm>
            <a:off x="4271097" y="1424922"/>
            <a:ext cx="2486025" cy="338554"/>
          </a:xfrm>
          <a:prstGeom prst="rect">
            <a:avLst/>
          </a:prstGeom>
          <a:noFill/>
          <a:ln>
            <a:noFill/>
          </a:ln>
          <a:extLst/>
        </p:spPr>
        <p:txBody>
          <a:bodyPr>
            <a:spAutoFit/>
          </a:bodyPr>
          <a:lstStyle>
            <a:lvl1pPr defTabSz="719138">
              <a:spcBef>
                <a:spcPts val="100"/>
              </a:spcBef>
              <a:buClr>
                <a:srgbClr val="262626"/>
              </a:buClr>
              <a:buFont typeface="Calibri" panose="020F0502020204030204" pitchFamily="34" charset="0"/>
              <a:buChar char="-"/>
              <a:tabLst>
                <a:tab pos="180975" algn="l"/>
              </a:tabLst>
              <a:defRPr sz="2000" b="1">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719138">
              <a:spcBef>
                <a:spcPts val="100"/>
              </a:spcBef>
              <a:buClr>
                <a:srgbClr val="262626"/>
              </a:buClr>
              <a:buFont typeface="Calibri" panose="020F0502020204030204" pitchFamily="34" charset="0"/>
              <a:buChar char="-"/>
              <a:defRPr sz="2000">
                <a:solidFill>
                  <a:srgbClr val="262626"/>
                </a:solidFill>
                <a:latin typeface="Arial" panose="020B0604020202020204" pitchFamily="34" charset="0"/>
                <a:ea typeface="Arial" panose="020B0604020202020204" pitchFamily="34" charset="0"/>
                <a:cs typeface="Arial" panose="020B0604020202020204" pitchFamily="34" charset="0"/>
              </a:defRPr>
            </a:lvl2pPr>
            <a:lvl3pPr marL="1143000" indent="-228600" defTabSz="719138">
              <a:spcBef>
                <a:spcPts val="100"/>
              </a:spcBef>
              <a:buClr>
                <a:srgbClr val="262626"/>
              </a:buClr>
              <a:buFont typeface="Calibri" panose="020F0502020204030204" pitchFamily="34" charset="0"/>
              <a:buChar char="-"/>
              <a:defRPr>
                <a:solidFill>
                  <a:srgbClr val="262626"/>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9pPr>
          </a:lstStyle>
          <a:p>
            <a:pPr algn="ctr">
              <a:spcBef>
                <a:spcPct val="0"/>
              </a:spcBef>
              <a:buClrTx/>
              <a:buFontTx/>
              <a:buNone/>
              <a:defRPr/>
            </a:pPr>
            <a:r>
              <a:rPr lang="en-US" altLang="nl-BE" sz="1600" b="0" cap="all" dirty="0" err="1">
                <a:solidFill>
                  <a:prstClr val="black">
                    <a:lumMod val="85000"/>
                    <a:lumOff val="15000"/>
                  </a:prstClr>
                </a:solidFill>
                <a:latin typeface="FlandersArtSans-Regular" panose="00000500000000000000" pitchFamily="2" charset="0"/>
              </a:rPr>
              <a:t>prijs</a:t>
            </a:r>
            <a:r>
              <a:rPr lang="en-US" altLang="nl-BE" sz="1600" b="0" cap="all" dirty="0">
                <a:solidFill>
                  <a:prstClr val="black">
                    <a:lumMod val="85000"/>
                    <a:lumOff val="15000"/>
                  </a:prstClr>
                </a:solidFill>
                <a:latin typeface="FlandersArtSans-Regular" panose="00000500000000000000" pitchFamily="2" charset="0"/>
              </a:rPr>
              <a:t>/</a:t>
            </a:r>
            <a:r>
              <a:rPr lang="en-US" altLang="nl-BE" sz="1600" b="0" cap="all" dirty="0" err="1">
                <a:solidFill>
                  <a:prstClr val="black">
                    <a:lumMod val="85000"/>
                    <a:lumOff val="15000"/>
                  </a:prstClr>
                </a:solidFill>
                <a:latin typeface="FlandersArtSans-Regular" panose="00000500000000000000" pitchFamily="2" charset="0"/>
              </a:rPr>
              <a:t>kwaliteit</a:t>
            </a:r>
            <a:endParaRPr lang="nl-BE" altLang="nl-BE" sz="1600" b="0" cap="all" dirty="0">
              <a:solidFill>
                <a:prstClr val="black">
                  <a:lumMod val="85000"/>
                  <a:lumOff val="15000"/>
                </a:prstClr>
              </a:solidFill>
              <a:latin typeface="FlandersArtSans-Regular" panose="00000500000000000000" pitchFamily="2" charset="0"/>
            </a:endParaRPr>
          </a:p>
        </p:txBody>
      </p:sp>
      <p:sp>
        <p:nvSpPr>
          <p:cNvPr id="42" name="Tekstvak 8"/>
          <p:cNvSpPr txBox="1">
            <a:spLocks noChangeArrowheads="1"/>
          </p:cNvSpPr>
          <p:nvPr/>
        </p:nvSpPr>
        <p:spPr bwMode="auto">
          <a:xfrm>
            <a:off x="6228184" y="2420888"/>
            <a:ext cx="2486025" cy="338554"/>
          </a:xfrm>
          <a:prstGeom prst="rect">
            <a:avLst/>
          </a:prstGeom>
          <a:noFill/>
          <a:ln>
            <a:noFill/>
          </a:ln>
          <a:extLst/>
        </p:spPr>
        <p:txBody>
          <a:bodyPr>
            <a:spAutoFit/>
          </a:bodyPr>
          <a:lstStyle>
            <a:lvl1pPr defTabSz="719138">
              <a:spcBef>
                <a:spcPts val="100"/>
              </a:spcBef>
              <a:buClr>
                <a:srgbClr val="262626"/>
              </a:buClr>
              <a:buFont typeface="Calibri" panose="020F0502020204030204" pitchFamily="34" charset="0"/>
              <a:buChar char="-"/>
              <a:tabLst>
                <a:tab pos="180975" algn="l"/>
              </a:tabLst>
              <a:defRPr sz="2000" b="1">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719138">
              <a:spcBef>
                <a:spcPts val="100"/>
              </a:spcBef>
              <a:buClr>
                <a:srgbClr val="262626"/>
              </a:buClr>
              <a:buFont typeface="Calibri" panose="020F0502020204030204" pitchFamily="34" charset="0"/>
              <a:buChar char="-"/>
              <a:defRPr sz="2000">
                <a:solidFill>
                  <a:srgbClr val="262626"/>
                </a:solidFill>
                <a:latin typeface="Arial" panose="020B0604020202020204" pitchFamily="34" charset="0"/>
                <a:ea typeface="Arial" panose="020B0604020202020204" pitchFamily="34" charset="0"/>
                <a:cs typeface="Arial" panose="020B0604020202020204" pitchFamily="34" charset="0"/>
              </a:defRPr>
            </a:lvl2pPr>
            <a:lvl3pPr marL="1143000" indent="-228600" defTabSz="719138">
              <a:spcBef>
                <a:spcPts val="100"/>
              </a:spcBef>
              <a:buClr>
                <a:srgbClr val="262626"/>
              </a:buClr>
              <a:buFont typeface="Calibri" panose="020F0502020204030204" pitchFamily="34" charset="0"/>
              <a:buChar char="-"/>
              <a:defRPr>
                <a:solidFill>
                  <a:srgbClr val="262626"/>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9pPr>
          </a:lstStyle>
          <a:p>
            <a:pPr algn="ctr">
              <a:spcBef>
                <a:spcPct val="0"/>
              </a:spcBef>
              <a:buClrTx/>
              <a:buFontTx/>
              <a:buNone/>
              <a:defRPr/>
            </a:pPr>
            <a:r>
              <a:rPr lang="en-US" altLang="nl-BE" sz="1600" b="0" cap="all" dirty="0" err="1">
                <a:solidFill>
                  <a:prstClr val="black">
                    <a:lumMod val="85000"/>
                    <a:lumOff val="15000"/>
                  </a:prstClr>
                </a:solidFill>
                <a:latin typeface="FlandersArtSans-Regular" panose="00000500000000000000" pitchFamily="2" charset="0"/>
              </a:rPr>
              <a:t>drukwerk</a:t>
            </a:r>
            <a:endParaRPr lang="nl-BE" altLang="nl-BE" sz="1600" b="0" cap="all" dirty="0">
              <a:solidFill>
                <a:prstClr val="black">
                  <a:lumMod val="85000"/>
                  <a:lumOff val="15000"/>
                </a:prstClr>
              </a:solidFill>
              <a:latin typeface="FlandersArtSans-Regular" panose="00000500000000000000" pitchFamily="2" charset="0"/>
            </a:endParaRPr>
          </a:p>
        </p:txBody>
      </p:sp>
      <p:sp>
        <p:nvSpPr>
          <p:cNvPr id="43" name="Tekstvak 8"/>
          <p:cNvSpPr txBox="1">
            <a:spLocks noChangeArrowheads="1"/>
          </p:cNvSpPr>
          <p:nvPr/>
        </p:nvSpPr>
        <p:spPr bwMode="auto">
          <a:xfrm>
            <a:off x="5779979" y="3595702"/>
            <a:ext cx="2486025" cy="338554"/>
          </a:xfrm>
          <a:prstGeom prst="rect">
            <a:avLst/>
          </a:prstGeom>
          <a:noFill/>
          <a:ln>
            <a:noFill/>
          </a:ln>
          <a:extLst/>
        </p:spPr>
        <p:txBody>
          <a:bodyPr>
            <a:spAutoFit/>
          </a:bodyPr>
          <a:lstStyle>
            <a:lvl1pPr defTabSz="719138">
              <a:spcBef>
                <a:spcPts val="100"/>
              </a:spcBef>
              <a:buClr>
                <a:srgbClr val="262626"/>
              </a:buClr>
              <a:buFont typeface="Calibri" panose="020F0502020204030204" pitchFamily="34" charset="0"/>
              <a:buChar char="-"/>
              <a:tabLst>
                <a:tab pos="180975" algn="l"/>
              </a:tabLst>
              <a:defRPr sz="2000" b="1">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719138">
              <a:spcBef>
                <a:spcPts val="100"/>
              </a:spcBef>
              <a:buClr>
                <a:srgbClr val="262626"/>
              </a:buClr>
              <a:buFont typeface="Calibri" panose="020F0502020204030204" pitchFamily="34" charset="0"/>
              <a:buChar char="-"/>
              <a:defRPr sz="2000">
                <a:solidFill>
                  <a:srgbClr val="262626"/>
                </a:solidFill>
                <a:latin typeface="Arial" panose="020B0604020202020204" pitchFamily="34" charset="0"/>
                <a:ea typeface="Arial" panose="020B0604020202020204" pitchFamily="34" charset="0"/>
                <a:cs typeface="Arial" panose="020B0604020202020204" pitchFamily="34" charset="0"/>
              </a:defRPr>
            </a:lvl2pPr>
            <a:lvl3pPr marL="1143000" indent="-228600" defTabSz="719138">
              <a:spcBef>
                <a:spcPts val="100"/>
              </a:spcBef>
              <a:buClr>
                <a:srgbClr val="262626"/>
              </a:buClr>
              <a:buFont typeface="Calibri" panose="020F0502020204030204" pitchFamily="34" charset="0"/>
              <a:buChar char="-"/>
              <a:defRPr>
                <a:solidFill>
                  <a:srgbClr val="262626"/>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9pPr>
          </a:lstStyle>
          <a:p>
            <a:pPr algn="ctr">
              <a:spcBef>
                <a:spcPct val="0"/>
              </a:spcBef>
              <a:buClrTx/>
              <a:buFontTx/>
              <a:buNone/>
              <a:defRPr/>
            </a:pPr>
            <a:r>
              <a:rPr lang="en-US" altLang="nl-BE" sz="1600" b="0" cap="all" dirty="0" err="1">
                <a:solidFill>
                  <a:prstClr val="black">
                    <a:lumMod val="85000"/>
                    <a:lumOff val="15000"/>
                  </a:prstClr>
                </a:solidFill>
                <a:latin typeface="FlandersArtSans-Regular" panose="00000500000000000000" pitchFamily="2" charset="0"/>
              </a:rPr>
              <a:t>interieur</a:t>
            </a:r>
            <a:endParaRPr lang="nl-BE" altLang="nl-BE" sz="1600" b="0" cap="all" dirty="0">
              <a:solidFill>
                <a:prstClr val="black">
                  <a:lumMod val="85000"/>
                  <a:lumOff val="15000"/>
                </a:prstClr>
              </a:solidFill>
              <a:latin typeface="FlandersArtSans-Regular" panose="00000500000000000000" pitchFamily="2" charset="0"/>
            </a:endParaRPr>
          </a:p>
        </p:txBody>
      </p:sp>
      <p:sp>
        <p:nvSpPr>
          <p:cNvPr id="44" name="Tekstvak 8"/>
          <p:cNvSpPr txBox="1">
            <a:spLocks noChangeArrowheads="1"/>
          </p:cNvSpPr>
          <p:nvPr/>
        </p:nvSpPr>
        <p:spPr bwMode="auto">
          <a:xfrm>
            <a:off x="1213148" y="2507734"/>
            <a:ext cx="2486025" cy="338554"/>
          </a:xfrm>
          <a:prstGeom prst="rect">
            <a:avLst/>
          </a:prstGeom>
          <a:noFill/>
          <a:ln>
            <a:noFill/>
          </a:ln>
          <a:extLst/>
        </p:spPr>
        <p:txBody>
          <a:bodyPr>
            <a:spAutoFit/>
          </a:bodyPr>
          <a:lstStyle>
            <a:lvl1pPr defTabSz="719138">
              <a:spcBef>
                <a:spcPts val="100"/>
              </a:spcBef>
              <a:buClr>
                <a:srgbClr val="262626"/>
              </a:buClr>
              <a:buFont typeface="Calibri" panose="020F0502020204030204" pitchFamily="34" charset="0"/>
              <a:buChar char="-"/>
              <a:tabLst>
                <a:tab pos="180975" algn="l"/>
              </a:tabLst>
              <a:defRPr sz="2000" b="1">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719138">
              <a:spcBef>
                <a:spcPts val="100"/>
              </a:spcBef>
              <a:buClr>
                <a:srgbClr val="262626"/>
              </a:buClr>
              <a:buFont typeface="Calibri" panose="020F0502020204030204" pitchFamily="34" charset="0"/>
              <a:buChar char="-"/>
              <a:defRPr sz="2000">
                <a:solidFill>
                  <a:srgbClr val="262626"/>
                </a:solidFill>
                <a:latin typeface="Arial" panose="020B0604020202020204" pitchFamily="34" charset="0"/>
                <a:ea typeface="Arial" panose="020B0604020202020204" pitchFamily="34" charset="0"/>
                <a:cs typeface="Arial" panose="020B0604020202020204" pitchFamily="34" charset="0"/>
              </a:defRPr>
            </a:lvl2pPr>
            <a:lvl3pPr marL="1143000" indent="-228600" defTabSz="719138">
              <a:spcBef>
                <a:spcPts val="100"/>
              </a:spcBef>
              <a:buClr>
                <a:srgbClr val="262626"/>
              </a:buClr>
              <a:buFont typeface="Calibri" panose="020F0502020204030204" pitchFamily="34" charset="0"/>
              <a:buChar char="-"/>
              <a:defRPr>
                <a:solidFill>
                  <a:srgbClr val="262626"/>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9pPr>
          </a:lstStyle>
          <a:p>
            <a:pPr algn="ctr">
              <a:spcBef>
                <a:spcPct val="0"/>
              </a:spcBef>
              <a:buClrTx/>
              <a:buFontTx/>
              <a:buNone/>
              <a:defRPr/>
            </a:pPr>
            <a:r>
              <a:rPr lang="en-US" altLang="nl-BE" sz="1600" b="0" cap="all" dirty="0" err="1">
                <a:solidFill>
                  <a:prstClr val="black">
                    <a:lumMod val="85000"/>
                    <a:lumOff val="15000"/>
                  </a:prstClr>
                </a:solidFill>
                <a:latin typeface="FlandersArtSans-Regular" panose="00000500000000000000" pitchFamily="2" charset="0"/>
              </a:rPr>
              <a:t>aankoop</a:t>
            </a:r>
            <a:endParaRPr lang="nl-BE" altLang="nl-BE" sz="1600" b="0" cap="all" dirty="0">
              <a:solidFill>
                <a:prstClr val="black">
                  <a:lumMod val="85000"/>
                  <a:lumOff val="15000"/>
                </a:prstClr>
              </a:solidFill>
              <a:latin typeface="FlandersArtSans-Regular" panose="00000500000000000000" pitchFamily="2" charset="0"/>
            </a:endParaRPr>
          </a:p>
        </p:txBody>
      </p:sp>
      <p:sp>
        <p:nvSpPr>
          <p:cNvPr id="45" name="Tekstvak 8"/>
          <p:cNvSpPr txBox="1">
            <a:spLocks noChangeArrowheads="1"/>
          </p:cNvSpPr>
          <p:nvPr/>
        </p:nvSpPr>
        <p:spPr bwMode="auto">
          <a:xfrm>
            <a:off x="1850691" y="3570598"/>
            <a:ext cx="2486025" cy="338554"/>
          </a:xfrm>
          <a:prstGeom prst="rect">
            <a:avLst/>
          </a:prstGeom>
          <a:noFill/>
          <a:ln>
            <a:noFill/>
          </a:ln>
          <a:extLst/>
        </p:spPr>
        <p:txBody>
          <a:bodyPr>
            <a:spAutoFit/>
          </a:bodyPr>
          <a:lstStyle>
            <a:lvl1pPr defTabSz="719138">
              <a:spcBef>
                <a:spcPts val="100"/>
              </a:spcBef>
              <a:buClr>
                <a:srgbClr val="262626"/>
              </a:buClr>
              <a:buFont typeface="Calibri" panose="020F0502020204030204" pitchFamily="34" charset="0"/>
              <a:buChar char="-"/>
              <a:tabLst>
                <a:tab pos="180975" algn="l"/>
              </a:tabLst>
              <a:defRPr sz="2000" b="1">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719138">
              <a:spcBef>
                <a:spcPts val="100"/>
              </a:spcBef>
              <a:buClr>
                <a:srgbClr val="262626"/>
              </a:buClr>
              <a:buFont typeface="Calibri" panose="020F0502020204030204" pitchFamily="34" charset="0"/>
              <a:buChar char="-"/>
              <a:defRPr sz="2000">
                <a:solidFill>
                  <a:srgbClr val="262626"/>
                </a:solidFill>
                <a:latin typeface="Arial" panose="020B0604020202020204" pitchFamily="34" charset="0"/>
                <a:ea typeface="Arial" panose="020B0604020202020204" pitchFamily="34" charset="0"/>
                <a:cs typeface="Arial" panose="020B0604020202020204" pitchFamily="34" charset="0"/>
              </a:defRPr>
            </a:lvl2pPr>
            <a:lvl3pPr marL="1143000" indent="-228600" defTabSz="719138">
              <a:spcBef>
                <a:spcPts val="100"/>
              </a:spcBef>
              <a:buClr>
                <a:srgbClr val="262626"/>
              </a:buClr>
              <a:buFont typeface="Calibri" panose="020F0502020204030204" pitchFamily="34" charset="0"/>
              <a:buChar char="-"/>
              <a:defRPr>
                <a:solidFill>
                  <a:srgbClr val="262626"/>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9pPr>
          </a:lstStyle>
          <a:p>
            <a:pPr algn="ctr">
              <a:spcBef>
                <a:spcPct val="0"/>
              </a:spcBef>
              <a:buClrTx/>
              <a:buFontTx/>
              <a:buNone/>
              <a:defRPr/>
            </a:pPr>
            <a:r>
              <a:rPr lang="en-US" altLang="nl-BE" sz="1600" b="0" cap="all" dirty="0" err="1">
                <a:solidFill>
                  <a:prstClr val="black">
                    <a:lumMod val="85000"/>
                    <a:lumOff val="15000"/>
                  </a:prstClr>
                </a:solidFill>
                <a:latin typeface="FlandersArtSans-Regular" panose="00000500000000000000" pitchFamily="2" charset="0"/>
              </a:rPr>
              <a:t>prijs</a:t>
            </a:r>
            <a:endParaRPr lang="nl-BE" altLang="nl-BE" sz="1600" b="0" cap="all" dirty="0">
              <a:solidFill>
                <a:prstClr val="black">
                  <a:lumMod val="85000"/>
                  <a:lumOff val="15000"/>
                </a:prstClr>
              </a:solidFill>
              <a:latin typeface="FlandersArtSans-Regular" panose="00000500000000000000" pitchFamily="2" charset="0"/>
            </a:endParaRPr>
          </a:p>
        </p:txBody>
      </p:sp>
      <p:sp>
        <p:nvSpPr>
          <p:cNvPr id="46" name="Tekstvak 8"/>
          <p:cNvSpPr txBox="1">
            <a:spLocks noChangeArrowheads="1"/>
          </p:cNvSpPr>
          <p:nvPr/>
        </p:nvSpPr>
        <p:spPr bwMode="auto">
          <a:xfrm>
            <a:off x="3258503" y="5599801"/>
            <a:ext cx="2486025" cy="584775"/>
          </a:xfrm>
          <a:prstGeom prst="rect">
            <a:avLst/>
          </a:prstGeom>
          <a:noFill/>
          <a:ln>
            <a:noFill/>
          </a:ln>
          <a:extLst/>
        </p:spPr>
        <p:txBody>
          <a:bodyPr>
            <a:spAutoFit/>
          </a:bodyPr>
          <a:lstStyle>
            <a:lvl1pPr defTabSz="719138">
              <a:spcBef>
                <a:spcPts val="100"/>
              </a:spcBef>
              <a:buClr>
                <a:srgbClr val="262626"/>
              </a:buClr>
              <a:buFont typeface="Calibri" panose="020F0502020204030204" pitchFamily="34" charset="0"/>
              <a:buChar char="-"/>
              <a:tabLst>
                <a:tab pos="180975" algn="l"/>
              </a:tabLst>
              <a:defRPr sz="2000" b="1">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719138">
              <a:spcBef>
                <a:spcPts val="100"/>
              </a:spcBef>
              <a:buClr>
                <a:srgbClr val="262626"/>
              </a:buClr>
              <a:buFont typeface="Calibri" panose="020F0502020204030204" pitchFamily="34" charset="0"/>
              <a:buChar char="-"/>
              <a:defRPr sz="2000">
                <a:solidFill>
                  <a:srgbClr val="262626"/>
                </a:solidFill>
                <a:latin typeface="Arial" panose="020B0604020202020204" pitchFamily="34" charset="0"/>
                <a:ea typeface="Arial" panose="020B0604020202020204" pitchFamily="34" charset="0"/>
                <a:cs typeface="Arial" panose="020B0604020202020204" pitchFamily="34" charset="0"/>
              </a:defRPr>
            </a:lvl2pPr>
            <a:lvl3pPr marL="1143000" indent="-228600" defTabSz="719138">
              <a:spcBef>
                <a:spcPts val="100"/>
              </a:spcBef>
              <a:buClr>
                <a:srgbClr val="262626"/>
              </a:buClr>
              <a:buFont typeface="Calibri" panose="020F0502020204030204" pitchFamily="34" charset="0"/>
              <a:buChar char="-"/>
              <a:defRPr>
                <a:solidFill>
                  <a:srgbClr val="262626"/>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9pPr>
          </a:lstStyle>
          <a:p>
            <a:pPr algn="ctr">
              <a:spcBef>
                <a:spcPct val="0"/>
              </a:spcBef>
              <a:buClrTx/>
              <a:buFontTx/>
              <a:buNone/>
              <a:defRPr/>
            </a:pPr>
            <a:r>
              <a:rPr lang="en-US" altLang="nl-BE" sz="1600" b="0" cap="all" dirty="0">
                <a:solidFill>
                  <a:prstClr val="black">
                    <a:lumMod val="85000"/>
                    <a:lumOff val="15000"/>
                  </a:prstClr>
                </a:solidFill>
                <a:latin typeface="FlandersArtSans-Regular" panose="00000500000000000000" pitchFamily="2" charset="0"/>
              </a:rPr>
              <a:t>online </a:t>
            </a:r>
            <a:br>
              <a:rPr lang="en-US" altLang="nl-BE" sz="1600" b="0" cap="all" dirty="0">
                <a:solidFill>
                  <a:prstClr val="black">
                    <a:lumMod val="85000"/>
                    <a:lumOff val="15000"/>
                  </a:prstClr>
                </a:solidFill>
                <a:latin typeface="FlandersArtSans-Regular" panose="00000500000000000000" pitchFamily="2" charset="0"/>
              </a:rPr>
            </a:br>
            <a:r>
              <a:rPr lang="en-US" altLang="nl-BE" sz="1600" b="0" cap="all" dirty="0" err="1">
                <a:solidFill>
                  <a:prstClr val="black">
                    <a:lumMod val="85000"/>
                    <a:lumOff val="15000"/>
                  </a:prstClr>
                </a:solidFill>
                <a:latin typeface="FlandersArtSans-Regular" panose="00000500000000000000" pitchFamily="2" charset="0"/>
              </a:rPr>
              <a:t>uitstraling</a:t>
            </a:r>
            <a:endParaRPr lang="nl-BE" altLang="nl-BE" sz="1600" b="0" cap="all" dirty="0">
              <a:solidFill>
                <a:prstClr val="black">
                  <a:lumMod val="85000"/>
                  <a:lumOff val="15000"/>
                </a:prstClr>
              </a:solidFill>
              <a:latin typeface="FlandersArtSans-Regular" panose="00000500000000000000" pitchFamily="2" charset="0"/>
            </a:endParaRPr>
          </a:p>
        </p:txBody>
      </p:sp>
      <p:sp>
        <p:nvSpPr>
          <p:cNvPr id="47" name="Tekstvak 8"/>
          <p:cNvSpPr txBox="1">
            <a:spLocks noChangeArrowheads="1"/>
          </p:cNvSpPr>
          <p:nvPr/>
        </p:nvSpPr>
        <p:spPr bwMode="auto">
          <a:xfrm>
            <a:off x="4618428" y="4957334"/>
            <a:ext cx="2486025" cy="338554"/>
          </a:xfrm>
          <a:prstGeom prst="rect">
            <a:avLst/>
          </a:prstGeom>
          <a:noFill/>
          <a:ln>
            <a:noFill/>
          </a:ln>
          <a:extLst/>
        </p:spPr>
        <p:txBody>
          <a:bodyPr>
            <a:spAutoFit/>
          </a:bodyPr>
          <a:lstStyle>
            <a:lvl1pPr defTabSz="719138">
              <a:spcBef>
                <a:spcPts val="100"/>
              </a:spcBef>
              <a:buClr>
                <a:srgbClr val="262626"/>
              </a:buClr>
              <a:buFont typeface="Calibri" panose="020F0502020204030204" pitchFamily="34" charset="0"/>
              <a:buChar char="-"/>
              <a:tabLst>
                <a:tab pos="180975" algn="l"/>
              </a:tabLst>
              <a:defRPr sz="2000" b="1">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719138">
              <a:spcBef>
                <a:spcPts val="100"/>
              </a:spcBef>
              <a:buClr>
                <a:srgbClr val="262626"/>
              </a:buClr>
              <a:buFont typeface="Calibri" panose="020F0502020204030204" pitchFamily="34" charset="0"/>
              <a:buChar char="-"/>
              <a:defRPr sz="2000">
                <a:solidFill>
                  <a:srgbClr val="262626"/>
                </a:solidFill>
                <a:latin typeface="Arial" panose="020B0604020202020204" pitchFamily="34" charset="0"/>
                <a:ea typeface="Arial" panose="020B0604020202020204" pitchFamily="34" charset="0"/>
                <a:cs typeface="Arial" panose="020B0604020202020204" pitchFamily="34" charset="0"/>
              </a:defRPr>
            </a:lvl2pPr>
            <a:lvl3pPr marL="1143000" indent="-228600" defTabSz="719138">
              <a:spcBef>
                <a:spcPts val="100"/>
              </a:spcBef>
              <a:buClr>
                <a:srgbClr val="262626"/>
              </a:buClr>
              <a:buFont typeface="Calibri" panose="020F0502020204030204" pitchFamily="34" charset="0"/>
              <a:buChar char="-"/>
              <a:defRPr>
                <a:solidFill>
                  <a:srgbClr val="262626"/>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9pPr>
          </a:lstStyle>
          <a:p>
            <a:pPr algn="ctr">
              <a:spcBef>
                <a:spcPct val="0"/>
              </a:spcBef>
              <a:buClrTx/>
              <a:buFontTx/>
              <a:buNone/>
              <a:defRPr/>
            </a:pPr>
            <a:r>
              <a:rPr lang="en-US" altLang="nl-BE" sz="1600" b="0" cap="all" dirty="0" err="1">
                <a:solidFill>
                  <a:prstClr val="black">
                    <a:lumMod val="85000"/>
                    <a:lumOff val="15000"/>
                  </a:prstClr>
                </a:solidFill>
                <a:latin typeface="FlandersArtSans-Regular" panose="00000500000000000000" pitchFamily="2" charset="0"/>
              </a:rPr>
              <a:t>hr</a:t>
            </a:r>
            <a:endParaRPr lang="nl-BE" altLang="nl-BE" sz="1600" b="0" cap="all" dirty="0">
              <a:solidFill>
                <a:prstClr val="black">
                  <a:lumMod val="85000"/>
                  <a:lumOff val="15000"/>
                </a:prstClr>
              </a:solidFill>
              <a:latin typeface="FlandersArtSans-Regular" panose="00000500000000000000" pitchFamily="2" charset="0"/>
            </a:endParaRPr>
          </a:p>
        </p:txBody>
      </p:sp>
      <p:sp>
        <p:nvSpPr>
          <p:cNvPr id="48" name="Tekstvak 8"/>
          <p:cNvSpPr txBox="1">
            <a:spLocks noChangeArrowheads="1"/>
          </p:cNvSpPr>
          <p:nvPr/>
        </p:nvSpPr>
        <p:spPr bwMode="auto">
          <a:xfrm>
            <a:off x="3045407" y="1768975"/>
            <a:ext cx="2486025" cy="338554"/>
          </a:xfrm>
          <a:prstGeom prst="rect">
            <a:avLst/>
          </a:prstGeom>
          <a:noFill/>
          <a:ln>
            <a:noFill/>
          </a:ln>
          <a:extLst/>
        </p:spPr>
        <p:txBody>
          <a:bodyPr>
            <a:spAutoFit/>
          </a:bodyPr>
          <a:lstStyle>
            <a:lvl1pPr defTabSz="719138">
              <a:spcBef>
                <a:spcPts val="100"/>
              </a:spcBef>
              <a:buClr>
                <a:srgbClr val="262626"/>
              </a:buClr>
              <a:buFont typeface="Calibri" panose="020F0502020204030204" pitchFamily="34" charset="0"/>
              <a:buChar char="-"/>
              <a:tabLst>
                <a:tab pos="180975" algn="l"/>
              </a:tabLst>
              <a:defRPr sz="2000" b="1">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719138">
              <a:spcBef>
                <a:spcPts val="100"/>
              </a:spcBef>
              <a:buClr>
                <a:srgbClr val="262626"/>
              </a:buClr>
              <a:buFont typeface="Calibri" panose="020F0502020204030204" pitchFamily="34" charset="0"/>
              <a:buChar char="-"/>
              <a:defRPr sz="2000">
                <a:solidFill>
                  <a:srgbClr val="262626"/>
                </a:solidFill>
                <a:latin typeface="Arial" panose="020B0604020202020204" pitchFamily="34" charset="0"/>
                <a:ea typeface="Arial" panose="020B0604020202020204" pitchFamily="34" charset="0"/>
                <a:cs typeface="Arial" panose="020B0604020202020204" pitchFamily="34" charset="0"/>
              </a:defRPr>
            </a:lvl2pPr>
            <a:lvl3pPr marL="1143000" indent="-228600" defTabSz="719138">
              <a:spcBef>
                <a:spcPts val="100"/>
              </a:spcBef>
              <a:buClr>
                <a:srgbClr val="262626"/>
              </a:buClr>
              <a:buFont typeface="Calibri" panose="020F0502020204030204" pitchFamily="34" charset="0"/>
              <a:buChar char="-"/>
              <a:defRPr>
                <a:solidFill>
                  <a:srgbClr val="262626"/>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9pPr>
          </a:lstStyle>
          <a:p>
            <a:pPr algn="ctr">
              <a:spcBef>
                <a:spcPct val="0"/>
              </a:spcBef>
              <a:buClrTx/>
              <a:buFontTx/>
              <a:buNone/>
              <a:defRPr/>
            </a:pPr>
            <a:r>
              <a:rPr lang="en-US" altLang="nl-BE" sz="1600" b="0" cap="all" dirty="0" err="1">
                <a:solidFill>
                  <a:prstClr val="black">
                    <a:lumMod val="85000"/>
                    <a:lumOff val="15000"/>
                  </a:prstClr>
                </a:solidFill>
                <a:latin typeface="FlandersArtSans-Regular" panose="00000500000000000000" pitchFamily="2" charset="0"/>
              </a:rPr>
              <a:t>aanbod</a:t>
            </a:r>
            <a:endParaRPr lang="nl-BE" altLang="nl-BE" sz="1600" b="0" cap="all" dirty="0">
              <a:solidFill>
                <a:prstClr val="black">
                  <a:lumMod val="85000"/>
                  <a:lumOff val="15000"/>
                </a:prstClr>
              </a:solidFill>
              <a:latin typeface="FlandersArtSans-Regular" panose="00000500000000000000" pitchFamily="2" charset="0"/>
            </a:endParaRPr>
          </a:p>
        </p:txBody>
      </p:sp>
      <p:pic>
        <p:nvPicPr>
          <p:cNvPr id="49" name="Afbeelding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81000" y="4058828"/>
            <a:ext cx="809683" cy="805790"/>
          </a:xfrm>
          <a:prstGeom prst="rect">
            <a:avLst/>
          </a:prstGeom>
        </p:spPr>
      </p:pic>
      <p:sp>
        <p:nvSpPr>
          <p:cNvPr id="50" name="Tekstvak 8"/>
          <p:cNvSpPr txBox="1">
            <a:spLocks noChangeArrowheads="1"/>
          </p:cNvSpPr>
          <p:nvPr/>
        </p:nvSpPr>
        <p:spPr bwMode="auto">
          <a:xfrm>
            <a:off x="441201" y="4231924"/>
            <a:ext cx="2486025" cy="338554"/>
          </a:xfrm>
          <a:prstGeom prst="rect">
            <a:avLst/>
          </a:prstGeom>
          <a:noFill/>
          <a:ln>
            <a:noFill/>
          </a:ln>
          <a:extLst/>
        </p:spPr>
        <p:txBody>
          <a:bodyPr>
            <a:spAutoFit/>
          </a:bodyPr>
          <a:lstStyle>
            <a:lvl1pPr defTabSz="719138">
              <a:spcBef>
                <a:spcPts val="100"/>
              </a:spcBef>
              <a:buClr>
                <a:srgbClr val="262626"/>
              </a:buClr>
              <a:buFont typeface="Calibri" panose="020F0502020204030204" pitchFamily="34" charset="0"/>
              <a:buChar char="-"/>
              <a:tabLst>
                <a:tab pos="180975" algn="l"/>
              </a:tabLst>
              <a:defRPr sz="2000" b="1">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719138">
              <a:spcBef>
                <a:spcPts val="100"/>
              </a:spcBef>
              <a:buClr>
                <a:srgbClr val="262626"/>
              </a:buClr>
              <a:buFont typeface="Calibri" panose="020F0502020204030204" pitchFamily="34" charset="0"/>
              <a:buChar char="-"/>
              <a:defRPr sz="2000">
                <a:solidFill>
                  <a:srgbClr val="262626"/>
                </a:solidFill>
                <a:latin typeface="Arial" panose="020B0604020202020204" pitchFamily="34" charset="0"/>
                <a:ea typeface="Arial" panose="020B0604020202020204" pitchFamily="34" charset="0"/>
                <a:cs typeface="Arial" panose="020B0604020202020204" pitchFamily="34" charset="0"/>
              </a:defRPr>
            </a:lvl2pPr>
            <a:lvl3pPr marL="1143000" indent="-228600" defTabSz="719138">
              <a:spcBef>
                <a:spcPts val="100"/>
              </a:spcBef>
              <a:buClr>
                <a:srgbClr val="262626"/>
              </a:buClr>
              <a:buFont typeface="Calibri" panose="020F0502020204030204" pitchFamily="34" charset="0"/>
              <a:buChar char="-"/>
              <a:defRPr>
                <a:solidFill>
                  <a:srgbClr val="262626"/>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9pPr>
          </a:lstStyle>
          <a:p>
            <a:pPr algn="ctr">
              <a:spcBef>
                <a:spcPct val="0"/>
              </a:spcBef>
              <a:buClrTx/>
              <a:buFontTx/>
              <a:buNone/>
              <a:defRPr/>
            </a:pPr>
            <a:r>
              <a:rPr lang="en-US" altLang="nl-BE" sz="1600" b="0" cap="all" dirty="0" err="1">
                <a:solidFill>
                  <a:prstClr val="black">
                    <a:lumMod val="85000"/>
                    <a:lumOff val="15000"/>
                  </a:prstClr>
                </a:solidFill>
                <a:latin typeface="FlandersArtSans-Regular" panose="00000500000000000000" pitchFamily="2" charset="0"/>
              </a:rPr>
              <a:t>sfeer</a:t>
            </a:r>
            <a:endParaRPr lang="nl-BE" altLang="nl-BE" sz="1600" b="0" cap="all" dirty="0">
              <a:solidFill>
                <a:prstClr val="black">
                  <a:lumMod val="85000"/>
                  <a:lumOff val="15000"/>
                </a:prstClr>
              </a:solidFill>
              <a:latin typeface="FlandersArtSans-Regular" panose="00000500000000000000" pitchFamily="2" charset="0"/>
            </a:endParaRPr>
          </a:p>
        </p:txBody>
      </p:sp>
    </p:spTree>
    <p:extLst>
      <p:ext uri="{BB962C8B-B14F-4D97-AF65-F5344CB8AC3E}">
        <p14:creationId xmlns:p14="http://schemas.microsoft.com/office/powerpoint/2010/main" val="419011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50"/>
                                        <p:tgtEl>
                                          <p:spTgt spid="41"/>
                                        </p:tgtEl>
                                      </p:cBhvr>
                                    </p:animEffect>
                                  </p:childTnLst>
                                </p:cTn>
                              </p:par>
                              <p:par>
                                <p:cTn id="8" presetID="8" presetClass="emph" presetSubtype="0" repeatCount="indefinite" fill="hold" nodeType="withEffect">
                                  <p:stCondLst>
                                    <p:cond delay="0"/>
                                  </p:stCondLst>
                                  <p:childTnLst>
                                    <p:animRot by="21600000">
                                      <p:cBhvr>
                                        <p:cTn id="9" dur="3000" fill="hold"/>
                                        <p:tgtEl>
                                          <p:spTgt spid="31"/>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250" fill="hold"/>
                                        <p:tgtEl>
                                          <p:spTgt spid="32"/>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250" fill="hold"/>
                                        <p:tgtEl>
                                          <p:spTgt spid="33"/>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250" fill="hold"/>
                                        <p:tgtEl>
                                          <p:spTgt spid="34"/>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3000" fill="hold"/>
                                        <p:tgtEl>
                                          <p:spTgt spid="36"/>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250" fill="hold"/>
                                        <p:tgtEl>
                                          <p:spTgt spid="37"/>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250" fill="hold"/>
                                        <p:tgtEl>
                                          <p:spTgt spid="38"/>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250" fill="hold"/>
                                        <p:tgtEl>
                                          <p:spTgt spid="3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250" fill="hold"/>
                                        <p:tgtEl>
                                          <p:spTgt spid="40"/>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250" fill="hold"/>
                                        <p:tgtEl>
                                          <p:spTgt spid="4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250"/>
                                        <p:tgtEl>
                                          <p:spTgt spid="4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250"/>
                                        <p:tgtEl>
                                          <p:spTgt spid="4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25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250"/>
                                        <p:tgtEl>
                                          <p:spTgt spid="4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25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250"/>
                                        <p:tgtEl>
                                          <p:spTgt spid="5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250"/>
                                        <p:tgtEl>
                                          <p:spTgt spid="4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250"/>
                                        <p:tgtEl>
                                          <p:spTgt spid="4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1" grpId="0"/>
      <p:bldP spid="42" grpId="0"/>
      <p:bldP spid="43" grpId="0"/>
      <p:bldP spid="44" grpId="0"/>
      <p:bldP spid="45" grpId="0"/>
      <p:bldP spid="46" grpId="0"/>
      <p:bldP spid="47" grpId="0"/>
      <p:bldP spid="48"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jdelijke aanduiding voor tekst 2"/>
          <p:cNvSpPr txBox="1">
            <a:spLocks/>
          </p:cNvSpPr>
          <p:nvPr/>
        </p:nvSpPr>
        <p:spPr>
          <a:xfrm>
            <a:off x="1515531" y="1628800"/>
            <a:ext cx="1932990" cy="369192"/>
          </a:xfrm>
          <a:prstGeom prst="rect">
            <a:avLst/>
          </a:prstGeom>
          <a:solidFill>
            <a:srgbClr val="FFED00"/>
          </a:solidFill>
          <a:ln w="19050">
            <a:noFill/>
          </a:ln>
        </p:spPr>
        <p:txBody>
          <a:bodyPr vert="horz" lIns="0" tIns="36000" rIns="108000" bIns="36000" anchor="ctr">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None/>
            </a:pPr>
            <a:r>
              <a:rPr lang="nl-BE" sz="2000" cap="all" dirty="0">
                <a:solidFill>
                  <a:schemeClr val="tx1">
                    <a:lumMod val="90000"/>
                    <a:lumOff val="10000"/>
                  </a:schemeClr>
                </a:solidFill>
                <a:latin typeface="FlandersArtSans-Medium" panose="00000600000000000000" pitchFamily="2" charset="0"/>
                <a:ea typeface="Verdana" panose="020B0604030504040204" pitchFamily="34" charset="0"/>
                <a:cs typeface="Verdana" panose="020B0604030504040204" pitchFamily="34" charset="0"/>
              </a:rPr>
              <a:t>Traditioneel</a:t>
            </a:r>
          </a:p>
        </p:txBody>
      </p:sp>
      <p:sp>
        <p:nvSpPr>
          <p:cNvPr id="18" name="Tijdelijke aanduiding voor inhoud 3"/>
          <p:cNvSpPr txBox="1">
            <a:spLocks/>
          </p:cNvSpPr>
          <p:nvPr/>
        </p:nvSpPr>
        <p:spPr>
          <a:xfrm>
            <a:off x="1331640" y="3718546"/>
            <a:ext cx="2300771" cy="2295104"/>
          </a:xfrm>
          <a:prstGeom prst="rect">
            <a:avLst/>
          </a:prstGeom>
        </p:spPr>
        <p:txBody>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r>
              <a:rPr lang="nl-BE" sz="2000" cap="all" dirty="0">
                <a:latin typeface="FlandersArtSans-Medium" panose="00000600000000000000" pitchFamily="2" charset="0"/>
                <a:ea typeface="Verdana" panose="020B0604030504040204" pitchFamily="34" charset="0"/>
                <a:cs typeface="Verdana" panose="020B0604030504040204" pitchFamily="34" charset="0"/>
              </a:rPr>
              <a:t>De 4 P’s:</a:t>
            </a:r>
          </a:p>
          <a:p>
            <a:pPr lvl="1">
              <a:buClr>
                <a:schemeClr val="tx1"/>
              </a:buClr>
              <a:buFont typeface="Arial" panose="020B0604020202020204" pitchFamily="34" charset="0"/>
              <a:buChar char="•"/>
            </a:pPr>
            <a:r>
              <a:rPr lang="nl-BE" sz="2000" dirty="0">
                <a:solidFill>
                  <a:schemeClr val="tx1">
                    <a:lumMod val="90000"/>
                    <a:lumOff val="10000"/>
                  </a:schemeClr>
                </a:solidFill>
                <a:latin typeface="FlandersArtSans-Regular" panose="00000500000000000000" pitchFamily="2" charset="0"/>
                <a:ea typeface="Verdana" panose="020B0604030504040204" pitchFamily="34" charset="0"/>
                <a:cs typeface="Verdana" panose="020B0604030504040204" pitchFamily="34" charset="0"/>
              </a:rPr>
              <a:t>Product</a:t>
            </a:r>
          </a:p>
          <a:p>
            <a:pPr lvl="1">
              <a:buClr>
                <a:schemeClr val="tx1"/>
              </a:buClr>
              <a:buFont typeface="Arial" panose="020B0604020202020204" pitchFamily="34" charset="0"/>
              <a:buChar char="•"/>
            </a:pPr>
            <a:r>
              <a:rPr lang="nl-BE" sz="2000" dirty="0">
                <a:solidFill>
                  <a:schemeClr val="tx1">
                    <a:lumMod val="90000"/>
                    <a:lumOff val="10000"/>
                  </a:schemeClr>
                </a:solidFill>
                <a:latin typeface="FlandersArtSans-Regular" panose="00000500000000000000" pitchFamily="2" charset="0"/>
                <a:ea typeface="Verdana" panose="020B0604030504040204" pitchFamily="34" charset="0"/>
                <a:cs typeface="Verdana" panose="020B0604030504040204" pitchFamily="34" charset="0"/>
              </a:rPr>
              <a:t>Prijs</a:t>
            </a:r>
          </a:p>
          <a:p>
            <a:pPr lvl="1">
              <a:buClr>
                <a:schemeClr val="tx1"/>
              </a:buClr>
              <a:buFont typeface="Arial" panose="020B0604020202020204" pitchFamily="34" charset="0"/>
              <a:buChar char="•"/>
            </a:pPr>
            <a:r>
              <a:rPr lang="nl-BE" sz="2000" dirty="0">
                <a:solidFill>
                  <a:schemeClr val="tx1">
                    <a:lumMod val="90000"/>
                    <a:lumOff val="10000"/>
                  </a:schemeClr>
                </a:solidFill>
                <a:latin typeface="FlandersArtSans-Regular" panose="00000500000000000000" pitchFamily="2" charset="0"/>
                <a:ea typeface="Verdana" panose="020B0604030504040204" pitchFamily="34" charset="0"/>
                <a:cs typeface="Verdana" panose="020B0604030504040204" pitchFamily="34" charset="0"/>
              </a:rPr>
              <a:t>Plaats</a:t>
            </a:r>
          </a:p>
          <a:p>
            <a:pPr lvl="1">
              <a:buClr>
                <a:schemeClr val="tx1"/>
              </a:buClr>
              <a:buFont typeface="Arial" panose="020B0604020202020204" pitchFamily="34" charset="0"/>
              <a:buChar char="•"/>
            </a:pPr>
            <a:r>
              <a:rPr lang="nl-BE" sz="2000" dirty="0">
                <a:solidFill>
                  <a:schemeClr val="tx1">
                    <a:lumMod val="90000"/>
                    <a:lumOff val="10000"/>
                  </a:schemeClr>
                </a:solidFill>
                <a:latin typeface="FlandersArtSans-Regular" panose="00000500000000000000" pitchFamily="2" charset="0"/>
                <a:ea typeface="Verdana" panose="020B0604030504040204" pitchFamily="34" charset="0"/>
                <a:cs typeface="Verdana" panose="020B0604030504040204" pitchFamily="34" charset="0"/>
              </a:rPr>
              <a:t>Promotie</a:t>
            </a:r>
          </a:p>
          <a:p>
            <a:pPr lvl="1">
              <a:buClr>
                <a:schemeClr val="tx1"/>
              </a:buClr>
              <a:buFont typeface="Arial" panose="020B0604020202020204" pitchFamily="34" charset="0"/>
              <a:buChar char="•"/>
            </a:pPr>
            <a:r>
              <a:rPr lang="nl-BE" sz="2000" dirty="0">
                <a:solidFill>
                  <a:schemeClr val="tx1">
                    <a:lumMod val="90000"/>
                    <a:lumOff val="10000"/>
                  </a:schemeClr>
                </a:solidFill>
                <a:latin typeface="FlandersArtSans-Regular" panose="00000500000000000000" pitchFamily="2" charset="0"/>
                <a:ea typeface="Verdana" panose="020B0604030504040204" pitchFamily="34" charset="0"/>
                <a:cs typeface="Verdana" panose="020B0604030504040204" pitchFamily="34" charset="0"/>
              </a:rPr>
              <a:t>(Personeel)</a:t>
            </a:r>
          </a:p>
        </p:txBody>
      </p:sp>
      <p:sp>
        <p:nvSpPr>
          <p:cNvPr id="19" name="Tijdelijke aanduiding voor tekst 4"/>
          <p:cNvSpPr txBox="1">
            <a:spLocks/>
          </p:cNvSpPr>
          <p:nvPr/>
        </p:nvSpPr>
        <p:spPr>
          <a:xfrm>
            <a:off x="5900279" y="1628800"/>
            <a:ext cx="1539890" cy="369192"/>
          </a:xfrm>
          <a:prstGeom prst="rect">
            <a:avLst/>
          </a:prstGeom>
          <a:solidFill>
            <a:srgbClr val="FFED00"/>
          </a:solidFill>
          <a:ln w="19050">
            <a:noFill/>
          </a:ln>
        </p:spPr>
        <p:txBody>
          <a:bodyPr wrap="none" lIns="0" tIns="36000" rIns="108000" bIns="36000" anchor="ctr">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None/>
            </a:pPr>
            <a:r>
              <a:rPr lang="nl-BE" sz="2000" cap="all" dirty="0">
                <a:solidFill>
                  <a:schemeClr val="tx1">
                    <a:lumMod val="90000"/>
                    <a:lumOff val="10000"/>
                  </a:schemeClr>
                </a:solidFill>
                <a:latin typeface="FlandersArtSans-Medium" panose="00000600000000000000" pitchFamily="2" charset="0"/>
                <a:ea typeface="Verdana" panose="020B0604030504040204" pitchFamily="34" charset="0"/>
                <a:cs typeface="Verdana" panose="020B0604030504040204" pitchFamily="34" charset="0"/>
              </a:rPr>
              <a:t>Vandaag</a:t>
            </a:r>
          </a:p>
        </p:txBody>
      </p:sp>
      <p:cxnSp>
        <p:nvCxnSpPr>
          <p:cNvPr id="20" name="Rechte verbindingslijn 19"/>
          <p:cNvCxnSpPr>
            <a:cxnSpLocks/>
          </p:cNvCxnSpPr>
          <p:nvPr/>
        </p:nvCxnSpPr>
        <p:spPr>
          <a:xfrm flipH="1" flipV="1">
            <a:off x="4662972" y="1628801"/>
            <a:ext cx="30167" cy="4464495"/>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ijdelijke aanduiding voor inhoud 5"/>
          <p:cNvSpPr txBox="1">
            <a:spLocks/>
          </p:cNvSpPr>
          <p:nvPr/>
        </p:nvSpPr>
        <p:spPr>
          <a:xfrm>
            <a:off x="5423945" y="3717032"/>
            <a:ext cx="2820463" cy="2511128"/>
          </a:xfrm>
          <a:prstGeom prst="rect">
            <a:avLst/>
          </a:prstGeom>
        </p:spPr>
        <p:txBody>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r>
              <a:rPr lang="nl-BE" sz="2000" cap="all" dirty="0">
                <a:latin typeface="FlandersArtSans-Medium" panose="00000600000000000000" pitchFamily="2" charset="0"/>
                <a:ea typeface="Verdana" panose="020B0604030504040204" pitchFamily="34" charset="0"/>
                <a:cs typeface="Verdana" panose="020B0604030504040204" pitchFamily="34" charset="0"/>
              </a:rPr>
              <a:t>De 4 C’s:</a:t>
            </a:r>
          </a:p>
          <a:p>
            <a:pPr lvl="1">
              <a:buClr>
                <a:schemeClr val="tx1">
                  <a:lumMod val="90000"/>
                  <a:lumOff val="10000"/>
                </a:schemeClr>
              </a:buClr>
              <a:buFont typeface="Arial" panose="020B0604020202020204" pitchFamily="34" charset="0"/>
              <a:buChar char="•"/>
            </a:pPr>
            <a:r>
              <a:rPr lang="nl-BE" sz="1800" dirty="0">
                <a:latin typeface="FlandersArtSans-Regular" panose="00000500000000000000" pitchFamily="2" charset="0"/>
                <a:ea typeface="Verdana" panose="020B0604030504040204" pitchFamily="34" charset="0"/>
                <a:cs typeface="Verdana" panose="020B0604030504040204" pitchFamily="34" charset="0"/>
              </a:rPr>
              <a:t>Customer solution</a:t>
            </a:r>
          </a:p>
          <a:p>
            <a:pPr lvl="1">
              <a:buClr>
                <a:schemeClr val="tx1">
                  <a:lumMod val="90000"/>
                  <a:lumOff val="10000"/>
                </a:schemeClr>
              </a:buClr>
              <a:buFont typeface="Arial" panose="020B0604020202020204" pitchFamily="34" charset="0"/>
              <a:buChar char="•"/>
            </a:pPr>
            <a:r>
              <a:rPr lang="nl-BE" sz="1800" dirty="0" err="1">
                <a:latin typeface="FlandersArtSans-Regular" panose="00000500000000000000" pitchFamily="2" charset="0"/>
                <a:ea typeface="Verdana" panose="020B0604030504040204" pitchFamily="34" charset="0"/>
                <a:cs typeface="Verdana" panose="020B0604030504040204" pitchFamily="34" charset="0"/>
              </a:rPr>
              <a:t>Cost</a:t>
            </a:r>
            <a:r>
              <a:rPr lang="nl-BE" sz="1800" dirty="0">
                <a:latin typeface="FlandersArtSans-Regular" panose="00000500000000000000" pitchFamily="2" charset="0"/>
                <a:ea typeface="Verdana" panose="020B0604030504040204" pitchFamily="34" charset="0"/>
                <a:cs typeface="Verdana" panose="020B0604030504040204" pitchFamily="34" charset="0"/>
              </a:rPr>
              <a:t> </a:t>
            </a:r>
            <a:r>
              <a:rPr lang="nl-BE" sz="1800" dirty="0" err="1">
                <a:latin typeface="FlandersArtSans-Regular" panose="00000500000000000000" pitchFamily="2" charset="0"/>
                <a:ea typeface="Verdana" panose="020B0604030504040204" pitchFamily="34" charset="0"/>
                <a:cs typeface="Verdana" panose="020B0604030504040204" pitchFamily="34" charset="0"/>
              </a:rPr>
              <a:t>to</a:t>
            </a:r>
            <a:r>
              <a:rPr lang="nl-BE" sz="1800" dirty="0">
                <a:latin typeface="FlandersArtSans-Regular" panose="00000500000000000000" pitchFamily="2" charset="0"/>
                <a:ea typeface="Verdana" panose="020B0604030504040204" pitchFamily="34" charset="0"/>
                <a:cs typeface="Verdana" panose="020B0604030504040204" pitchFamily="34" charset="0"/>
              </a:rPr>
              <a:t> </a:t>
            </a:r>
            <a:r>
              <a:rPr lang="nl-BE" sz="1800" dirty="0" err="1">
                <a:latin typeface="FlandersArtSans-Regular" panose="00000500000000000000" pitchFamily="2" charset="0"/>
                <a:ea typeface="Verdana" panose="020B0604030504040204" pitchFamily="34" charset="0"/>
                <a:cs typeface="Verdana" panose="020B0604030504040204" pitchFamily="34" charset="0"/>
              </a:rPr>
              <a:t>consumer</a:t>
            </a:r>
            <a:endParaRPr lang="nl-BE" sz="1800" dirty="0">
              <a:latin typeface="FlandersArtSans-Regular" panose="00000500000000000000" pitchFamily="2" charset="0"/>
              <a:ea typeface="Verdana" panose="020B0604030504040204" pitchFamily="34" charset="0"/>
              <a:cs typeface="Verdana" panose="020B0604030504040204" pitchFamily="34" charset="0"/>
            </a:endParaRPr>
          </a:p>
          <a:p>
            <a:pPr lvl="1">
              <a:buClr>
                <a:schemeClr val="tx1">
                  <a:lumMod val="90000"/>
                  <a:lumOff val="10000"/>
                </a:schemeClr>
              </a:buClr>
              <a:buFont typeface="Arial" panose="020B0604020202020204" pitchFamily="34" charset="0"/>
              <a:buChar char="•"/>
            </a:pPr>
            <a:r>
              <a:rPr lang="nl-BE" sz="1800" dirty="0">
                <a:latin typeface="FlandersArtSans-Regular" panose="00000500000000000000" pitchFamily="2" charset="0"/>
                <a:ea typeface="Verdana" panose="020B0604030504040204" pitchFamily="34" charset="0"/>
                <a:cs typeface="Verdana" panose="020B0604030504040204" pitchFamily="34" charset="0"/>
              </a:rPr>
              <a:t>Convenience</a:t>
            </a:r>
          </a:p>
          <a:p>
            <a:pPr lvl="1">
              <a:buClr>
                <a:schemeClr val="tx1">
                  <a:lumMod val="90000"/>
                  <a:lumOff val="10000"/>
                </a:schemeClr>
              </a:buClr>
              <a:buFont typeface="Arial" panose="020B0604020202020204" pitchFamily="34" charset="0"/>
              <a:buChar char="•"/>
            </a:pPr>
            <a:r>
              <a:rPr lang="nl-BE" sz="1800" dirty="0">
                <a:latin typeface="FlandersArtSans-Regular" panose="00000500000000000000" pitchFamily="2" charset="0"/>
                <a:ea typeface="Verdana" panose="020B0604030504040204" pitchFamily="34" charset="0"/>
                <a:cs typeface="Verdana" panose="020B0604030504040204" pitchFamily="34" charset="0"/>
              </a:rPr>
              <a:t>Communication</a:t>
            </a:r>
          </a:p>
        </p:txBody>
      </p:sp>
      <p:sp>
        <p:nvSpPr>
          <p:cNvPr id="15" name="Titel 1"/>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rPr>
              <a:t>Het concept in 4 C’s</a:t>
            </a:r>
          </a:p>
        </p:txBody>
      </p:sp>
      <p:sp>
        <p:nvSpPr>
          <p:cNvPr id="16" name="Ovaal 15">
            <a:extLst>
              <a:ext uri="{FF2B5EF4-FFF2-40B4-BE49-F238E27FC236}">
                <a16:creationId xmlns:a16="http://schemas.microsoft.com/office/drawing/2014/main" id="{CB22710D-A833-46A4-BBFE-7290D18AC9E0}"/>
              </a:ext>
            </a:extLst>
          </p:cNvPr>
          <p:cNvSpPr/>
          <p:nvPr/>
        </p:nvSpPr>
        <p:spPr>
          <a:xfrm>
            <a:off x="1932475" y="2290443"/>
            <a:ext cx="1099102" cy="1104460"/>
          </a:xfrm>
          <a:prstGeom prst="ellipse">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5200" dirty="0">
                <a:solidFill>
                  <a:srgbClr val="00B0F0"/>
                </a:solidFill>
                <a:latin typeface="FlandersArtSans-Bold" panose="00000800000000000000" pitchFamily="2" charset="0"/>
              </a:rPr>
              <a:t>P</a:t>
            </a:r>
          </a:p>
        </p:txBody>
      </p:sp>
      <p:sp>
        <p:nvSpPr>
          <p:cNvPr id="17" name="Ovaal 16">
            <a:extLst>
              <a:ext uri="{FF2B5EF4-FFF2-40B4-BE49-F238E27FC236}">
                <a16:creationId xmlns:a16="http://schemas.microsoft.com/office/drawing/2014/main" id="{26A0F0AC-CC91-4D70-BCD6-FBDD244DAFED}"/>
              </a:ext>
            </a:extLst>
          </p:cNvPr>
          <p:cNvSpPr/>
          <p:nvPr/>
        </p:nvSpPr>
        <p:spPr>
          <a:xfrm>
            <a:off x="6120673" y="2290443"/>
            <a:ext cx="1099102" cy="1104460"/>
          </a:xfrm>
          <a:prstGeom prst="ellipse">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5200" dirty="0">
                <a:solidFill>
                  <a:srgbClr val="00B0F0"/>
                </a:solidFill>
                <a:latin typeface="FlandersArtSans-Bold" panose="00000800000000000000" pitchFamily="2" charset="0"/>
              </a:rPr>
              <a:t>C</a:t>
            </a:r>
          </a:p>
        </p:txBody>
      </p:sp>
      <p:sp>
        <p:nvSpPr>
          <p:cNvPr id="26" name="Ovaal 25">
            <a:extLst>
              <a:ext uri="{FF2B5EF4-FFF2-40B4-BE49-F238E27FC236}">
                <a16:creationId xmlns:a16="http://schemas.microsoft.com/office/drawing/2014/main" id="{BBF1779D-768C-49A9-82DC-C25D7EEEA99C}"/>
              </a:ext>
            </a:extLst>
          </p:cNvPr>
          <p:cNvSpPr/>
          <p:nvPr/>
        </p:nvSpPr>
        <p:spPr>
          <a:xfrm>
            <a:off x="1763688" y="2398075"/>
            <a:ext cx="408714" cy="410706"/>
          </a:xfrm>
          <a:prstGeom prst="ellipse">
            <a:avLst/>
          </a:prstGeom>
          <a:solidFill>
            <a:schemeClr val="tx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dirty="0">
                <a:solidFill>
                  <a:schemeClr val="bg1"/>
                </a:solidFill>
                <a:latin typeface="FlandersArtSans-Regular" panose="00000500000000000000" pitchFamily="2" charset="0"/>
              </a:rPr>
              <a:t>4</a:t>
            </a:r>
          </a:p>
        </p:txBody>
      </p:sp>
      <p:sp>
        <p:nvSpPr>
          <p:cNvPr id="27" name="Ovaal 26">
            <a:extLst>
              <a:ext uri="{FF2B5EF4-FFF2-40B4-BE49-F238E27FC236}">
                <a16:creationId xmlns:a16="http://schemas.microsoft.com/office/drawing/2014/main" id="{274914DF-6362-491D-BAC4-B22BFC20B5CB}"/>
              </a:ext>
            </a:extLst>
          </p:cNvPr>
          <p:cNvSpPr/>
          <p:nvPr/>
        </p:nvSpPr>
        <p:spPr>
          <a:xfrm>
            <a:off x="6012160" y="2398075"/>
            <a:ext cx="408714" cy="410706"/>
          </a:xfrm>
          <a:prstGeom prst="ellipse">
            <a:avLst/>
          </a:prstGeom>
          <a:solidFill>
            <a:schemeClr val="tx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dirty="0">
                <a:solidFill>
                  <a:schemeClr val="bg1"/>
                </a:solidFill>
                <a:latin typeface="FlandersArtSans-Regular" panose="00000500000000000000" pitchFamily="2" charset="0"/>
              </a:rPr>
              <a:t>4</a:t>
            </a:r>
          </a:p>
        </p:txBody>
      </p:sp>
    </p:spTree>
    <p:extLst>
      <p:ext uri="{BB962C8B-B14F-4D97-AF65-F5344CB8AC3E}">
        <p14:creationId xmlns:p14="http://schemas.microsoft.com/office/powerpoint/2010/main" val="314763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4124594" y="1628800"/>
            <a:ext cx="4087631" cy="4037959"/>
          </a:xfrm>
        </p:spPr>
        <p:txBody>
          <a:bodyPr>
            <a:noAutofit/>
          </a:bodyPr>
          <a:lstStyle/>
          <a:p>
            <a:pPr>
              <a:buFont typeface="FlandersArtSans-Regular" panose="00000500000000000000" pitchFamily="2" charset="0"/>
              <a:buChar char="-"/>
            </a:pPr>
            <a:r>
              <a:rPr lang="nl-BE" sz="2000" dirty="0">
                <a:latin typeface="FlandersArtSans-Regular" panose="00000500000000000000" pitchFamily="2" charset="0"/>
              </a:rPr>
              <a:t>Denk aan de gast/klant</a:t>
            </a:r>
          </a:p>
          <a:p>
            <a:pPr>
              <a:buFont typeface="FlandersArtSans-Regular" panose="00000500000000000000" pitchFamily="2" charset="0"/>
              <a:buChar char="-"/>
            </a:pPr>
            <a:r>
              <a:rPr lang="nl-BE" sz="2000" dirty="0">
                <a:latin typeface="FlandersArtSans-Regular" panose="00000500000000000000" pitchFamily="2" charset="0"/>
              </a:rPr>
              <a:t>Waarom is ons bedrijf een oplossing voor iets wat de klant wil? Voor een probleem dat de klant heeft (als wij er niet zouden zijn)?</a:t>
            </a:r>
          </a:p>
          <a:p>
            <a:pPr>
              <a:buFont typeface="FlandersArtSans-Regular" panose="00000500000000000000" pitchFamily="2" charset="0"/>
              <a:buChar char="-"/>
            </a:pPr>
            <a:r>
              <a:rPr lang="nl-BE" sz="2000" dirty="0">
                <a:latin typeface="FlandersArtSans-Regular" panose="00000500000000000000" pitchFamily="2" charset="0"/>
              </a:rPr>
              <a:t>Bedenk oplossingen</a:t>
            </a:r>
          </a:p>
          <a:p>
            <a:pPr lvl="2">
              <a:buFont typeface="FlandersArtSans-Regular" panose="00000500000000000000" pitchFamily="2" charset="0"/>
              <a:buChar char="-"/>
            </a:pPr>
            <a:r>
              <a:rPr lang="nl-BE" dirty="0">
                <a:latin typeface="FlandersArtSans-Regular" panose="00000500000000000000" pitchFamily="2" charset="0"/>
              </a:rPr>
              <a:t>Menukaart</a:t>
            </a:r>
          </a:p>
          <a:p>
            <a:pPr lvl="2">
              <a:buFont typeface="FlandersArtSans-Regular" panose="00000500000000000000" pitchFamily="2" charset="0"/>
              <a:buChar char="-"/>
            </a:pPr>
            <a:r>
              <a:rPr lang="nl-BE" dirty="0">
                <a:latin typeface="FlandersArtSans-Regular" panose="00000500000000000000" pitchFamily="2" charset="0"/>
              </a:rPr>
              <a:t>Snelheid van bediening</a:t>
            </a:r>
          </a:p>
          <a:p>
            <a:pPr lvl="2">
              <a:buFont typeface="FlandersArtSans-Regular" panose="00000500000000000000" pitchFamily="2" charset="0"/>
              <a:buChar char="-"/>
            </a:pPr>
            <a:r>
              <a:rPr lang="nl-BE" dirty="0">
                <a:latin typeface="FlandersArtSans-Regular" panose="00000500000000000000" pitchFamily="2" charset="0"/>
              </a:rPr>
              <a:t>Inrichting van de kamer, gemeenschappelijke delen</a:t>
            </a:r>
          </a:p>
          <a:p>
            <a:pPr lvl="2">
              <a:buFont typeface="FlandersArtSans-Regular" panose="00000500000000000000" pitchFamily="2" charset="0"/>
              <a:buChar char="-"/>
            </a:pPr>
            <a:r>
              <a:rPr lang="nl-BE" dirty="0">
                <a:latin typeface="FlandersArtSans-Regular" panose="00000500000000000000" pitchFamily="2" charset="0"/>
              </a:rPr>
              <a:t>Manier van werken</a:t>
            </a:r>
          </a:p>
          <a:p>
            <a:pPr lvl="2">
              <a:buFont typeface="FlandersArtSans-Regular" panose="00000500000000000000" pitchFamily="2" charset="0"/>
              <a:buChar char="-"/>
            </a:pPr>
            <a:r>
              <a:rPr lang="nl-BE" dirty="0">
                <a:latin typeface="FlandersArtSans-Regular" panose="00000500000000000000" pitchFamily="2" charset="0"/>
              </a:rPr>
              <a:t>Productmix</a:t>
            </a:r>
          </a:p>
          <a:p>
            <a:pPr lvl="2">
              <a:buFont typeface="FlandersArtSans-Regular" panose="00000500000000000000" pitchFamily="2" charset="0"/>
              <a:buChar char="-"/>
            </a:pPr>
            <a:r>
              <a:rPr lang="nl-BE" dirty="0">
                <a:latin typeface="FlandersArtSans-Regular" panose="00000500000000000000" pitchFamily="2" charset="0"/>
              </a:rPr>
              <a:t>…</a:t>
            </a:r>
          </a:p>
        </p:txBody>
      </p:sp>
      <p:sp>
        <p:nvSpPr>
          <p:cNvPr id="10" name="Titel 1">
            <a:extLst>
              <a:ext uri="{FF2B5EF4-FFF2-40B4-BE49-F238E27FC236}">
                <a16:creationId xmlns:a16="http://schemas.microsoft.com/office/drawing/2014/main" id="{F1980D54-966C-439D-BA96-38012B34FF88}"/>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rPr>
              <a:t>Customer solution</a:t>
            </a:r>
          </a:p>
        </p:txBody>
      </p:sp>
      <p:sp>
        <p:nvSpPr>
          <p:cNvPr id="16" name="Ovaal 15">
            <a:extLst>
              <a:ext uri="{FF2B5EF4-FFF2-40B4-BE49-F238E27FC236}">
                <a16:creationId xmlns:a16="http://schemas.microsoft.com/office/drawing/2014/main" id="{384045CF-3A29-4FB4-A5FB-9F6C18A92924}"/>
              </a:ext>
            </a:extLst>
          </p:cNvPr>
          <p:cNvSpPr/>
          <p:nvPr/>
        </p:nvSpPr>
        <p:spPr>
          <a:xfrm>
            <a:off x="827584" y="1412776"/>
            <a:ext cx="1099102" cy="1104460"/>
          </a:xfrm>
          <a:prstGeom prst="ellipse">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5200" dirty="0">
                <a:solidFill>
                  <a:srgbClr val="00B0F0"/>
                </a:solidFill>
                <a:latin typeface="FlandersArtSans-Bold" panose="00000800000000000000" pitchFamily="2" charset="0"/>
              </a:rPr>
              <a:t>C</a:t>
            </a:r>
          </a:p>
        </p:txBody>
      </p:sp>
      <p:sp>
        <p:nvSpPr>
          <p:cNvPr id="17" name="Ovaal 16">
            <a:extLst>
              <a:ext uri="{FF2B5EF4-FFF2-40B4-BE49-F238E27FC236}">
                <a16:creationId xmlns:a16="http://schemas.microsoft.com/office/drawing/2014/main" id="{FA1F84E6-B147-4546-8AD1-697C08D17D7B}"/>
              </a:ext>
            </a:extLst>
          </p:cNvPr>
          <p:cNvSpPr/>
          <p:nvPr/>
        </p:nvSpPr>
        <p:spPr>
          <a:xfrm>
            <a:off x="719071" y="1520408"/>
            <a:ext cx="408714" cy="410706"/>
          </a:xfrm>
          <a:prstGeom prst="ellipse">
            <a:avLst/>
          </a:prstGeom>
          <a:solidFill>
            <a:schemeClr val="tx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dirty="0">
                <a:solidFill>
                  <a:schemeClr val="bg1"/>
                </a:solidFill>
                <a:latin typeface="FlandersArtSans-Regular" panose="00000500000000000000" pitchFamily="2" charset="0"/>
              </a:rPr>
              <a:t>1</a:t>
            </a:r>
          </a:p>
        </p:txBody>
      </p:sp>
      <p:pic>
        <p:nvPicPr>
          <p:cNvPr id="18" name="Afbeelding 17">
            <a:extLst>
              <a:ext uri="{FF2B5EF4-FFF2-40B4-BE49-F238E27FC236}">
                <a16:creationId xmlns:a16="http://schemas.microsoft.com/office/drawing/2014/main" id="{E53C2C1E-7F45-44E4-BDE2-055275D91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957" y="2708920"/>
            <a:ext cx="2733104" cy="2733104"/>
          </a:xfrm>
          <a:prstGeom prst="rect">
            <a:avLst/>
          </a:prstGeom>
        </p:spPr>
      </p:pic>
    </p:spTree>
    <p:extLst>
      <p:ext uri="{BB962C8B-B14F-4D97-AF65-F5344CB8AC3E}">
        <p14:creationId xmlns:p14="http://schemas.microsoft.com/office/powerpoint/2010/main" val="241366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500"/>
                                        <p:tgtEl>
                                          <p:spTgt spid="2">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500"/>
                                        <p:tgtEl>
                                          <p:spTgt spid="2">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500"/>
                                        <p:tgtEl>
                                          <p:spTgt spid="2">
                                            <p:txEl>
                                              <p:pRg st="3" end="3"/>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fade">
                                      <p:cBhvr>
                                        <p:cTn id="38" dur="500"/>
                                        <p:tgtEl>
                                          <p:spTgt spid="2">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500"/>
                                        <p:tgtEl>
                                          <p:spTgt spid="2">
                                            <p:txEl>
                                              <p:pRg st="7" end="7"/>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animEffect transition="in" filter="fade">
                                      <p:cBhvr>
                                        <p:cTn id="4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A296ACBC-2662-40FE-9B53-A16B1D5F11DD}"/>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err="1">
                <a:solidFill>
                  <a:schemeClr val="tx1">
                    <a:lumMod val="90000"/>
                    <a:lumOff val="10000"/>
                  </a:schemeClr>
                </a:solidFill>
              </a:rPr>
              <a:t>Cost</a:t>
            </a:r>
            <a:r>
              <a:rPr lang="nl-BE" dirty="0">
                <a:solidFill>
                  <a:schemeClr val="tx1">
                    <a:lumMod val="90000"/>
                    <a:lumOff val="10000"/>
                  </a:schemeClr>
                </a:solidFill>
              </a:rPr>
              <a:t> </a:t>
            </a:r>
            <a:r>
              <a:rPr lang="nl-BE" dirty="0" err="1">
                <a:solidFill>
                  <a:schemeClr val="tx1">
                    <a:lumMod val="90000"/>
                    <a:lumOff val="10000"/>
                  </a:schemeClr>
                </a:solidFill>
              </a:rPr>
              <a:t>to</a:t>
            </a:r>
            <a:r>
              <a:rPr lang="nl-BE" dirty="0">
                <a:solidFill>
                  <a:schemeClr val="tx1">
                    <a:lumMod val="90000"/>
                    <a:lumOff val="10000"/>
                  </a:schemeClr>
                </a:solidFill>
              </a:rPr>
              <a:t> </a:t>
            </a:r>
            <a:r>
              <a:rPr lang="nl-BE" dirty="0" err="1">
                <a:solidFill>
                  <a:schemeClr val="tx1">
                    <a:lumMod val="90000"/>
                    <a:lumOff val="10000"/>
                  </a:schemeClr>
                </a:solidFill>
              </a:rPr>
              <a:t>consumer</a:t>
            </a:r>
            <a:endParaRPr lang="nl-BE" dirty="0">
              <a:solidFill>
                <a:schemeClr val="tx1">
                  <a:lumMod val="90000"/>
                  <a:lumOff val="10000"/>
                </a:schemeClr>
              </a:solidFill>
            </a:endParaRPr>
          </a:p>
        </p:txBody>
      </p:sp>
      <p:sp>
        <p:nvSpPr>
          <p:cNvPr id="16" name="Ovaal 15">
            <a:extLst>
              <a:ext uri="{FF2B5EF4-FFF2-40B4-BE49-F238E27FC236}">
                <a16:creationId xmlns:a16="http://schemas.microsoft.com/office/drawing/2014/main" id="{3C6E16C4-FA1D-47F6-8293-4658D5A8592B}"/>
              </a:ext>
            </a:extLst>
          </p:cNvPr>
          <p:cNvSpPr/>
          <p:nvPr/>
        </p:nvSpPr>
        <p:spPr>
          <a:xfrm>
            <a:off x="827584" y="1412776"/>
            <a:ext cx="1099102" cy="1104460"/>
          </a:xfrm>
          <a:prstGeom prst="ellipse">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5200" dirty="0">
                <a:solidFill>
                  <a:srgbClr val="00B0F0"/>
                </a:solidFill>
                <a:latin typeface="FlandersArtSans-Bold" panose="00000800000000000000" pitchFamily="2" charset="0"/>
              </a:rPr>
              <a:t>C</a:t>
            </a:r>
          </a:p>
        </p:txBody>
      </p:sp>
      <p:sp>
        <p:nvSpPr>
          <p:cNvPr id="17" name="Ovaal 16">
            <a:extLst>
              <a:ext uri="{FF2B5EF4-FFF2-40B4-BE49-F238E27FC236}">
                <a16:creationId xmlns:a16="http://schemas.microsoft.com/office/drawing/2014/main" id="{72AEDF1F-ABCB-4DC0-8B3C-B7E33129AC65}"/>
              </a:ext>
            </a:extLst>
          </p:cNvPr>
          <p:cNvSpPr/>
          <p:nvPr/>
        </p:nvSpPr>
        <p:spPr>
          <a:xfrm>
            <a:off x="719071" y="1520408"/>
            <a:ext cx="408714" cy="410706"/>
          </a:xfrm>
          <a:prstGeom prst="ellipse">
            <a:avLst/>
          </a:prstGeom>
          <a:solidFill>
            <a:schemeClr val="tx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dirty="0">
                <a:solidFill>
                  <a:schemeClr val="bg1"/>
                </a:solidFill>
                <a:latin typeface="FlandersArtSans-Regular" panose="00000500000000000000" pitchFamily="2" charset="0"/>
              </a:rPr>
              <a:t>2</a:t>
            </a:r>
          </a:p>
        </p:txBody>
      </p:sp>
      <p:sp>
        <p:nvSpPr>
          <p:cNvPr id="18" name="Tijdelijke aanduiding voor inhoud 1">
            <a:extLst>
              <a:ext uri="{FF2B5EF4-FFF2-40B4-BE49-F238E27FC236}">
                <a16:creationId xmlns:a16="http://schemas.microsoft.com/office/drawing/2014/main" id="{4AD34169-FB7B-4F08-A565-F64A3303DE9B}"/>
              </a:ext>
            </a:extLst>
          </p:cNvPr>
          <p:cNvSpPr txBox="1">
            <a:spLocks/>
          </p:cNvSpPr>
          <p:nvPr/>
        </p:nvSpPr>
        <p:spPr>
          <a:xfrm>
            <a:off x="3888674" y="1722113"/>
            <a:ext cx="3727430" cy="4037959"/>
          </a:xfrm>
          <a:prstGeom prst="rect">
            <a:avLst/>
          </a:prstGeom>
        </p:spPr>
        <p:txBody>
          <a:bodyPr vert="horz" lIns="0" tIns="0" rIns="0" bIns="45720" rtlCol="0">
            <a:noAutofit/>
          </a:bodyPr>
          <a:lstStyle>
            <a:lvl1pPr marL="288000" indent="-288000" algn="l" defTabSz="914400" rtl="0" eaLnBrk="1" latinLnBrk="0" hangingPunct="1">
              <a:lnSpc>
                <a:spcPct val="90000"/>
              </a:lnSpc>
              <a:spcBef>
                <a:spcPts val="300"/>
              </a:spcBef>
              <a:buSzPct val="90000"/>
              <a:buFontTx/>
              <a:buBlip>
                <a:blip r:embed="rId3"/>
              </a:buBlip>
              <a:defRPr sz="32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300"/>
              </a:spcBef>
              <a:buSzPct val="75000"/>
              <a:buFont typeface="Courier New" panose="02070309020205020404" pitchFamily="49" charset="0"/>
              <a:buChar char="o"/>
              <a:defRPr sz="20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300"/>
              </a:spcBef>
              <a:buSzPct val="75000"/>
              <a:buFont typeface="Wingdings" panose="05000000000000000000" pitchFamily="2" charset="2"/>
              <a:buChar char="§"/>
              <a:defRPr sz="20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FlandersArtSans-Regular" panose="00000500000000000000" pitchFamily="2" charset="0"/>
              <a:buChar char="-"/>
            </a:pPr>
            <a:r>
              <a:rPr lang="nl-NL" sz="2000" dirty="0">
                <a:latin typeface="FlandersArtSans-Regular" panose="00000500000000000000" pitchFamily="2" charset="0"/>
              </a:rPr>
              <a:t>Kosten voor de klant</a:t>
            </a:r>
          </a:p>
          <a:p>
            <a:pPr>
              <a:buFont typeface="FlandersArtSans-Regular" panose="00000500000000000000" pitchFamily="2" charset="0"/>
              <a:buChar char="-"/>
            </a:pPr>
            <a:r>
              <a:rPr lang="nl-NL" sz="2000" dirty="0">
                <a:latin typeface="FlandersArtSans-Regular" panose="00000500000000000000" pitchFamily="2" charset="0"/>
              </a:rPr>
              <a:t>Prijszetting</a:t>
            </a:r>
          </a:p>
          <a:p>
            <a:pPr>
              <a:buFont typeface="FlandersArtSans-Regular" panose="00000500000000000000" pitchFamily="2" charset="0"/>
              <a:buChar char="-"/>
            </a:pPr>
            <a:r>
              <a:rPr lang="nl-NL" sz="2000" dirty="0">
                <a:latin typeface="FlandersArtSans-Regular" panose="00000500000000000000" pitchFamily="2" charset="0"/>
              </a:rPr>
              <a:t>Andere kosten die de klant moet maken om bij jou te komen</a:t>
            </a:r>
          </a:p>
          <a:p>
            <a:pPr>
              <a:buFont typeface="FlandersArtSans-Regular" panose="00000500000000000000" pitchFamily="2" charset="0"/>
              <a:buChar char="-"/>
            </a:pPr>
            <a:r>
              <a:rPr lang="nl-NL" sz="2000" dirty="0">
                <a:latin typeface="FlandersArtSans-Regular" panose="00000500000000000000" pitchFamily="2" charset="0"/>
              </a:rPr>
              <a:t>Wat kost het aan de maatschappij?</a:t>
            </a:r>
            <a:endParaRPr lang="nl-BE" sz="2000" dirty="0">
              <a:latin typeface="FlandersArtSans-Regular" panose="00000500000000000000" pitchFamily="2" charset="0"/>
            </a:endParaRPr>
          </a:p>
          <a:p>
            <a:pPr lvl="2">
              <a:buFont typeface="FlandersArtSans-Regular" panose="00000500000000000000" pitchFamily="2" charset="0"/>
              <a:buChar char="-"/>
            </a:pPr>
            <a:r>
              <a:rPr lang="nl-BE" dirty="0">
                <a:latin typeface="FlandersArtSans-Regular" panose="00000500000000000000" pitchFamily="2" charset="0"/>
              </a:rPr>
              <a:t>Duurzaamheid</a:t>
            </a:r>
          </a:p>
          <a:p>
            <a:pPr lvl="2">
              <a:buFont typeface="FlandersArtSans-Regular" panose="00000500000000000000" pitchFamily="2" charset="0"/>
              <a:buChar char="-"/>
            </a:pPr>
            <a:r>
              <a:rPr lang="nl-BE" dirty="0">
                <a:latin typeface="FlandersArtSans-Regular" panose="00000500000000000000" pitchFamily="2" charset="0"/>
              </a:rPr>
              <a:t>Ecologische voetafdruk</a:t>
            </a:r>
          </a:p>
          <a:p>
            <a:pPr lvl="2">
              <a:buFont typeface="FlandersArtSans-Regular" panose="00000500000000000000" pitchFamily="2" charset="0"/>
              <a:buChar char="-"/>
            </a:pPr>
            <a:r>
              <a:rPr lang="nl-BE" dirty="0">
                <a:latin typeface="FlandersArtSans-Regular" panose="00000500000000000000" pitchFamily="2" charset="0"/>
              </a:rPr>
              <a:t>…</a:t>
            </a:r>
          </a:p>
          <a:p>
            <a:pPr>
              <a:buFont typeface="FlandersArtSans-Regular" panose="00000500000000000000" pitchFamily="2" charset="0"/>
              <a:buChar char="-"/>
            </a:pPr>
            <a:r>
              <a:rPr lang="nl-NL" sz="2000" dirty="0">
                <a:latin typeface="FlandersArtSans-Regular" panose="00000500000000000000" pitchFamily="2" charset="0"/>
              </a:rPr>
              <a:t>Elke klant maakt deze berekening op basis van zijn eigen waarden</a:t>
            </a:r>
            <a:endParaRPr lang="nl-BE" dirty="0">
              <a:latin typeface="FlandersArtSans-Regular" panose="00000500000000000000" pitchFamily="2" charset="0"/>
            </a:endParaRPr>
          </a:p>
        </p:txBody>
      </p:sp>
      <p:pic>
        <p:nvPicPr>
          <p:cNvPr id="23" name="Afbeelding 22">
            <a:extLst>
              <a:ext uri="{FF2B5EF4-FFF2-40B4-BE49-F238E27FC236}">
                <a16:creationId xmlns:a16="http://schemas.microsoft.com/office/drawing/2014/main" id="{13AC1861-4713-4738-968F-630FFCA878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539" y="2559531"/>
            <a:ext cx="2376264" cy="2376264"/>
          </a:xfrm>
          <a:prstGeom prst="rect">
            <a:avLst/>
          </a:prstGeom>
        </p:spPr>
      </p:pic>
    </p:spTree>
    <p:extLst>
      <p:ext uri="{BB962C8B-B14F-4D97-AF65-F5344CB8AC3E}">
        <p14:creationId xmlns:p14="http://schemas.microsoft.com/office/powerpoint/2010/main" val="296400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FDD401BB-B8F0-42A5-BAA7-31AFC95C33AE}"/>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rPr>
              <a:t>Convenience</a:t>
            </a:r>
          </a:p>
        </p:txBody>
      </p:sp>
      <p:sp>
        <p:nvSpPr>
          <p:cNvPr id="16" name="Ovaal 15">
            <a:extLst>
              <a:ext uri="{FF2B5EF4-FFF2-40B4-BE49-F238E27FC236}">
                <a16:creationId xmlns:a16="http://schemas.microsoft.com/office/drawing/2014/main" id="{B7761320-D636-4AC9-8BC9-B8A9A05CAA6C}"/>
              </a:ext>
            </a:extLst>
          </p:cNvPr>
          <p:cNvSpPr/>
          <p:nvPr/>
        </p:nvSpPr>
        <p:spPr>
          <a:xfrm>
            <a:off x="827584" y="1412776"/>
            <a:ext cx="1099102" cy="1104460"/>
          </a:xfrm>
          <a:prstGeom prst="ellipse">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5200" dirty="0">
                <a:solidFill>
                  <a:srgbClr val="00B0F0"/>
                </a:solidFill>
                <a:latin typeface="FlandersArtSans-Bold" panose="00000800000000000000" pitchFamily="2" charset="0"/>
              </a:rPr>
              <a:t>C</a:t>
            </a:r>
          </a:p>
        </p:txBody>
      </p:sp>
      <p:sp>
        <p:nvSpPr>
          <p:cNvPr id="17" name="Ovaal 16">
            <a:extLst>
              <a:ext uri="{FF2B5EF4-FFF2-40B4-BE49-F238E27FC236}">
                <a16:creationId xmlns:a16="http://schemas.microsoft.com/office/drawing/2014/main" id="{404DE142-FA2A-4BAE-971A-F246F8CFE6D6}"/>
              </a:ext>
            </a:extLst>
          </p:cNvPr>
          <p:cNvSpPr/>
          <p:nvPr/>
        </p:nvSpPr>
        <p:spPr>
          <a:xfrm>
            <a:off x="719071" y="1520408"/>
            <a:ext cx="408714" cy="410706"/>
          </a:xfrm>
          <a:prstGeom prst="ellipse">
            <a:avLst/>
          </a:prstGeom>
          <a:solidFill>
            <a:schemeClr val="tx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dirty="0">
                <a:solidFill>
                  <a:schemeClr val="bg1"/>
                </a:solidFill>
                <a:latin typeface="FlandersArtSans-Regular" panose="00000500000000000000" pitchFamily="2" charset="0"/>
              </a:rPr>
              <a:t>3</a:t>
            </a:r>
          </a:p>
        </p:txBody>
      </p:sp>
      <p:sp>
        <p:nvSpPr>
          <p:cNvPr id="18" name="Tijdelijke aanduiding voor inhoud 1">
            <a:extLst>
              <a:ext uri="{FF2B5EF4-FFF2-40B4-BE49-F238E27FC236}">
                <a16:creationId xmlns:a16="http://schemas.microsoft.com/office/drawing/2014/main" id="{27478944-B294-49DD-9766-CDE24E35AAF3}"/>
              </a:ext>
            </a:extLst>
          </p:cNvPr>
          <p:cNvSpPr txBox="1">
            <a:spLocks/>
          </p:cNvSpPr>
          <p:nvPr/>
        </p:nvSpPr>
        <p:spPr>
          <a:xfrm>
            <a:off x="4317599" y="2060848"/>
            <a:ext cx="3291406" cy="4037959"/>
          </a:xfrm>
          <a:prstGeom prst="rect">
            <a:avLst/>
          </a:prstGeom>
        </p:spPr>
        <p:txBody>
          <a:bodyPr vert="horz" lIns="0" tIns="0" rIns="0" bIns="45720" rtlCol="0">
            <a:noAutofit/>
          </a:bodyPr>
          <a:lstStyle>
            <a:lvl1pPr marL="288000" indent="-288000" algn="l" defTabSz="914400" rtl="0" eaLnBrk="1" latinLnBrk="0" hangingPunct="1">
              <a:lnSpc>
                <a:spcPct val="90000"/>
              </a:lnSpc>
              <a:spcBef>
                <a:spcPts val="300"/>
              </a:spcBef>
              <a:buSzPct val="90000"/>
              <a:buFontTx/>
              <a:buBlip>
                <a:blip r:embed="rId3"/>
              </a:buBlip>
              <a:defRPr sz="32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300"/>
              </a:spcBef>
              <a:buSzPct val="75000"/>
              <a:buFont typeface="Courier New" panose="02070309020205020404" pitchFamily="49" charset="0"/>
              <a:buChar char="o"/>
              <a:defRPr sz="20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300"/>
              </a:spcBef>
              <a:buSzPct val="75000"/>
              <a:buFont typeface="Wingdings" panose="05000000000000000000" pitchFamily="2" charset="2"/>
              <a:buChar char="§"/>
              <a:defRPr sz="20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FlandersArtSans-Regular" panose="00000500000000000000" pitchFamily="2" charset="0"/>
              <a:buChar char="-"/>
            </a:pPr>
            <a:r>
              <a:rPr lang="nl-NL" sz="2000" dirty="0">
                <a:latin typeface="FlandersArtSans-Regular" panose="00000500000000000000" pitchFamily="2" charset="0"/>
              </a:rPr>
              <a:t>Gebruiksgemak voor de gast</a:t>
            </a:r>
          </a:p>
          <a:p>
            <a:pPr>
              <a:buFont typeface="FlandersArtSans-Regular" panose="00000500000000000000" pitchFamily="2" charset="0"/>
              <a:buChar char="-"/>
            </a:pPr>
            <a:r>
              <a:rPr lang="nl-NL" sz="2000" dirty="0">
                <a:latin typeface="FlandersArtSans-Regular" panose="00000500000000000000" pitchFamily="2" charset="0"/>
              </a:rPr>
              <a:t>Tijd is kostbaar</a:t>
            </a:r>
          </a:p>
          <a:p>
            <a:pPr>
              <a:buFont typeface="FlandersArtSans-Regular" panose="00000500000000000000" pitchFamily="2" charset="0"/>
              <a:buChar char="-"/>
            </a:pPr>
            <a:r>
              <a:rPr lang="nl-NL" sz="2000" dirty="0">
                <a:latin typeface="FlandersArtSans-Regular" panose="00000500000000000000" pitchFamily="2" charset="0"/>
              </a:rPr>
              <a:t>Hoe minder moeite hij moet doen, hoe groter de kans dat hij tevreden is</a:t>
            </a:r>
          </a:p>
          <a:p>
            <a:pPr>
              <a:buFont typeface="FlandersArtSans-Regular" panose="00000500000000000000" pitchFamily="2" charset="0"/>
              <a:buChar char="-"/>
            </a:pPr>
            <a:r>
              <a:rPr lang="nl-NL" sz="2000" dirty="0">
                <a:latin typeface="FlandersArtSans-Regular" panose="00000500000000000000" pitchFamily="2" charset="0"/>
              </a:rPr>
              <a:t>Help hem kiezen</a:t>
            </a:r>
            <a:endParaRPr lang="nl-BE" sz="2000" dirty="0">
              <a:latin typeface="FlandersArtSans-Regular" panose="00000500000000000000" pitchFamily="2" charset="0"/>
            </a:endParaRPr>
          </a:p>
        </p:txBody>
      </p:sp>
      <p:pic>
        <p:nvPicPr>
          <p:cNvPr id="22" name="Afbeelding 21">
            <a:extLst>
              <a:ext uri="{FF2B5EF4-FFF2-40B4-BE49-F238E27FC236}">
                <a16:creationId xmlns:a16="http://schemas.microsoft.com/office/drawing/2014/main" id="{18606E31-3864-41C6-882F-6DB252016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4414" y="2747679"/>
            <a:ext cx="2409513" cy="2409513"/>
          </a:xfrm>
          <a:prstGeom prst="rect">
            <a:avLst/>
          </a:prstGeom>
        </p:spPr>
      </p:pic>
    </p:spTree>
    <p:extLst>
      <p:ext uri="{BB962C8B-B14F-4D97-AF65-F5344CB8AC3E}">
        <p14:creationId xmlns:p14="http://schemas.microsoft.com/office/powerpoint/2010/main" val="75285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6D46C402-BCAF-4472-AA1E-7675814CB4C3}"/>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rPr>
              <a:t>Communication</a:t>
            </a:r>
          </a:p>
        </p:txBody>
      </p:sp>
      <p:sp>
        <p:nvSpPr>
          <p:cNvPr id="16" name="Ovaal 15">
            <a:extLst>
              <a:ext uri="{FF2B5EF4-FFF2-40B4-BE49-F238E27FC236}">
                <a16:creationId xmlns:a16="http://schemas.microsoft.com/office/drawing/2014/main" id="{5581F0A6-70A9-44C5-8CAE-A1AB87F6C3DE}"/>
              </a:ext>
            </a:extLst>
          </p:cNvPr>
          <p:cNvSpPr/>
          <p:nvPr/>
        </p:nvSpPr>
        <p:spPr>
          <a:xfrm>
            <a:off x="827584" y="1412776"/>
            <a:ext cx="1099102" cy="1104460"/>
          </a:xfrm>
          <a:prstGeom prst="ellipse">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5200" dirty="0">
                <a:solidFill>
                  <a:srgbClr val="00B0F0"/>
                </a:solidFill>
                <a:latin typeface="FlandersArtSans-Bold" panose="00000800000000000000" pitchFamily="2" charset="0"/>
              </a:rPr>
              <a:t>C</a:t>
            </a:r>
          </a:p>
        </p:txBody>
      </p:sp>
      <p:sp>
        <p:nvSpPr>
          <p:cNvPr id="17" name="Ovaal 16">
            <a:extLst>
              <a:ext uri="{FF2B5EF4-FFF2-40B4-BE49-F238E27FC236}">
                <a16:creationId xmlns:a16="http://schemas.microsoft.com/office/drawing/2014/main" id="{C3DB8ABC-A726-40CA-A068-A678E1696746}"/>
              </a:ext>
            </a:extLst>
          </p:cNvPr>
          <p:cNvSpPr/>
          <p:nvPr/>
        </p:nvSpPr>
        <p:spPr>
          <a:xfrm>
            <a:off x="719071" y="1520408"/>
            <a:ext cx="408714" cy="410706"/>
          </a:xfrm>
          <a:prstGeom prst="ellipse">
            <a:avLst/>
          </a:prstGeom>
          <a:solidFill>
            <a:schemeClr val="tx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dirty="0">
                <a:solidFill>
                  <a:schemeClr val="bg1"/>
                </a:solidFill>
                <a:latin typeface="FlandersArtSans-Regular" panose="00000500000000000000" pitchFamily="2" charset="0"/>
              </a:rPr>
              <a:t>4</a:t>
            </a:r>
          </a:p>
        </p:txBody>
      </p:sp>
      <p:sp>
        <p:nvSpPr>
          <p:cNvPr id="18" name="Tijdelijke aanduiding voor inhoud 1">
            <a:extLst>
              <a:ext uri="{FF2B5EF4-FFF2-40B4-BE49-F238E27FC236}">
                <a16:creationId xmlns:a16="http://schemas.microsoft.com/office/drawing/2014/main" id="{E1E72BCD-8379-48E5-83B8-15ACB29BEB13}"/>
              </a:ext>
            </a:extLst>
          </p:cNvPr>
          <p:cNvSpPr txBox="1">
            <a:spLocks/>
          </p:cNvSpPr>
          <p:nvPr/>
        </p:nvSpPr>
        <p:spPr>
          <a:xfrm>
            <a:off x="3777669" y="1550973"/>
            <a:ext cx="5567616" cy="4037959"/>
          </a:xfrm>
          <a:prstGeom prst="rect">
            <a:avLst/>
          </a:prstGeom>
        </p:spPr>
        <p:txBody>
          <a:bodyPr vert="horz" lIns="0" tIns="0" rIns="0" bIns="45720" rtlCol="0">
            <a:noAutofit/>
          </a:bodyPr>
          <a:lstStyle>
            <a:lvl1pPr marL="288000" indent="-288000" algn="l" defTabSz="914400" rtl="0" eaLnBrk="1" latinLnBrk="0" hangingPunct="1">
              <a:lnSpc>
                <a:spcPct val="90000"/>
              </a:lnSpc>
              <a:spcBef>
                <a:spcPts val="300"/>
              </a:spcBef>
              <a:buSzPct val="90000"/>
              <a:buFontTx/>
              <a:buBlip>
                <a:blip r:embed="rId4"/>
              </a:buBlip>
              <a:defRPr sz="32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300"/>
              </a:spcBef>
              <a:buSzPct val="75000"/>
              <a:buFont typeface="Courier New" panose="02070309020205020404" pitchFamily="49" charset="0"/>
              <a:buChar char="o"/>
              <a:defRPr sz="20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300"/>
              </a:spcBef>
              <a:buSzPct val="75000"/>
              <a:buFont typeface="Wingdings" panose="05000000000000000000" pitchFamily="2" charset="2"/>
              <a:buChar char="§"/>
              <a:defRPr sz="20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FlandersArtSans-Regular" panose="00000500000000000000" pitchFamily="2" charset="0"/>
              <a:buChar char="-"/>
            </a:pPr>
            <a:r>
              <a:rPr lang="nl-NL" sz="2000" dirty="0">
                <a:latin typeface="FlandersArtSans-Regular" panose="00000500000000000000" pitchFamily="2" charset="0"/>
              </a:rPr>
              <a:t>Communicatie</a:t>
            </a:r>
          </a:p>
          <a:p>
            <a:pPr>
              <a:buFont typeface="FlandersArtSans-Regular" panose="00000500000000000000" pitchFamily="2" charset="0"/>
              <a:buChar char="-"/>
            </a:pPr>
            <a:r>
              <a:rPr lang="nl-NL" sz="2000" dirty="0">
                <a:latin typeface="FlandersArtSans-Regular" panose="00000500000000000000" pitchFamily="2" charset="0"/>
              </a:rPr>
              <a:t>In zijn meest uitgebreide betekenis</a:t>
            </a:r>
          </a:p>
          <a:p>
            <a:pPr>
              <a:buFont typeface="FlandersArtSans-Regular" panose="00000500000000000000" pitchFamily="2" charset="0"/>
              <a:buChar char="-"/>
            </a:pPr>
            <a:r>
              <a:rPr lang="nl-NL" sz="2000" dirty="0">
                <a:latin typeface="FlandersArtSans-Regular" panose="00000500000000000000" pitchFamily="2" charset="0"/>
              </a:rPr>
              <a:t>Inspraak van de gast</a:t>
            </a:r>
          </a:p>
          <a:p>
            <a:pPr>
              <a:buFont typeface="FlandersArtSans-Regular" panose="00000500000000000000" pitchFamily="2" charset="0"/>
              <a:buChar char="-"/>
            </a:pPr>
            <a:r>
              <a:rPr lang="nl-NL" sz="2000" dirty="0">
                <a:latin typeface="FlandersArtSans-Regular" panose="00000500000000000000" pitchFamily="2" charset="0"/>
              </a:rPr>
              <a:t>Interactie met de gast/klant</a:t>
            </a:r>
          </a:p>
          <a:p>
            <a:pPr>
              <a:buFont typeface="FlandersArtSans-Regular" panose="00000500000000000000" pitchFamily="2" charset="0"/>
              <a:buChar char="-"/>
            </a:pPr>
            <a:endParaRPr lang="nl-NL" sz="2000" dirty="0">
              <a:latin typeface="FlandersArtSans-Regular" panose="00000500000000000000" pitchFamily="2" charset="0"/>
            </a:endParaRPr>
          </a:p>
          <a:p>
            <a:pPr>
              <a:buFont typeface="FlandersArtSans-Regular" panose="00000500000000000000" pitchFamily="2" charset="0"/>
              <a:buChar char="-"/>
            </a:pPr>
            <a:r>
              <a:rPr lang="nl-NL" sz="2000" dirty="0">
                <a:latin typeface="FlandersArtSans-Regular" panose="00000500000000000000" pitchFamily="2" charset="0"/>
              </a:rPr>
              <a:t>Fasen:</a:t>
            </a:r>
            <a:endParaRPr lang="nl-BE" dirty="0">
              <a:latin typeface="FlandersArtSans-Regular" panose="00000500000000000000" pitchFamily="2" charset="0"/>
            </a:endParaRPr>
          </a:p>
        </p:txBody>
      </p:sp>
      <p:sp>
        <p:nvSpPr>
          <p:cNvPr id="20" name="Tijdelijke aanduiding voor inhoud 2">
            <a:extLst>
              <a:ext uri="{FF2B5EF4-FFF2-40B4-BE49-F238E27FC236}">
                <a16:creationId xmlns:a16="http://schemas.microsoft.com/office/drawing/2014/main" id="{48C2E7A9-D125-431B-986C-F7CFD92D1C9E}"/>
              </a:ext>
            </a:extLst>
          </p:cNvPr>
          <p:cNvSpPr>
            <a:spLocks noGrp="1"/>
          </p:cNvSpPr>
          <p:nvPr>
            <p:ph sz="half" idx="1"/>
          </p:nvPr>
        </p:nvSpPr>
        <p:spPr>
          <a:xfrm>
            <a:off x="5004048" y="4452106"/>
            <a:ext cx="1296144" cy="330654"/>
          </a:xfrm>
          <a:ln>
            <a:solidFill>
              <a:srgbClr val="00B0F0"/>
            </a:solidFill>
          </a:ln>
        </p:spPr>
        <p:txBody>
          <a:bodyPr wrap="square" lIns="72000" tIns="72000" rIns="72000" bIns="36000" anchor="ctr">
            <a:spAutoFit/>
          </a:bodyPr>
          <a:lstStyle/>
          <a:p>
            <a:pPr marL="0" indent="0">
              <a:lnSpc>
                <a:spcPct val="80000"/>
              </a:lnSpc>
              <a:spcBef>
                <a:spcPct val="20000"/>
              </a:spcBef>
              <a:buClr>
                <a:schemeClr val="tx1"/>
              </a:buClr>
              <a:buSzPct val="60000"/>
              <a:buNone/>
              <a:defRPr/>
            </a:pPr>
            <a:r>
              <a:rPr lang="nl-BE" sz="1800" cap="all" dirty="0">
                <a:solidFill>
                  <a:srgbClr val="00B0F0"/>
                </a:solidFill>
                <a:latin typeface="FlandersArtSans-Bold" panose="00000800000000000000" pitchFamily="2" charset="0"/>
              </a:rPr>
              <a:t>a</a:t>
            </a:r>
            <a:r>
              <a:rPr lang="nl-BE" sz="1800" cap="all" dirty="0">
                <a:latin typeface="FlandersArtSans-Light" panose="00000400000000000000" pitchFamily="2" charset="0"/>
              </a:rPr>
              <a:t>ction</a:t>
            </a:r>
          </a:p>
        </p:txBody>
      </p:sp>
      <p:sp>
        <p:nvSpPr>
          <p:cNvPr id="21" name="Tijdelijke aanduiding voor inhoud 2">
            <a:extLst>
              <a:ext uri="{FF2B5EF4-FFF2-40B4-BE49-F238E27FC236}">
                <a16:creationId xmlns:a16="http://schemas.microsoft.com/office/drawing/2014/main" id="{C34924D8-02C0-4DC3-B5F0-5C9EC96D51CF}"/>
              </a:ext>
            </a:extLst>
          </p:cNvPr>
          <p:cNvSpPr txBox="1">
            <a:spLocks/>
          </p:cNvSpPr>
          <p:nvPr/>
        </p:nvSpPr>
        <p:spPr>
          <a:xfrm>
            <a:off x="5004048" y="3538246"/>
            <a:ext cx="1296144" cy="330654"/>
          </a:xfrm>
          <a:prstGeom prst="rect">
            <a:avLst/>
          </a:prstGeom>
          <a:ln>
            <a:solidFill>
              <a:srgbClr val="00B0F0"/>
            </a:solidFill>
          </a:ln>
        </p:spPr>
        <p:txBody>
          <a:bodyPr vert="horz" wrap="square" lIns="72000" tIns="72000" rIns="72000" bIns="36000" rtlCol="0" anchor="ctr">
            <a:spAutoFit/>
          </a:bodyPr>
          <a:lstStyle>
            <a:lvl1pPr marL="288000" indent="-288000" algn="l" defTabSz="914400" rtl="0" eaLnBrk="1" latinLnBrk="0" hangingPunct="1">
              <a:lnSpc>
                <a:spcPct val="90000"/>
              </a:lnSpc>
              <a:spcBef>
                <a:spcPts val="300"/>
              </a:spcBef>
              <a:buSzPct val="90000"/>
              <a:buFontTx/>
              <a:buBlip>
                <a:blip r:embed="rId4"/>
              </a:buBlip>
              <a:defRPr sz="32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300"/>
              </a:spcBef>
              <a:buSzPct val="75000"/>
              <a:buFont typeface="Courier New" panose="02070309020205020404" pitchFamily="49" charset="0"/>
              <a:buChar char="o"/>
              <a:defRPr sz="20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300"/>
              </a:spcBef>
              <a:buSzPct val="75000"/>
              <a:buFont typeface="Wingdings" panose="05000000000000000000" pitchFamily="2" charset="2"/>
              <a:buChar char="§"/>
              <a:defRPr sz="20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ct val="20000"/>
              </a:spcBef>
              <a:buClr>
                <a:schemeClr val="tx1"/>
              </a:buClr>
              <a:buSzPct val="60000"/>
              <a:buNone/>
              <a:defRPr/>
            </a:pPr>
            <a:r>
              <a:rPr lang="nl-BE" sz="1800" cap="all" dirty="0">
                <a:solidFill>
                  <a:srgbClr val="00B0F0"/>
                </a:solidFill>
                <a:latin typeface="FlandersArtSans-Bold" panose="00000800000000000000" pitchFamily="2" charset="0"/>
              </a:rPr>
              <a:t>i</a:t>
            </a:r>
            <a:r>
              <a:rPr lang="nl-BE" sz="1800" cap="all" dirty="0">
                <a:latin typeface="FlandersArtSans-Light" panose="00000400000000000000" pitchFamily="2" charset="0"/>
              </a:rPr>
              <a:t>nterest</a:t>
            </a:r>
          </a:p>
        </p:txBody>
      </p:sp>
      <p:sp>
        <p:nvSpPr>
          <p:cNvPr id="22" name="Tijdelijke aanduiding voor inhoud 2">
            <a:extLst>
              <a:ext uri="{FF2B5EF4-FFF2-40B4-BE49-F238E27FC236}">
                <a16:creationId xmlns:a16="http://schemas.microsoft.com/office/drawing/2014/main" id="{EDAE0000-DE63-4C69-8C29-76798C5526CA}"/>
              </a:ext>
            </a:extLst>
          </p:cNvPr>
          <p:cNvSpPr txBox="1">
            <a:spLocks/>
          </p:cNvSpPr>
          <p:nvPr/>
        </p:nvSpPr>
        <p:spPr>
          <a:xfrm>
            <a:off x="5004048" y="3995176"/>
            <a:ext cx="1296144" cy="330654"/>
          </a:xfrm>
          <a:prstGeom prst="rect">
            <a:avLst/>
          </a:prstGeom>
          <a:ln>
            <a:solidFill>
              <a:srgbClr val="00B0F0"/>
            </a:solidFill>
          </a:ln>
        </p:spPr>
        <p:txBody>
          <a:bodyPr vert="horz" wrap="square" lIns="72000" tIns="72000" rIns="72000" bIns="36000" rtlCol="0" anchor="ctr">
            <a:spAutoFit/>
          </a:bodyPr>
          <a:lstStyle>
            <a:lvl1pPr marL="288000" indent="-288000" algn="l" defTabSz="914400" rtl="0" eaLnBrk="1" latinLnBrk="0" hangingPunct="1">
              <a:lnSpc>
                <a:spcPct val="90000"/>
              </a:lnSpc>
              <a:spcBef>
                <a:spcPts val="300"/>
              </a:spcBef>
              <a:buSzPct val="90000"/>
              <a:buFontTx/>
              <a:buBlip>
                <a:blip r:embed="rId4"/>
              </a:buBlip>
              <a:defRPr sz="32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300"/>
              </a:spcBef>
              <a:buSzPct val="75000"/>
              <a:buFont typeface="Courier New" panose="02070309020205020404" pitchFamily="49" charset="0"/>
              <a:buChar char="o"/>
              <a:defRPr sz="20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300"/>
              </a:spcBef>
              <a:buSzPct val="75000"/>
              <a:buFont typeface="Wingdings" panose="05000000000000000000" pitchFamily="2" charset="2"/>
              <a:buChar char="§"/>
              <a:defRPr sz="20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ct val="20000"/>
              </a:spcBef>
              <a:buClr>
                <a:schemeClr val="tx1"/>
              </a:buClr>
              <a:buSzPct val="60000"/>
              <a:buNone/>
              <a:defRPr/>
            </a:pPr>
            <a:r>
              <a:rPr lang="nl-BE" sz="1800" cap="all" dirty="0" err="1">
                <a:solidFill>
                  <a:srgbClr val="00B0F0"/>
                </a:solidFill>
                <a:latin typeface="FlandersArtSans-Bold" panose="00000800000000000000" pitchFamily="2" charset="0"/>
              </a:rPr>
              <a:t>d</a:t>
            </a:r>
            <a:r>
              <a:rPr lang="nl-BE" sz="1800" cap="all" dirty="0" err="1">
                <a:latin typeface="FlandersArtSans-Light" panose="00000400000000000000" pitchFamily="2" charset="0"/>
              </a:rPr>
              <a:t>esire</a:t>
            </a:r>
            <a:endParaRPr lang="nl-BE" sz="1800" cap="all" dirty="0">
              <a:latin typeface="FlandersArtSans-Light" panose="00000400000000000000" pitchFamily="2" charset="0"/>
            </a:endParaRPr>
          </a:p>
        </p:txBody>
      </p:sp>
      <p:sp>
        <p:nvSpPr>
          <p:cNvPr id="23" name="Tijdelijke aanduiding voor inhoud 2">
            <a:extLst>
              <a:ext uri="{FF2B5EF4-FFF2-40B4-BE49-F238E27FC236}">
                <a16:creationId xmlns:a16="http://schemas.microsoft.com/office/drawing/2014/main" id="{E834E9E2-FC42-4A47-B758-33BE06168856}"/>
              </a:ext>
            </a:extLst>
          </p:cNvPr>
          <p:cNvSpPr txBox="1">
            <a:spLocks/>
          </p:cNvSpPr>
          <p:nvPr/>
        </p:nvSpPr>
        <p:spPr>
          <a:xfrm>
            <a:off x="5004048" y="3081316"/>
            <a:ext cx="1296144" cy="330654"/>
          </a:xfrm>
          <a:prstGeom prst="rect">
            <a:avLst/>
          </a:prstGeom>
          <a:ln>
            <a:solidFill>
              <a:srgbClr val="00B0F0"/>
            </a:solidFill>
          </a:ln>
        </p:spPr>
        <p:txBody>
          <a:bodyPr vert="horz" wrap="square" lIns="72000" tIns="72000" rIns="72000" bIns="36000" rtlCol="0" anchor="ctr">
            <a:spAutoFit/>
          </a:bodyPr>
          <a:lstStyle>
            <a:lvl1pPr marL="288000" indent="-288000" algn="l" defTabSz="914400" rtl="0" eaLnBrk="1" latinLnBrk="0" hangingPunct="1">
              <a:lnSpc>
                <a:spcPct val="90000"/>
              </a:lnSpc>
              <a:spcBef>
                <a:spcPts val="300"/>
              </a:spcBef>
              <a:buSzPct val="90000"/>
              <a:buFontTx/>
              <a:buBlip>
                <a:blip r:embed="rId4"/>
              </a:buBlip>
              <a:defRPr sz="32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300"/>
              </a:spcBef>
              <a:buSzPct val="75000"/>
              <a:buFont typeface="Courier New" panose="02070309020205020404" pitchFamily="49" charset="0"/>
              <a:buChar char="o"/>
              <a:defRPr sz="20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300"/>
              </a:spcBef>
              <a:buSzPct val="75000"/>
              <a:buFont typeface="Wingdings" panose="05000000000000000000" pitchFamily="2" charset="2"/>
              <a:buChar char="§"/>
              <a:defRPr sz="2000" kern="1200" spc="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ct val="20000"/>
              </a:spcBef>
              <a:buClr>
                <a:schemeClr val="tx1"/>
              </a:buClr>
              <a:buSzPct val="60000"/>
              <a:buFontTx/>
              <a:buNone/>
              <a:defRPr/>
            </a:pPr>
            <a:r>
              <a:rPr lang="nl-BE" sz="1800" cap="all" dirty="0">
                <a:solidFill>
                  <a:srgbClr val="00B0F0"/>
                </a:solidFill>
                <a:latin typeface="FlandersArtSans-Bold" panose="00000800000000000000" pitchFamily="2" charset="0"/>
              </a:rPr>
              <a:t>a</a:t>
            </a:r>
            <a:r>
              <a:rPr lang="nl-BE" sz="1800" cap="all" dirty="0">
                <a:latin typeface="FlandersArtSans-Light" panose="00000400000000000000" pitchFamily="2" charset="0"/>
              </a:rPr>
              <a:t>ttention</a:t>
            </a:r>
          </a:p>
        </p:txBody>
      </p:sp>
      <p:pic>
        <p:nvPicPr>
          <p:cNvPr id="25" name="Afbeelding 24">
            <a:extLst>
              <a:ext uri="{FF2B5EF4-FFF2-40B4-BE49-F238E27FC236}">
                <a16:creationId xmlns:a16="http://schemas.microsoft.com/office/drawing/2014/main" id="{8FFA454D-D779-45C0-A8BB-CF82E2A57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5453" y="2886187"/>
            <a:ext cx="2733104" cy="2733104"/>
          </a:xfrm>
          <a:prstGeom prst="rect">
            <a:avLst/>
          </a:prstGeom>
        </p:spPr>
      </p:pic>
    </p:spTree>
    <p:extLst>
      <p:ext uri="{BB962C8B-B14F-4D97-AF65-F5344CB8AC3E}">
        <p14:creationId xmlns:p14="http://schemas.microsoft.com/office/powerpoint/2010/main" val="38819819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fade">
                                      <p:cBhvr>
                                        <p:cTn id="24" dur="500"/>
                                        <p:tgtEl>
                                          <p:spTgt spid="23">
                                            <p:txEl>
                                              <p:pRg st="0" end="0"/>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fade">
                                      <p:cBhvr>
                                        <p:cTn id="28" dur="500"/>
                                        <p:tgtEl>
                                          <p:spTgt spid="21">
                                            <p:txEl>
                                              <p:pRg st="0" end="0"/>
                                            </p:txEl>
                                          </p:spTgt>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fade">
                                      <p:cBhvr>
                                        <p:cTn id="36"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20" grpId="0" uiExpand="1" build="p"/>
      <p:bldP spid="21" grpId="0" uiExpand="1" build="p"/>
      <p:bldP spid="22" grpId="0" uiExpand="1" build="p"/>
      <p:bldP spid="2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hlinkClick r:id="rId3"/>
          </p:cNvPr>
          <p:cNvPicPr>
            <a:picLocks noChangeAspect="1"/>
          </p:cNvPicPr>
          <p:nvPr/>
        </p:nvPicPr>
        <p:blipFill rotWithShape="1">
          <a:blip r:embed="rId4"/>
          <a:srcRect l="122" t="14546" r="6012"/>
          <a:stretch/>
        </p:blipFill>
        <p:spPr>
          <a:xfrm>
            <a:off x="3635896" y="2708920"/>
            <a:ext cx="2026864" cy="2956817"/>
          </a:xfrm>
          <a:prstGeom prst="rect">
            <a:avLst/>
          </a:prstGeom>
        </p:spPr>
      </p:pic>
      <p:sp>
        <p:nvSpPr>
          <p:cNvPr id="11" name="Titel 1">
            <a:extLst>
              <a:ext uri="{FF2B5EF4-FFF2-40B4-BE49-F238E27FC236}">
                <a16:creationId xmlns:a16="http://schemas.microsoft.com/office/drawing/2014/main" id="{4DC3FE38-710C-41D8-AB8E-F379CF4BE0AF}"/>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rPr>
              <a:t>Ter inspiratie</a:t>
            </a:r>
          </a:p>
          <a:p>
            <a:r>
              <a:rPr lang="nl-BE" dirty="0">
                <a:solidFill>
                  <a:schemeClr val="tx1">
                    <a:lumMod val="90000"/>
                    <a:lumOff val="10000"/>
                  </a:schemeClr>
                </a:solidFill>
                <a:latin typeface="FlandersArtSans-Light" panose="020B0604020202020204" charset="0"/>
              </a:rPr>
              <a:t>De zoektocht naar een goed concept start bij de passie van de logiesuitbater</a:t>
            </a:r>
          </a:p>
        </p:txBody>
      </p:sp>
    </p:spTree>
    <p:extLst>
      <p:ext uri="{BB962C8B-B14F-4D97-AF65-F5344CB8AC3E}">
        <p14:creationId xmlns:p14="http://schemas.microsoft.com/office/powerpoint/2010/main" val="30660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p:txBody>
          <a:bodyPr/>
          <a:lstStyle/>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p:txBody>
      </p:sp>
      <p:pic>
        <p:nvPicPr>
          <p:cNvPr id="9" name="Afbeelding 8"/>
          <p:cNvPicPr>
            <a:picLocks noChangeAspect="1"/>
          </p:cNvPicPr>
          <p:nvPr/>
        </p:nvPicPr>
        <p:blipFill>
          <a:blip r:embed="rId4"/>
          <a:stretch>
            <a:fillRect/>
          </a:stretch>
        </p:blipFill>
        <p:spPr>
          <a:xfrm>
            <a:off x="858272" y="2093251"/>
            <a:ext cx="2427609" cy="3230991"/>
          </a:xfrm>
          <a:prstGeom prst="rect">
            <a:avLst/>
          </a:prstGeom>
        </p:spPr>
      </p:pic>
      <p:sp>
        <p:nvSpPr>
          <p:cNvPr id="8" name="Titel 1">
            <a:extLst>
              <a:ext uri="{FF2B5EF4-FFF2-40B4-BE49-F238E27FC236}">
                <a16:creationId xmlns:a16="http://schemas.microsoft.com/office/drawing/2014/main" id="{9B025D08-44B9-44AF-AD35-2E71478EBD8B}"/>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rPr>
              <a:t>Ter inspiratie</a:t>
            </a:r>
          </a:p>
        </p:txBody>
      </p:sp>
      <p:pic>
        <p:nvPicPr>
          <p:cNvPr id="14" name="Afbeelding 13">
            <a:extLst>
              <a:ext uri="{FF2B5EF4-FFF2-40B4-BE49-F238E27FC236}">
                <a16:creationId xmlns:a16="http://schemas.microsoft.com/office/drawing/2014/main" id="{EA2DA086-9303-4BD2-A778-DEDE8B170B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0570" y="2113053"/>
            <a:ext cx="2451354" cy="3191386"/>
          </a:xfrm>
          <a:prstGeom prst="rect">
            <a:avLst/>
          </a:prstGeom>
        </p:spPr>
      </p:pic>
      <p:sp>
        <p:nvSpPr>
          <p:cNvPr id="15" name="Rechthoek 14">
            <a:extLst>
              <a:ext uri="{FF2B5EF4-FFF2-40B4-BE49-F238E27FC236}">
                <a16:creationId xmlns:a16="http://schemas.microsoft.com/office/drawing/2014/main" id="{DF00BE60-168E-4617-A51E-D4F2E95D8785}"/>
              </a:ext>
            </a:extLst>
          </p:cNvPr>
          <p:cNvSpPr/>
          <p:nvPr/>
        </p:nvSpPr>
        <p:spPr>
          <a:xfrm>
            <a:off x="0" y="0"/>
            <a:ext cx="251520" cy="6858000"/>
          </a:xfrm>
          <a:prstGeom prst="rect">
            <a:avLst/>
          </a:prstGeom>
          <a:solidFill>
            <a:srgbClr val="FFF0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pic>
        <p:nvPicPr>
          <p:cNvPr id="2" name="Afbeelding 1">
            <a:extLst>
              <a:ext uri="{FF2B5EF4-FFF2-40B4-BE49-F238E27FC236}">
                <a16:creationId xmlns:a16="http://schemas.microsoft.com/office/drawing/2014/main" id="{F9C2D521-75A0-47C2-AEEF-A53D00B94352}"/>
              </a:ext>
            </a:extLst>
          </p:cNvPr>
          <p:cNvPicPr>
            <a:picLocks noChangeAspect="1"/>
          </p:cNvPicPr>
          <p:nvPr/>
        </p:nvPicPr>
        <p:blipFill>
          <a:blip r:embed="rId6"/>
          <a:stretch>
            <a:fillRect/>
          </a:stretch>
        </p:blipFill>
        <p:spPr>
          <a:xfrm>
            <a:off x="3457692" y="2093251"/>
            <a:ext cx="2341067" cy="3023878"/>
          </a:xfrm>
          <a:prstGeom prst="rect">
            <a:avLst/>
          </a:prstGeom>
        </p:spPr>
      </p:pic>
    </p:spTree>
    <p:extLst>
      <p:ext uri="{BB962C8B-B14F-4D97-AF65-F5344CB8AC3E}">
        <p14:creationId xmlns:p14="http://schemas.microsoft.com/office/powerpoint/2010/main" val="403441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3419872" y="1340768"/>
            <a:ext cx="3439402" cy="4525529"/>
          </a:xfrm>
          <a:prstGeom prst="rect">
            <a:avLst/>
          </a:prstGeom>
          <a:effectLst>
            <a:outerShdw blurRad="50800" dist="38100" dir="2700000" algn="tl" rotWithShape="0">
              <a:prstClr val="black">
                <a:alpha val="40000"/>
              </a:prstClr>
            </a:outerShdw>
          </a:effectLst>
        </p:spPr>
      </p:pic>
      <p:sp>
        <p:nvSpPr>
          <p:cNvPr id="10" name="Titel 1">
            <a:extLst>
              <a:ext uri="{FF2B5EF4-FFF2-40B4-BE49-F238E27FC236}">
                <a16:creationId xmlns:a16="http://schemas.microsoft.com/office/drawing/2014/main" id="{66638DCC-1E10-494C-8E46-14AE41860FF9}"/>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rPr>
              <a:t>Ter inspiratie</a:t>
            </a:r>
          </a:p>
          <a:p>
            <a:pPr>
              <a:lnSpc>
                <a:spcPct val="100000"/>
              </a:lnSpc>
            </a:pPr>
            <a:endParaRPr lang="nl-BE" sz="1100" dirty="0">
              <a:solidFill>
                <a:schemeClr val="tx1">
                  <a:lumMod val="90000"/>
                  <a:lumOff val="10000"/>
                </a:schemeClr>
              </a:solidFill>
            </a:endParaRPr>
          </a:p>
        </p:txBody>
      </p:sp>
    </p:spTree>
    <p:extLst>
      <p:ext uri="{BB962C8B-B14F-4D97-AF65-F5344CB8AC3E}">
        <p14:creationId xmlns:p14="http://schemas.microsoft.com/office/powerpoint/2010/main" val="291973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32711E5A-7F98-4242-824A-8F7A035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5496"/>
            <a:ext cx="9144000" cy="6858000"/>
          </a:xfrm>
          <a:prstGeom prst="rect">
            <a:avLst/>
          </a:prstGeom>
        </p:spPr>
      </p:pic>
      <p:pic>
        <p:nvPicPr>
          <p:cNvPr id="8" name="Afbeelding 7">
            <a:extLst>
              <a:ext uri="{FF2B5EF4-FFF2-40B4-BE49-F238E27FC236}">
                <a16:creationId xmlns:a16="http://schemas.microsoft.com/office/drawing/2014/main" id="{356A36AD-D38B-4C36-8A0A-81D19B305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jdelijke aanduiding voor inhoud 2"/>
          <p:cNvSpPr>
            <a:spLocks noGrp="1"/>
          </p:cNvSpPr>
          <p:nvPr>
            <p:ph sz="half" idx="1"/>
          </p:nvPr>
        </p:nvSpPr>
        <p:spPr>
          <a:xfrm>
            <a:off x="1296000" y="1340768"/>
            <a:ext cx="7416000" cy="4246432"/>
          </a:xfrm>
        </p:spPr>
        <p:txBody>
          <a:bodyPr/>
          <a:lstStyle/>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09300" lvl="1" indent="0">
              <a:lnSpc>
                <a:spcPct val="80000"/>
              </a:lnSpc>
              <a:spcBef>
                <a:spcPct val="20000"/>
              </a:spcBef>
              <a:buClr>
                <a:schemeClr val="tx1"/>
              </a:buClr>
              <a:buSzPct val="60000"/>
              <a:buNone/>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09300" lvl="1" indent="0">
              <a:lnSpc>
                <a:spcPct val="80000"/>
              </a:lnSpc>
              <a:spcBef>
                <a:spcPct val="20000"/>
              </a:spcBef>
              <a:buClr>
                <a:schemeClr val="tx1"/>
              </a:buClr>
              <a:buSzPct val="60000"/>
              <a:buNone/>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0" indent="0">
              <a:lnSpc>
                <a:spcPct val="80000"/>
              </a:lnSpc>
              <a:spcBef>
                <a:spcPct val="20000"/>
              </a:spcBef>
              <a:buClr>
                <a:schemeClr val="tx1"/>
              </a:buClr>
              <a:buSzPct val="60000"/>
              <a:buNone/>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p:txBody>
      </p:sp>
      <p:sp>
        <p:nvSpPr>
          <p:cNvPr id="5" name="Titel 1">
            <a:extLst>
              <a:ext uri="{FF2B5EF4-FFF2-40B4-BE49-F238E27FC236}">
                <a16:creationId xmlns:a16="http://schemas.microsoft.com/office/drawing/2014/main" id="{774C111D-A50A-4BAE-A37A-2191AB350F74}"/>
              </a:ext>
            </a:extLst>
          </p:cNvPr>
          <p:cNvSpPr txBox="1">
            <a:spLocks/>
          </p:cNvSpPr>
          <p:nvPr/>
        </p:nvSpPr>
        <p:spPr>
          <a:xfrm>
            <a:off x="914400" y="5015700"/>
            <a:ext cx="8229600" cy="1143000"/>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pPr>
              <a:lnSpc>
                <a:spcPts val="4000"/>
              </a:lnSpc>
            </a:pPr>
            <a:r>
              <a:rPr lang="nl-NL" altLang="nl-BE" sz="3000" dirty="0">
                <a:latin typeface="FlandersArtSans-Light" panose="00000400000000000000" pitchFamily="2" charset="0"/>
              </a:rPr>
              <a:t>Deel 2</a:t>
            </a:r>
          </a:p>
          <a:p>
            <a:pPr>
              <a:lnSpc>
                <a:spcPts val="4000"/>
              </a:lnSpc>
            </a:pPr>
            <a:r>
              <a:rPr lang="nl-NL" altLang="nl-BE" sz="3000" dirty="0" err="1"/>
              <a:t>toolkit</a:t>
            </a:r>
            <a:endParaRPr lang="nl-BE" altLang="nl-BE" sz="3000" dirty="0"/>
          </a:p>
        </p:txBody>
      </p:sp>
      <p:pic>
        <p:nvPicPr>
          <p:cNvPr id="2" name="Afbeelding 1">
            <a:extLst>
              <a:ext uri="{FF2B5EF4-FFF2-40B4-BE49-F238E27FC236}">
                <a16:creationId xmlns:a16="http://schemas.microsoft.com/office/drawing/2014/main" id="{E52AF73B-2FA2-40C8-B4F3-DF3663A797FA}"/>
              </a:ext>
            </a:extLst>
          </p:cNvPr>
          <p:cNvPicPr>
            <a:picLocks noChangeAspect="1"/>
          </p:cNvPicPr>
          <p:nvPr/>
        </p:nvPicPr>
        <p:blipFill>
          <a:blip r:embed="rId5"/>
          <a:stretch>
            <a:fillRect/>
          </a:stretch>
        </p:blipFill>
        <p:spPr>
          <a:xfrm>
            <a:off x="-108520" y="-1323528"/>
            <a:ext cx="9793088" cy="7146032"/>
          </a:xfrm>
          <a:prstGeom prst="rect">
            <a:avLst/>
          </a:prstGeom>
        </p:spPr>
      </p:pic>
    </p:spTree>
    <p:extLst>
      <p:ext uri="{BB962C8B-B14F-4D97-AF65-F5344CB8AC3E}">
        <p14:creationId xmlns:p14="http://schemas.microsoft.com/office/powerpoint/2010/main" val="95678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DCE323-F178-49CA-97FF-DDB44E077E45}"/>
              </a:ext>
            </a:extLst>
          </p:cNvPr>
          <p:cNvSpPr>
            <a:spLocks noGrp="1"/>
          </p:cNvSpPr>
          <p:nvPr>
            <p:ph type="title"/>
          </p:nvPr>
        </p:nvSpPr>
        <p:spPr>
          <a:xfrm>
            <a:off x="683568" y="116632"/>
            <a:ext cx="8028432" cy="1296144"/>
          </a:xfrm>
        </p:spPr>
        <p:txBody>
          <a:bodyPr/>
          <a:lstStyle/>
          <a:p>
            <a:r>
              <a:rPr lang="nl-BE" sz="1800" dirty="0"/>
              <a:t>Logies vormen een cruciale schakel in de customer </a:t>
            </a:r>
            <a:r>
              <a:rPr lang="nl-BE" sz="1800" dirty="0" err="1"/>
              <a:t>journey</a:t>
            </a:r>
            <a:r>
              <a:rPr lang="nl-BE" sz="1800" dirty="0"/>
              <a:t> van de toerist en dus ook in de algemene  tevredenheid van zijn bezoek.</a:t>
            </a:r>
            <a:br>
              <a:rPr lang="nl-BE" sz="1800" dirty="0"/>
            </a:br>
            <a:endParaRPr lang="nl-BE" sz="1800" dirty="0"/>
          </a:p>
        </p:txBody>
      </p:sp>
      <p:pic>
        <p:nvPicPr>
          <p:cNvPr id="5" name="Tijdelijke aanduiding voor inhoud 4">
            <a:extLst>
              <a:ext uri="{FF2B5EF4-FFF2-40B4-BE49-F238E27FC236}">
                <a16:creationId xmlns:a16="http://schemas.microsoft.com/office/drawing/2014/main" id="{54D4CAC5-F9D8-4AC9-A5BF-639A1CB78C8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5616" y="1556792"/>
            <a:ext cx="7370482" cy="4608000"/>
          </a:xfrm>
        </p:spPr>
      </p:pic>
    </p:spTree>
    <p:extLst>
      <p:ext uri="{BB962C8B-B14F-4D97-AF65-F5344CB8AC3E}">
        <p14:creationId xmlns:p14="http://schemas.microsoft.com/office/powerpoint/2010/main" val="505209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4C3003-0788-4DB1-96AD-2C07BA163624}"/>
              </a:ext>
            </a:extLst>
          </p:cNvPr>
          <p:cNvSpPr>
            <a:spLocks noGrp="1"/>
          </p:cNvSpPr>
          <p:nvPr>
            <p:ph type="title"/>
          </p:nvPr>
        </p:nvSpPr>
        <p:spPr/>
        <p:txBody>
          <a:bodyPr/>
          <a:lstStyle/>
          <a:p>
            <a:endParaRPr lang="nl-BE"/>
          </a:p>
        </p:txBody>
      </p:sp>
      <p:pic>
        <p:nvPicPr>
          <p:cNvPr id="7" name="Tijdelijke aanduiding voor inhoud 6">
            <a:extLst>
              <a:ext uri="{FF2B5EF4-FFF2-40B4-BE49-F238E27FC236}">
                <a16:creationId xmlns:a16="http://schemas.microsoft.com/office/drawing/2014/main" id="{75BC3DEC-03B5-4DFB-AA9B-CBFCF945F6F9}"/>
              </a:ext>
            </a:extLst>
          </p:cNvPr>
          <p:cNvPicPr>
            <a:picLocks noGrp="1" noChangeAspect="1"/>
          </p:cNvPicPr>
          <p:nvPr>
            <p:ph idx="1"/>
          </p:nvPr>
        </p:nvPicPr>
        <p:blipFill>
          <a:blip r:embed="rId3"/>
          <a:stretch>
            <a:fillRect/>
          </a:stretch>
        </p:blipFill>
        <p:spPr>
          <a:xfrm>
            <a:off x="-6390" y="-315416"/>
            <a:ext cx="9186902" cy="7272807"/>
          </a:xfrm>
          <a:prstGeom prst="rect">
            <a:avLst/>
          </a:prstGeom>
        </p:spPr>
      </p:pic>
    </p:spTree>
    <p:extLst>
      <p:ext uri="{BB962C8B-B14F-4D97-AF65-F5344CB8AC3E}">
        <p14:creationId xmlns:p14="http://schemas.microsoft.com/office/powerpoint/2010/main" val="3211157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CE2D6139-2E6E-45F8-AE64-988810B2C6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636" y="1108038"/>
            <a:ext cx="6728883" cy="5046662"/>
          </a:xfrm>
          <a:prstGeom prst="rect">
            <a:avLst/>
          </a:prstGeom>
        </p:spPr>
      </p:pic>
      <p:sp>
        <p:nvSpPr>
          <p:cNvPr id="13" name="Tijdelijke aanduiding voor inhoud 2">
            <a:extLst>
              <a:ext uri="{FF2B5EF4-FFF2-40B4-BE49-F238E27FC236}">
                <a16:creationId xmlns:a16="http://schemas.microsoft.com/office/drawing/2014/main" id="{AACAB1E1-5EF6-4ECD-A840-C5AF4CAAF6F7}"/>
              </a:ext>
            </a:extLst>
          </p:cNvPr>
          <p:cNvSpPr txBox="1">
            <a:spLocks/>
          </p:cNvSpPr>
          <p:nvPr/>
        </p:nvSpPr>
        <p:spPr>
          <a:xfrm>
            <a:off x="2088502" y="5774355"/>
            <a:ext cx="5400600" cy="504056"/>
          </a:xfrm>
          <a:prstGeom prst="rect">
            <a:avLst/>
          </a:prstGeom>
          <a:solidFill>
            <a:schemeClr val="accent2">
              <a:lumMod val="20000"/>
              <a:lumOff val="80000"/>
            </a:schemeClr>
          </a:solidFill>
        </p:spPr>
        <p:txBody>
          <a:bodyPr vert="horz" lIns="0" tIns="0" rIns="0" bIns="0" rtlCol="0" anchor="ctr">
            <a:noAutofit/>
          </a:bodyPr>
          <a:lstStyle>
            <a:lvl1pPr marL="266700" indent="-266700" algn="l" defTabSz="914400" rtl="0" eaLnBrk="1" latinLnBrk="0" hangingPunct="1">
              <a:lnSpc>
                <a:spcPct val="90000"/>
              </a:lnSpc>
              <a:spcBef>
                <a:spcPts val="300"/>
              </a:spcBef>
              <a:buSzPct val="90000"/>
              <a:buFont typeface="FlandersArtSans-Regular" panose="00000500000000000000" pitchFamily="2" charset="0"/>
              <a:buChar char="-"/>
              <a:defRPr sz="2200" kern="1200" spc="0">
                <a:solidFill>
                  <a:schemeClr val="tx1"/>
                </a:solidFill>
                <a:latin typeface="FlandersArtSans-Medium" panose="00000600000000000000" pitchFamily="2" charset="0"/>
                <a:ea typeface="+mn-ea"/>
                <a:cs typeface="+mn-cs"/>
              </a:defRPr>
            </a:lvl1pPr>
            <a:lvl2pPr marL="576000" indent="-288000" algn="l" defTabSz="914400" rtl="0" eaLnBrk="1" latinLnBrk="0" hangingPunct="1">
              <a:lnSpc>
                <a:spcPct val="90000"/>
              </a:lnSpc>
              <a:spcBef>
                <a:spcPts val="300"/>
              </a:spcBef>
              <a:buSzPct val="75000"/>
              <a:buFont typeface="FlandersArtSans-Regular" panose="00000500000000000000" pitchFamily="2" charset="0"/>
              <a:buChar char="-"/>
              <a:defRPr sz="2200" kern="1200" spc="0">
                <a:solidFill>
                  <a:schemeClr val="tx1"/>
                </a:solidFill>
                <a:latin typeface="FlandersArtSans-Regular" panose="00000500000000000000" pitchFamily="2" charset="0"/>
                <a:ea typeface="+mn-ea"/>
                <a:cs typeface="+mn-cs"/>
              </a:defRPr>
            </a:lvl2pPr>
            <a:lvl3pPr marL="918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4pPr>
            <a:lvl5pPr marL="1494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ct val="20000"/>
              </a:spcBef>
              <a:buClr>
                <a:schemeClr val="tx1"/>
              </a:buClr>
              <a:buSzPct val="60000"/>
              <a:buNone/>
              <a:defRPr/>
            </a:pPr>
            <a:r>
              <a:rPr lang="nl-BE" sz="1400" dirty="0">
                <a:solidFill>
                  <a:srgbClr val="FFED02"/>
                </a:solidFill>
                <a:latin typeface="FlandersArtSans-Regular" panose="00000500000000000000" pitchFamily="2" charset="0"/>
                <a:hlinkClick r:id="rId4"/>
              </a:rPr>
              <a:t>http://kwaliteit.toerismevlaanderen.be/hotels</a:t>
            </a:r>
            <a:endParaRPr lang="nl-BE" sz="1400" dirty="0">
              <a:solidFill>
                <a:srgbClr val="FFED02"/>
              </a:solidFill>
              <a:latin typeface="FlandersArtSans-Regular" panose="00000500000000000000" pitchFamily="2" charset="0"/>
            </a:endParaRPr>
          </a:p>
        </p:txBody>
      </p:sp>
      <p:sp>
        <p:nvSpPr>
          <p:cNvPr id="14" name="Titel 1">
            <a:extLst>
              <a:ext uri="{FF2B5EF4-FFF2-40B4-BE49-F238E27FC236}">
                <a16:creationId xmlns:a16="http://schemas.microsoft.com/office/drawing/2014/main" id="{6092E4AD-6BE0-483C-B86E-CFBE3018F7A1}"/>
              </a:ext>
            </a:extLst>
          </p:cNvPr>
          <p:cNvSpPr txBox="1">
            <a:spLocks/>
          </p:cNvSpPr>
          <p:nvPr/>
        </p:nvSpPr>
        <p:spPr>
          <a:xfrm>
            <a:off x="611180" y="442004"/>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latin typeface="FlandersArtSans-Regular" panose="00000500000000000000" pitchFamily="2" charset="0"/>
              </a:rPr>
              <a:t>Toolkit kamerlogies</a:t>
            </a:r>
            <a:endParaRPr lang="nl-BE" dirty="0">
              <a:solidFill>
                <a:schemeClr val="tx1">
                  <a:lumMod val="90000"/>
                  <a:lumOff val="10000"/>
                </a:schemeClr>
              </a:solidFill>
            </a:endParaRPr>
          </a:p>
          <a:p>
            <a:pPr>
              <a:lnSpc>
                <a:spcPct val="100000"/>
              </a:lnSpc>
            </a:pPr>
            <a:endParaRPr lang="nl-BE" sz="1100" dirty="0">
              <a:solidFill>
                <a:schemeClr val="tx1">
                  <a:lumMod val="90000"/>
                  <a:lumOff val="10000"/>
                </a:schemeClr>
              </a:solidFill>
            </a:endParaRPr>
          </a:p>
          <a:p>
            <a:pPr>
              <a:lnSpc>
                <a:spcPct val="100000"/>
              </a:lnSpc>
            </a:pPr>
            <a:r>
              <a:rPr lang="nl-NL" sz="1800" dirty="0">
                <a:solidFill>
                  <a:srgbClr val="9465C1"/>
                </a:solidFill>
              </a:rPr>
              <a:t>6 blokken: </a:t>
            </a:r>
            <a:br>
              <a:rPr lang="nl-NL" sz="1800" dirty="0">
                <a:solidFill>
                  <a:srgbClr val="9465C1"/>
                </a:solidFill>
              </a:rPr>
            </a:br>
            <a:endParaRPr lang="nl-BE" sz="1800" dirty="0">
              <a:solidFill>
                <a:srgbClr val="9465C1"/>
              </a:solidFill>
            </a:endParaRPr>
          </a:p>
        </p:txBody>
      </p:sp>
    </p:spTree>
    <p:extLst>
      <p:ext uri="{BB962C8B-B14F-4D97-AF65-F5344CB8AC3E}">
        <p14:creationId xmlns:p14="http://schemas.microsoft.com/office/powerpoint/2010/main" val="111461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
            <a:extLst>
              <a:ext uri="{FF2B5EF4-FFF2-40B4-BE49-F238E27FC236}">
                <a16:creationId xmlns:a16="http://schemas.microsoft.com/office/drawing/2014/main" id="{A11A70C1-3827-4785-9697-8A4E5171DBB4}"/>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latin typeface="FlandersArtSans-Regular" panose="00000500000000000000" pitchFamily="2" charset="0"/>
              </a:rPr>
              <a:t>Sales &amp; marketing</a:t>
            </a:r>
            <a:endParaRPr lang="nl-BE" sz="1800" dirty="0">
              <a:solidFill>
                <a:schemeClr val="tx1">
                  <a:lumMod val="90000"/>
                  <a:lumOff val="10000"/>
                </a:schemeClr>
              </a:solidFill>
            </a:endParaRPr>
          </a:p>
          <a:p>
            <a:pPr>
              <a:lnSpc>
                <a:spcPct val="100000"/>
              </a:lnSpc>
            </a:pPr>
            <a:endParaRPr lang="nl-BE" sz="1100" dirty="0">
              <a:solidFill>
                <a:schemeClr val="tx1">
                  <a:lumMod val="90000"/>
                  <a:lumOff val="10000"/>
                </a:schemeClr>
              </a:solidFill>
            </a:endParaRPr>
          </a:p>
          <a:p>
            <a:pPr>
              <a:lnSpc>
                <a:spcPct val="100000"/>
              </a:lnSpc>
            </a:pPr>
            <a:r>
              <a:rPr lang="nl-NL" sz="1800" b="1" dirty="0">
                <a:solidFill>
                  <a:srgbClr val="9465C1"/>
                </a:solidFill>
                <a:latin typeface="FlandersArtSans-Light" panose="020B0604020202020204" charset="0"/>
              </a:rPr>
              <a:t>communicatie</a:t>
            </a:r>
            <a:br>
              <a:rPr lang="nl-NL" sz="1800" dirty="0">
                <a:solidFill>
                  <a:srgbClr val="9465C1"/>
                </a:solidFill>
              </a:rPr>
            </a:br>
            <a:endParaRPr lang="nl-BE" sz="1800" dirty="0">
              <a:solidFill>
                <a:srgbClr val="9465C1"/>
              </a:solidFill>
            </a:endParaRPr>
          </a:p>
        </p:txBody>
      </p:sp>
      <p:sp>
        <p:nvSpPr>
          <p:cNvPr id="22" name="Tijdelijke aanduiding voor tekst 2">
            <a:extLst>
              <a:ext uri="{FF2B5EF4-FFF2-40B4-BE49-F238E27FC236}">
                <a16:creationId xmlns:a16="http://schemas.microsoft.com/office/drawing/2014/main" id="{47BE9556-42FC-44E9-AB2B-A83197BC1CCB}"/>
              </a:ext>
            </a:extLst>
          </p:cNvPr>
          <p:cNvSpPr txBox="1">
            <a:spLocks/>
          </p:cNvSpPr>
          <p:nvPr/>
        </p:nvSpPr>
        <p:spPr>
          <a:xfrm>
            <a:off x="1515531" y="2323022"/>
            <a:ext cx="1932990" cy="369192"/>
          </a:xfrm>
          <a:prstGeom prst="rect">
            <a:avLst/>
          </a:prstGeom>
          <a:solidFill>
            <a:srgbClr val="FFED00"/>
          </a:solidFill>
          <a:ln w="19050">
            <a:noFill/>
          </a:ln>
        </p:spPr>
        <p:txBody>
          <a:bodyPr vert="horz" lIns="0" tIns="36000" rIns="108000" bIns="36000" anchor="ctr">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None/>
            </a:pPr>
            <a:r>
              <a:rPr lang="nl-BE" sz="2000" cap="all" dirty="0">
                <a:solidFill>
                  <a:schemeClr val="tx1">
                    <a:lumMod val="90000"/>
                    <a:lumOff val="10000"/>
                  </a:schemeClr>
                </a:solidFill>
                <a:latin typeface="FlandersArtSans-Medium" panose="00000600000000000000" pitchFamily="2" charset="0"/>
                <a:ea typeface="Verdana" panose="020B0604030504040204" pitchFamily="34" charset="0"/>
                <a:cs typeface="Verdana" panose="020B0604030504040204" pitchFamily="34" charset="0"/>
              </a:rPr>
              <a:t>Traditioneel</a:t>
            </a:r>
          </a:p>
        </p:txBody>
      </p:sp>
      <p:sp>
        <p:nvSpPr>
          <p:cNvPr id="23" name="Tijdelijke aanduiding voor inhoud 3">
            <a:extLst>
              <a:ext uri="{FF2B5EF4-FFF2-40B4-BE49-F238E27FC236}">
                <a16:creationId xmlns:a16="http://schemas.microsoft.com/office/drawing/2014/main" id="{ED1AB695-7313-4E8A-B645-3E56C46ECE8B}"/>
              </a:ext>
            </a:extLst>
          </p:cNvPr>
          <p:cNvSpPr txBox="1">
            <a:spLocks/>
          </p:cNvSpPr>
          <p:nvPr/>
        </p:nvSpPr>
        <p:spPr>
          <a:xfrm>
            <a:off x="1043608" y="2924944"/>
            <a:ext cx="3384376" cy="2295104"/>
          </a:xfrm>
          <a:prstGeom prst="rect">
            <a:avLst/>
          </a:prstGeom>
        </p:spPr>
        <p:txBody>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1">
              <a:buClr>
                <a:schemeClr val="tx1"/>
              </a:buClr>
              <a:buFont typeface="Arial" panose="020B0604020202020204" pitchFamily="34" charset="0"/>
              <a:buChar char="•"/>
            </a:pPr>
            <a:r>
              <a:rPr lang="nl-NL" sz="1800" dirty="0">
                <a:solidFill>
                  <a:schemeClr val="tx1">
                    <a:lumMod val="90000"/>
                    <a:lumOff val="10000"/>
                  </a:schemeClr>
                </a:solidFill>
                <a:latin typeface="FlandersArtSans-Regular" panose="00000500000000000000" pitchFamily="2" charset="0"/>
                <a:ea typeface="Verdana" panose="020B0604030504040204" pitchFamily="34" charset="0"/>
                <a:cs typeface="Verdana" panose="020B0604030504040204" pitchFamily="34" charset="0"/>
              </a:rPr>
              <a:t>Bewegwijzering</a:t>
            </a:r>
          </a:p>
          <a:p>
            <a:pPr lvl="1">
              <a:buClr>
                <a:schemeClr val="tx1"/>
              </a:buClr>
              <a:buFont typeface="Arial" panose="020B0604020202020204" pitchFamily="34" charset="0"/>
              <a:buChar char="•"/>
            </a:pPr>
            <a:r>
              <a:rPr lang="nl-NL" sz="1800" dirty="0">
                <a:solidFill>
                  <a:schemeClr val="tx1">
                    <a:lumMod val="90000"/>
                    <a:lumOff val="10000"/>
                  </a:schemeClr>
                </a:solidFill>
                <a:latin typeface="FlandersArtSans-Regular" panose="00000500000000000000" pitchFamily="2" charset="0"/>
                <a:ea typeface="Verdana" panose="020B0604030504040204" pitchFamily="34" charset="0"/>
                <a:cs typeface="Verdana" panose="020B0604030504040204" pitchFamily="34" charset="0"/>
              </a:rPr>
              <a:t>Logo, raamaffichage &amp; verlichting</a:t>
            </a:r>
          </a:p>
          <a:p>
            <a:pPr lvl="1">
              <a:buClr>
                <a:schemeClr val="tx1"/>
              </a:buClr>
              <a:buFont typeface="Arial" panose="020B0604020202020204" pitchFamily="34" charset="0"/>
              <a:buChar char="•"/>
            </a:pPr>
            <a:r>
              <a:rPr lang="nl-NL" sz="1800" dirty="0">
                <a:solidFill>
                  <a:schemeClr val="tx1">
                    <a:lumMod val="90000"/>
                    <a:lumOff val="10000"/>
                  </a:schemeClr>
                </a:solidFill>
                <a:latin typeface="FlandersArtSans-Regular" panose="00000500000000000000" pitchFamily="2" charset="0"/>
                <a:ea typeface="Verdana" panose="020B0604030504040204" pitchFamily="34" charset="0"/>
                <a:cs typeface="Verdana" panose="020B0604030504040204" pitchFamily="34" charset="0"/>
              </a:rPr>
              <a:t>Geur</a:t>
            </a:r>
          </a:p>
          <a:p>
            <a:pPr lvl="1">
              <a:buClr>
                <a:schemeClr val="tx1"/>
              </a:buClr>
              <a:buFont typeface="Arial" panose="020B0604020202020204" pitchFamily="34" charset="0"/>
              <a:buChar char="•"/>
            </a:pPr>
            <a:r>
              <a:rPr lang="nl-NL" sz="1800" dirty="0">
                <a:solidFill>
                  <a:schemeClr val="tx1">
                    <a:lumMod val="90000"/>
                    <a:lumOff val="10000"/>
                  </a:schemeClr>
                </a:solidFill>
                <a:latin typeface="FlandersArtSans-Regular" panose="00000500000000000000" pitchFamily="2" charset="0"/>
                <a:ea typeface="Verdana" panose="020B0604030504040204" pitchFamily="34" charset="0"/>
                <a:cs typeface="Verdana" panose="020B0604030504040204" pitchFamily="34" charset="0"/>
              </a:rPr>
              <a:t>Proper en verzorgd</a:t>
            </a:r>
          </a:p>
          <a:p>
            <a:pPr lvl="1">
              <a:buClr>
                <a:schemeClr val="tx1"/>
              </a:buClr>
              <a:buFont typeface="Arial" panose="020B0604020202020204" pitchFamily="34" charset="0"/>
              <a:buChar char="•"/>
            </a:pPr>
            <a:r>
              <a:rPr lang="nl-NL" sz="1800" dirty="0">
                <a:solidFill>
                  <a:schemeClr val="tx1">
                    <a:lumMod val="90000"/>
                    <a:lumOff val="10000"/>
                  </a:schemeClr>
                </a:solidFill>
                <a:latin typeface="FlandersArtSans-Regular" panose="00000500000000000000" pitchFamily="2" charset="0"/>
                <a:ea typeface="Verdana" panose="020B0604030504040204" pitchFamily="34" charset="0"/>
                <a:cs typeface="Verdana" panose="020B0604030504040204" pitchFamily="34" charset="0"/>
              </a:rPr>
              <a:t>Mond-aan-mond</a:t>
            </a:r>
          </a:p>
          <a:p>
            <a:pPr lvl="1">
              <a:buClr>
                <a:schemeClr val="tx1"/>
              </a:buClr>
              <a:buFont typeface="Arial" panose="020B0604020202020204" pitchFamily="34" charset="0"/>
              <a:buChar char="•"/>
            </a:pPr>
            <a:r>
              <a:rPr lang="nl-NL" sz="1800" dirty="0">
                <a:solidFill>
                  <a:schemeClr val="tx1">
                    <a:lumMod val="90000"/>
                    <a:lumOff val="10000"/>
                  </a:schemeClr>
                </a:solidFill>
                <a:latin typeface="FlandersArtSans-Regular" panose="00000500000000000000" pitchFamily="2" charset="0"/>
                <a:ea typeface="Verdana" panose="020B0604030504040204" pitchFamily="34" charset="0"/>
                <a:cs typeface="Verdana" panose="020B0604030504040204" pitchFamily="34" charset="0"/>
              </a:rPr>
              <a:t>Pers </a:t>
            </a:r>
          </a:p>
          <a:p>
            <a:pPr lvl="1">
              <a:buClr>
                <a:schemeClr val="tx1"/>
              </a:buClr>
              <a:buFont typeface="Arial" panose="020B0604020202020204" pitchFamily="34" charset="0"/>
              <a:buChar char="•"/>
            </a:pPr>
            <a:r>
              <a:rPr lang="nl-NL" sz="1800" dirty="0">
                <a:solidFill>
                  <a:schemeClr val="tx1">
                    <a:lumMod val="90000"/>
                    <a:lumOff val="10000"/>
                  </a:schemeClr>
                </a:solidFill>
                <a:latin typeface="FlandersArtSans-Regular" panose="00000500000000000000" pitchFamily="2" charset="0"/>
                <a:ea typeface="Verdana" panose="020B0604030504040204" pitchFamily="34" charset="0"/>
                <a:cs typeface="Verdana" panose="020B0604030504040204" pitchFamily="34" charset="0"/>
              </a:rPr>
              <a:t>Klachtenbrieven </a:t>
            </a:r>
          </a:p>
        </p:txBody>
      </p:sp>
      <p:sp>
        <p:nvSpPr>
          <p:cNvPr id="24" name="Tijdelijke aanduiding voor tekst 4">
            <a:extLst>
              <a:ext uri="{FF2B5EF4-FFF2-40B4-BE49-F238E27FC236}">
                <a16:creationId xmlns:a16="http://schemas.microsoft.com/office/drawing/2014/main" id="{302C754D-8D4C-47C6-B551-FEB67F39DD00}"/>
              </a:ext>
            </a:extLst>
          </p:cNvPr>
          <p:cNvSpPr txBox="1">
            <a:spLocks/>
          </p:cNvSpPr>
          <p:nvPr/>
        </p:nvSpPr>
        <p:spPr>
          <a:xfrm>
            <a:off x="5900279" y="2323022"/>
            <a:ext cx="1539890" cy="369192"/>
          </a:xfrm>
          <a:prstGeom prst="rect">
            <a:avLst/>
          </a:prstGeom>
          <a:solidFill>
            <a:srgbClr val="FFED00"/>
          </a:solidFill>
          <a:ln w="19050">
            <a:noFill/>
          </a:ln>
        </p:spPr>
        <p:txBody>
          <a:bodyPr wrap="none" lIns="0" tIns="36000" rIns="108000" bIns="36000" anchor="ctr">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None/>
            </a:pPr>
            <a:r>
              <a:rPr lang="nl-BE" sz="2000" cap="all" dirty="0">
                <a:solidFill>
                  <a:schemeClr val="tx1">
                    <a:lumMod val="90000"/>
                    <a:lumOff val="10000"/>
                  </a:schemeClr>
                </a:solidFill>
                <a:latin typeface="FlandersArtSans-Medium" panose="00000600000000000000" pitchFamily="2" charset="0"/>
                <a:ea typeface="Verdana" panose="020B0604030504040204" pitchFamily="34" charset="0"/>
                <a:cs typeface="Verdana" panose="020B0604030504040204" pitchFamily="34" charset="0"/>
              </a:rPr>
              <a:t>Vandaag</a:t>
            </a:r>
          </a:p>
        </p:txBody>
      </p:sp>
      <p:sp>
        <p:nvSpPr>
          <p:cNvPr id="25" name="Tijdelijke aanduiding voor inhoud 5">
            <a:extLst>
              <a:ext uri="{FF2B5EF4-FFF2-40B4-BE49-F238E27FC236}">
                <a16:creationId xmlns:a16="http://schemas.microsoft.com/office/drawing/2014/main" id="{C8B8204A-9C95-45CA-A072-1A52B29CE947}"/>
              </a:ext>
            </a:extLst>
          </p:cNvPr>
          <p:cNvSpPr txBox="1">
            <a:spLocks/>
          </p:cNvSpPr>
          <p:nvPr/>
        </p:nvSpPr>
        <p:spPr>
          <a:xfrm>
            <a:off x="4906028" y="2924944"/>
            <a:ext cx="3528392" cy="2511128"/>
          </a:xfrm>
          <a:prstGeom prst="rect">
            <a:avLst/>
          </a:prstGeom>
        </p:spPr>
        <p:txBody>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1">
              <a:buClr>
                <a:schemeClr val="tx1">
                  <a:lumMod val="90000"/>
                  <a:lumOff val="10000"/>
                </a:schemeClr>
              </a:buClr>
              <a:buFont typeface="Arial" panose="020B0604020202020204" pitchFamily="34" charset="0"/>
              <a:buChar char="•"/>
            </a:pPr>
            <a:r>
              <a:rPr lang="nl-NL" sz="1800" dirty="0">
                <a:latin typeface="FlandersArtSans-Regular" panose="00000500000000000000" pitchFamily="2" charset="0"/>
                <a:ea typeface="Verdana" panose="020B0604030504040204" pitchFamily="34" charset="0"/>
                <a:cs typeface="Verdana" panose="020B0604030504040204" pitchFamily="34" charset="0"/>
              </a:rPr>
              <a:t>Vindbaarheid Google</a:t>
            </a:r>
          </a:p>
          <a:p>
            <a:pPr lvl="1">
              <a:buClr>
                <a:schemeClr val="tx1">
                  <a:lumMod val="90000"/>
                  <a:lumOff val="10000"/>
                </a:schemeClr>
              </a:buClr>
              <a:buFont typeface="Arial" panose="020B0604020202020204" pitchFamily="34" charset="0"/>
              <a:buChar char="•"/>
            </a:pPr>
            <a:r>
              <a:rPr lang="nl-NL" sz="1800" dirty="0">
                <a:latin typeface="FlandersArtSans-Regular" panose="00000500000000000000" pitchFamily="2" charset="0"/>
                <a:ea typeface="Verdana" panose="020B0604030504040204" pitchFamily="34" charset="0"/>
                <a:cs typeface="Verdana" panose="020B0604030504040204" pitchFamily="34" charset="0"/>
              </a:rPr>
              <a:t>Uitstraling website</a:t>
            </a:r>
          </a:p>
          <a:p>
            <a:pPr lvl="1">
              <a:buClr>
                <a:schemeClr val="tx1">
                  <a:lumMod val="90000"/>
                  <a:lumOff val="10000"/>
                </a:schemeClr>
              </a:buClr>
              <a:buFont typeface="Arial" panose="020B0604020202020204" pitchFamily="34" charset="0"/>
              <a:buChar char="•"/>
            </a:pPr>
            <a:r>
              <a:rPr lang="nl-NL" sz="1800" dirty="0">
                <a:latin typeface="FlandersArtSans-Regular" panose="00000500000000000000" pitchFamily="2" charset="0"/>
                <a:ea typeface="Verdana" panose="020B0604030504040204" pitchFamily="34" charset="0"/>
                <a:cs typeface="Verdana" panose="020B0604030504040204" pitchFamily="34" charset="0"/>
              </a:rPr>
              <a:t>Informatie op website</a:t>
            </a:r>
          </a:p>
          <a:p>
            <a:pPr lvl="1">
              <a:buClr>
                <a:schemeClr val="tx1">
                  <a:lumMod val="90000"/>
                  <a:lumOff val="10000"/>
                </a:schemeClr>
              </a:buClr>
              <a:buFont typeface="Arial" panose="020B0604020202020204" pitchFamily="34" charset="0"/>
              <a:buChar char="•"/>
            </a:pPr>
            <a:r>
              <a:rPr lang="nl-NL" sz="1800" dirty="0">
                <a:latin typeface="FlandersArtSans-Regular" panose="00000500000000000000" pitchFamily="2" charset="0"/>
                <a:ea typeface="Verdana" panose="020B0604030504040204" pitchFamily="34" charset="0"/>
                <a:cs typeface="Verdana" panose="020B0604030504040204" pitchFamily="34" charset="0"/>
              </a:rPr>
              <a:t>Online recensies van professionals</a:t>
            </a:r>
          </a:p>
          <a:p>
            <a:pPr lvl="1">
              <a:buClr>
                <a:schemeClr val="tx1">
                  <a:lumMod val="90000"/>
                  <a:lumOff val="10000"/>
                </a:schemeClr>
              </a:buClr>
              <a:buFont typeface="Arial" panose="020B0604020202020204" pitchFamily="34" charset="0"/>
              <a:buChar char="•"/>
            </a:pPr>
            <a:r>
              <a:rPr lang="nl-NL" sz="1800" dirty="0">
                <a:latin typeface="FlandersArtSans-Regular" panose="00000500000000000000" pitchFamily="2" charset="0"/>
                <a:ea typeface="Verdana" panose="020B0604030504040204" pitchFamily="34" charset="0"/>
                <a:cs typeface="Verdana" panose="020B0604030504040204" pitchFamily="34" charset="0"/>
              </a:rPr>
              <a:t>Online reviews van gasten</a:t>
            </a:r>
          </a:p>
          <a:p>
            <a:pPr lvl="1">
              <a:buClr>
                <a:schemeClr val="tx1">
                  <a:lumMod val="90000"/>
                  <a:lumOff val="10000"/>
                </a:schemeClr>
              </a:buClr>
              <a:buFont typeface="Arial" panose="020B0604020202020204" pitchFamily="34" charset="0"/>
              <a:buChar char="•"/>
            </a:pPr>
            <a:r>
              <a:rPr lang="nl-NL" sz="1800" dirty="0" err="1">
                <a:latin typeface="FlandersArtSans-Regular" panose="00000500000000000000" pitchFamily="2" charset="0"/>
                <a:ea typeface="Verdana" panose="020B0604030504040204" pitchFamily="34" charset="0"/>
                <a:cs typeface="Verdana" panose="020B0604030504040204" pitchFamily="34" charset="0"/>
              </a:rPr>
              <a:t>Social</a:t>
            </a:r>
            <a:r>
              <a:rPr lang="nl-NL" sz="1800" dirty="0">
                <a:latin typeface="FlandersArtSans-Regular" panose="00000500000000000000" pitchFamily="2" charset="0"/>
                <a:ea typeface="Verdana" panose="020B0604030504040204" pitchFamily="34" charset="0"/>
                <a:cs typeface="Verdana" panose="020B0604030504040204" pitchFamily="34" charset="0"/>
              </a:rPr>
              <a:t> media</a:t>
            </a:r>
          </a:p>
          <a:p>
            <a:pPr lvl="1">
              <a:buClr>
                <a:schemeClr val="tx1">
                  <a:lumMod val="90000"/>
                  <a:lumOff val="10000"/>
                </a:schemeClr>
              </a:buClr>
              <a:buFont typeface="Arial" panose="020B0604020202020204" pitchFamily="34" charset="0"/>
              <a:buChar char="•"/>
            </a:pPr>
            <a:r>
              <a:rPr lang="nl-NL" sz="1800" dirty="0">
                <a:latin typeface="FlandersArtSans-Regular" panose="00000500000000000000" pitchFamily="2" charset="0"/>
                <a:ea typeface="Verdana" panose="020B0604030504040204" pitchFamily="34" charset="0"/>
                <a:cs typeface="Verdana" panose="020B0604030504040204" pitchFamily="34" charset="0"/>
              </a:rPr>
              <a:t>Verkoop op je site!</a:t>
            </a:r>
            <a:endParaRPr lang="nl-BE" sz="1800" dirty="0">
              <a:latin typeface="FlandersArtSans-Regular" panose="00000500000000000000" pitchFamily="2" charset="0"/>
              <a:ea typeface="Verdana" panose="020B0604030504040204" pitchFamily="34" charset="0"/>
              <a:cs typeface="Verdana" panose="020B0604030504040204" pitchFamily="34" charset="0"/>
            </a:endParaRPr>
          </a:p>
        </p:txBody>
      </p:sp>
      <p:cxnSp>
        <p:nvCxnSpPr>
          <p:cNvPr id="28" name="Rechte verbindingslijn 27">
            <a:extLst>
              <a:ext uri="{FF2B5EF4-FFF2-40B4-BE49-F238E27FC236}">
                <a16:creationId xmlns:a16="http://schemas.microsoft.com/office/drawing/2014/main" id="{12F02517-1DFE-41A6-9315-E7939D0CE598}"/>
              </a:ext>
            </a:extLst>
          </p:cNvPr>
          <p:cNvCxnSpPr>
            <a:cxnSpLocks/>
          </p:cNvCxnSpPr>
          <p:nvPr/>
        </p:nvCxnSpPr>
        <p:spPr>
          <a:xfrm flipH="1" flipV="1">
            <a:off x="4662973" y="1988840"/>
            <a:ext cx="25725" cy="380727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591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35E65DA9-C619-4A57-9355-D4A6C255B68A}"/>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latin typeface="FlandersArtSans-Regular" panose="00000500000000000000" pitchFamily="2" charset="0"/>
              </a:rPr>
              <a:t>Sales &amp; marketing</a:t>
            </a:r>
            <a:endParaRPr lang="nl-BE" sz="1800" dirty="0">
              <a:solidFill>
                <a:schemeClr val="tx1">
                  <a:lumMod val="90000"/>
                  <a:lumOff val="10000"/>
                </a:schemeClr>
              </a:solidFill>
            </a:endParaRPr>
          </a:p>
          <a:p>
            <a:pPr>
              <a:lnSpc>
                <a:spcPct val="100000"/>
              </a:lnSpc>
            </a:pPr>
            <a:endParaRPr lang="nl-BE" sz="1100" dirty="0">
              <a:solidFill>
                <a:schemeClr val="tx1">
                  <a:lumMod val="90000"/>
                  <a:lumOff val="10000"/>
                </a:schemeClr>
              </a:solidFill>
            </a:endParaRPr>
          </a:p>
          <a:p>
            <a:pPr>
              <a:lnSpc>
                <a:spcPct val="100000"/>
              </a:lnSpc>
            </a:pPr>
            <a:r>
              <a:rPr lang="nl-NL" sz="1800" dirty="0">
                <a:solidFill>
                  <a:srgbClr val="9465C1"/>
                </a:solidFill>
                <a:latin typeface="FlandersArtSans-Regular" panose="00000500000000000000" pitchFamily="2" charset="0"/>
              </a:rPr>
              <a:t>boekingswebsites (</a:t>
            </a:r>
            <a:r>
              <a:rPr lang="nl-NL" sz="1800" dirty="0" err="1">
                <a:solidFill>
                  <a:srgbClr val="9465C1"/>
                </a:solidFill>
                <a:latin typeface="FlandersArtSans-Regular" panose="00000500000000000000" pitchFamily="2" charset="0"/>
              </a:rPr>
              <a:t>ota’s</a:t>
            </a:r>
            <a:r>
              <a:rPr lang="nl-NL" sz="1800" dirty="0">
                <a:solidFill>
                  <a:srgbClr val="9465C1"/>
                </a:solidFill>
                <a:latin typeface="FlandersArtSans-Regular" panose="00000500000000000000" pitchFamily="2" charset="0"/>
              </a:rPr>
              <a:t>)</a:t>
            </a:r>
            <a:endParaRPr lang="nl-BE" sz="1800" dirty="0">
              <a:solidFill>
                <a:srgbClr val="9465C1"/>
              </a:solidFill>
            </a:endParaRPr>
          </a:p>
        </p:txBody>
      </p:sp>
      <p:sp>
        <p:nvSpPr>
          <p:cNvPr id="19" name="Tijdelijke aanduiding voor inhoud 2">
            <a:extLst>
              <a:ext uri="{FF2B5EF4-FFF2-40B4-BE49-F238E27FC236}">
                <a16:creationId xmlns:a16="http://schemas.microsoft.com/office/drawing/2014/main" id="{B2BD7F52-21C8-4C2F-ABB0-E255AFFB8F8D}"/>
              </a:ext>
            </a:extLst>
          </p:cNvPr>
          <p:cNvSpPr txBox="1">
            <a:spLocks/>
          </p:cNvSpPr>
          <p:nvPr/>
        </p:nvSpPr>
        <p:spPr>
          <a:xfrm>
            <a:off x="1907704" y="5661248"/>
            <a:ext cx="5400600" cy="504056"/>
          </a:xfrm>
          <a:prstGeom prst="rect">
            <a:avLst/>
          </a:prstGeom>
          <a:solidFill>
            <a:srgbClr val="9465C1"/>
          </a:solidFill>
        </p:spPr>
        <p:txBody>
          <a:bodyPr vert="horz" lIns="0" tIns="0" rIns="0" bIns="0" rtlCol="0" anchor="ctr">
            <a:noAutofit/>
          </a:bodyPr>
          <a:lstStyle>
            <a:lvl1pPr marL="266700" indent="-266700" algn="l" defTabSz="914400" rtl="0" eaLnBrk="1" latinLnBrk="0" hangingPunct="1">
              <a:lnSpc>
                <a:spcPct val="90000"/>
              </a:lnSpc>
              <a:spcBef>
                <a:spcPts val="300"/>
              </a:spcBef>
              <a:buSzPct val="90000"/>
              <a:buFont typeface="FlandersArtSans-Regular" panose="00000500000000000000" pitchFamily="2" charset="0"/>
              <a:buChar char="-"/>
              <a:defRPr sz="2200" kern="1200" spc="0">
                <a:solidFill>
                  <a:schemeClr val="tx1"/>
                </a:solidFill>
                <a:latin typeface="FlandersArtSans-Medium" panose="00000600000000000000" pitchFamily="2" charset="0"/>
                <a:ea typeface="+mn-ea"/>
                <a:cs typeface="+mn-cs"/>
              </a:defRPr>
            </a:lvl1pPr>
            <a:lvl2pPr marL="576000" indent="-288000" algn="l" defTabSz="914400" rtl="0" eaLnBrk="1" latinLnBrk="0" hangingPunct="1">
              <a:lnSpc>
                <a:spcPct val="90000"/>
              </a:lnSpc>
              <a:spcBef>
                <a:spcPts val="300"/>
              </a:spcBef>
              <a:buSzPct val="75000"/>
              <a:buFont typeface="FlandersArtSans-Regular" panose="00000500000000000000" pitchFamily="2" charset="0"/>
              <a:buChar char="-"/>
              <a:defRPr sz="2200" kern="1200" spc="0">
                <a:solidFill>
                  <a:schemeClr val="tx1"/>
                </a:solidFill>
                <a:latin typeface="FlandersArtSans-Regular" panose="00000500000000000000" pitchFamily="2" charset="0"/>
                <a:ea typeface="+mn-ea"/>
                <a:cs typeface="+mn-cs"/>
              </a:defRPr>
            </a:lvl2pPr>
            <a:lvl3pPr marL="918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4pPr>
            <a:lvl5pPr marL="1494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ct val="20000"/>
              </a:spcBef>
              <a:buClr>
                <a:schemeClr val="tx1"/>
              </a:buClr>
              <a:buSzPct val="60000"/>
              <a:buNone/>
              <a:defRPr/>
            </a:pPr>
            <a:r>
              <a:rPr lang="nl-NL" sz="1800" cap="all" dirty="0">
                <a:solidFill>
                  <a:schemeClr val="bg1"/>
                </a:solidFill>
                <a:latin typeface="FlandersArtSans-Regular" panose="00000500000000000000" pitchFamily="2" charset="0"/>
              </a:rPr>
              <a:t>Kijk, leer en doe beter op je eigen website!</a:t>
            </a:r>
            <a:endParaRPr lang="nl-BE" sz="1800" cap="all" dirty="0">
              <a:solidFill>
                <a:schemeClr val="bg1"/>
              </a:solidFill>
              <a:latin typeface="FlandersArtSans-Regular" panose="00000500000000000000" pitchFamily="2" charset="0"/>
            </a:endParaRPr>
          </a:p>
        </p:txBody>
      </p:sp>
      <p:sp>
        <p:nvSpPr>
          <p:cNvPr id="21" name="Tijdelijke aanduiding voor inhoud 1">
            <a:extLst>
              <a:ext uri="{FF2B5EF4-FFF2-40B4-BE49-F238E27FC236}">
                <a16:creationId xmlns:a16="http://schemas.microsoft.com/office/drawing/2014/main" id="{FFEEE152-4EBE-440F-BDF1-B45AF6ABA3DA}"/>
              </a:ext>
            </a:extLst>
          </p:cNvPr>
          <p:cNvSpPr txBox="1">
            <a:spLocks/>
          </p:cNvSpPr>
          <p:nvPr/>
        </p:nvSpPr>
        <p:spPr>
          <a:xfrm>
            <a:off x="913922" y="3910004"/>
            <a:ext cx="6973333" cy="1728192"/>
          </a:xfrm>
          <a:prstGeom prst="rect">
            <a:avLst/>
          </a:prstGeom>
        </p:spPr>
        <p:txBody>
          <a:bodyPr vert="horz" lIns="0" tIns="0" rIns="0" bIns="0" rtlCol="0">
            <a:noAutofit/>
          </a:bodyPr>
          <a:lstStyle>
            <a:lvl1pPr marL="266700" indent="-266700" algn="l" defTabSz="914400" rtl="0" eaLnBrk="1" latinLnBrk="0" hangingPunct="1">
              <a:lnSpc>
                <a:spcPct val="90000"/>
              </a:lnSpc>
              <a:spcBef>
                <a:spcPts val="300"/>
              </a:spcBef>
              <a:buSzPct val="90000"/>
              <a:buFont typeface="FlandersArtSans-Regular" panose="00000500000000000000" pitchFamily="2" charset="0"/>
              <a:buChar char="-"/>
              <a:defRPr sz="2200" kern="1200" spc="0">
                <a:solidFill>
                  <a:schemeClr val="tx1"/>
                </a:solidFill>
                <a:latin typeface="FlandersArtSans-Medium" panose="00000600000000000000" pitchFamily="2" charset="0"/>
                <a:ea typeface="+mn-ea"/>
                <a:cs typeface="+mn-cs"/>
              </a:defRPr>
            </a:lvl1pPr>
            <a:lvl2pPr marL="576000" indent="-288000" algn="l" defTabSz="914400" rtl="0" eaLnBrk="1" latinLnBrk="0" hangingPunct="1">
              <a:lnSpc>
                <a:spcPct val="90000"/>
              </a:lnSpc>
              <a:spcBef>
                <a:spcPts val="300"/>
              </a:spcBef>
              <a:buSzPct val="75000"/>
              <a:buFont typeface="FlandersArtSans-Regular" panose="00000500000000000000" pitchFamily="2" charset="0"/>
              <a:buChar char="-"/>
              <a:defRPr sz="2200" kern="1200" spc="0">
                <a:solidFill>
                  <a:schemeClr val="tx1"/>
                </a:solidFill>
                <a:latin typeface="FlandersArtSans-Regular" panose="00000500000000000000" pitchFamily="2" charset="0"/>
                <a:ea typeface="+mn-ea"/>
                <a:cs typeface="+mn-cs"/>
              </a:defRPr>
            </a:lvl2pPr>
            <a:lvl3pPr marL="918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4pPr>
            <a:lvl5pPr marL="1494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cap="all" dirty="0">
                <a:latin typeface="FlandersArtSans-Bold" panose="00000800000000000000" pitchFamily="2" charset="0"/>
              </a:rPr>
              <a:t>Gebruik ze om gevonden te worden en zo:</a:t>
            </a:r>
            <a:br>
              <a:rPr lang="nl-NL" sz="1800" cap="all" dirty="0">
                <a:latin typeface="FlandersArtSans-Bold" panose="00000800000000000000" pitchFamily="2" charset="0"/>
              </a:rPr>
            </a:br>
            <a:endParaRPr lang="nl-NL" sz="1800" dirty="0">
              <a:latin typeface="FlandersArtSans-Regular" panose="00000500000000000000" pitchFamily="2" charset="0"/>
            </a:endParaRPr>
          </a:p>
          <a:p>
            <a:r>
              <a:rPr lang="nl-NL" sz="2000" dirty="0">
                <a:latin typeface="FlandersArtSans-Regular" panose="00000500000000000000" pitchFamily="2" charset="0"/>
              </a:rPr>
              <a:t>rechtstreekse boekingen te genereren</a:t>
            </a:r>
          </a:p>
          <a:p>
            <a:r>
              <a:rPr lang="nl-NL" sz="2000" dirty="0">
                <a:latin typeface="FlandersArtSans-Regular" panose="00000500000000000000" pitchFamily="2" charset="0"/>
              </a:rPr>
              <a:t>meer marge te behalen dan via de externe boekingswebsite</a:t>
            </a:r>
            <a:endParaRPr lang="nl-BE" sz="2000" dirty="0">
              <a:latin typeface="FlandersArtSans-Regular" panose="00000500000000000000" pitchFamily="2" charset="0"/>
            </a:endParaRPr>
          </a:p>
        </p:txBody>
      </p:sp>
      <p:pic>
        <p:nvPicPr>
          <p:cNvPr id="7" name="Picture 23" descr="http://press.hotels.com/en-us/files/2014/02/Hotels.com_ObviousChoice_RGB_center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8579" y="2312397"/>
            <a:ext cx="1100042" cy="8156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booking logo"/>
          <p:cNvPicPr>
            <a:picLocks noChangeAspect="1" noChangeArrowheads="1"/>
          </p:cNvPicPr>
          <p:nvPr/>
        </p:nvPicPr>
        <p:blipFill rotWithShape="1">
          <a:blip r:embed="rId4">
            <a:extLst>
              <a:ext uri="{28A0092B-C50C-407E-A947-70E740481C1C}">
                <a14:useLocalDpi xmlns:a14="http://schemas.microsoft.com/office/drawing/2010/main" val="0"/>
              </a:ext>
            </a:extLst>
          </a:blip>
          <a:srcRect t="24826" b="18996"/>
          <a:stretch/>
        </p:blipFill>
        <p:spPr bwMode="auto">
          <a:xfrm>
            <a:off x="4845361" y="1494588"/>
            <a:ext cx="1773071" cy="4632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blog.sweetiq.com/wp-content/uploads/2014/04/trivago_logo_moon_rgb_8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5264" y="2775935"/>
            <a:ext cx="1332148" cy="3929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i1.wp.com/stuffled.com/wp-content/uploads/2014/06/Booking-com-Logo-EPS-vector-image.png?resize=1020%2C68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6484" b="35276"/>
          <a:stretch/>
        </p:blipFill>
        <p:spPr bwMode="auto">
          <a:xfrm>
            <a:off x="2788517" y="2775935"/>
            <a:ext cx="1751921" cy="3068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http://designarchives.aiga.org/assets/images/000/100/204/100204_l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499" t="34285" r="10254" b="32858"/>
          <a:stretch/>
        </p:blipFill>
        <p:spPr bwMode="auto">
          <a:xfrm>
            <a:off x="3563888" y="2051983"/>
            <a:ext cx="1537340" cy="4276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7" descr="Revenir à la page d’accueil Venere.com "/>
          <p:cNvPicPr>
            <a:picLocks noChangeAspect="1" noChangeArrowheads="1"/>
          </p:cNvPicPr>
          <p:nvPr/>
        </p:nvPicPr>
        <p:blipFill rotWithShape="1">
          <a:blip r:embed="rId8">
            <a:extLst>
              <a:ext uri="{28A0092B-C50C-407E-A947-70E740481C1C}">
                <a14:useLocalDpi xmlns:a14="http://schemas.microsoft.com/office/drawing/2010/main" val="0"/>
              </a:ext>
            </a:extLst>
          </a:blip>
          <a:srcRect b="46374"/>
          <a:stretch/>
        </p:blipFill>
        <p:spPr bwMode="auto">
          <a:xfrm>
            <a:off x="6058621" y="2147494"/>
            <a:ext cx="1945240" cy="391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90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250" fill="hold"/>
                                        <p:tgtEl>
                                          <p:spTgt spid="8"/>
                                        </p:tgtEl>
                                        <p:attrNameLst>
                                          <p:attrName>ppt_w</p:attrName>
                                        </p:attrNameLst>
                                      </p:cBhvr>
                                      <p:tavLst>
                                        <p:tav tm="0">
                                          <p:val>
                                            <p:fltVal val="0"/>
                                          </p:val>
                                        </p:tav>
                                        <p:tav tm="100000">
                                          <p:val>
                                            <p:strVal val="#ppt_w"/>
                                          </p:val>
                                        </p:tav>
                                      </p:tavLst>
                                    </p:anim>
                                    <p:anim calcmode="lin" valueType="num">
                                      <p:cBhvr>
                                        <p:cTn id="12" dur="250" fill="hold"/>
                                        <p:tgtEl>
                                          <p:spTgt spid="8"/>
                                        </p:tgtEl>
                                        <p:attrNameLst>
                                          <p:attrName>ppt_h</p:attrName>
                                        </p:attrNameLst>
                                      </p:cBhvr>
                                      <p:tavLst>
                                        <p:tav tm="0">
                                          <p:val>
                                            <p:fltVal val="0"/>
                                          </p:val>
                                        </p:tav>
                                        <p:tav tm="100000">
                                          <p:val>
                                            <p:strVal val="#ppt_h"/>
                                          </p:val>
                                        </p:tav>
                                      </p:tavLst>
                                    </p:anim>
                                    <p:animEffect transition="in" filter="fade">
                                      <p:cBhvr>
                                        <p:cTn id="13" dur="250"/>
                                        <p:tgtEl>
                                          <p:spTgt spid="8"/>
                                        </p:tgtEl>
                                      </p:cBhvr>
                                    </p:animEffect>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250" fill="hold"/>
                                        <p:tgtEl>
                                          <p:spTgt spid="12"/>
                                        </p:tgtEl>
                                        <p:attrNameLst>
                                          <p:attrName>ppt_w</p:attrName>
                                        </p:attrNameLst>
                                      </p:cBhvr>
                                      <p:tavLst>
                                        <p:tav tm="0">
                                          <p:val>
                                            <p:fltVal val="0"/>
                                          </p:val>
                                        </p:tav>
                                        <p:tav tm="100000">
                                          <p:val>
                                            <p:strVal val="#ppt_w"/>
                                          </p:val>
                                        </p:tav>
                                      </p:tavLst>
                                    </p:anim>
                                    <p:anim calcmode="lin" valueType="num">
                                      <p:cBhvr>
                                        <p:cTn id="18" dur="250" fill="hold"/>
                                        <p:tgtEl>
                                          <p:spTgt spid="12"/>
                                        </p:tgtEl>
                                        <p:attrNameLst>
                                          <p:attrName>ppt_h</p:attrName>
                                        </p:attrNameLst>
                                      </p:cBhvr>
                                      <p:tavLst>
                                        <p:tav tm="0">
                                          <p:val>
                                            <p:fltVal val="0"/>
                                          </p:val>
                                        </p:tav>
                                        <p:tav tm="100000">
                                          <p:val>
                                            <p:strVal val="#ppt_h"/>
                                          </p:val>
                                        </p:tav>
                                      </p:tavLst>
                                    </p:anim>
                                    <p:animEffect transition="in" filter="fade">
                                      <p:cBhvr>
                                        <p:cTn id="19" dur="250"/>
                                        <p:tgtEl>
                                          <p:spTgt spid="12"/>
                                        </p:tgtEl>
                                      </p:cBhvr>
                                    </p:animEffec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50" fill="hold"/>
                                        <p:tgtEl>
                                          <p:spTgt spid="10"/>
                                        </p:tgtEl>
                                        <p:attrNameLst>
                                          <p:attrName>ppt_w</p:attrName>
                                        </p:attrNameLst>
                                      </p:cBhvr>
                                      <p:tavLst>
                                        <p:tav tm="0">
                                          <p:val>
                                            <p:fltVal val="0"/>
                                          </p:val>
                                        </p:tav>
                                        <p:tav tm="100000">
                                          <p:val>
                                            <p:strVal val="#ppt_w"/>
                                          </p:val>
                                        </p:tav>
                                      </p:tavLst>
                                    </p:anim>
                                    <p:anim calcmode="lin" valueType="num">
                                      <p:cBhvr>
                                        <p:cTn id="24" dur="250" fill="hold"/>
                                        <p:tgtEl>
                                          <p:spTgt spid="10"/>
                                        </p:tgtEl>
                                        <p:attrNameLst>
                                          <p:attrName>ppt_h</p:attrName>
                                        </p:attrNameLst>
                                      </p:cBhvr>
                                      <p:tavLst>
                                        <p:tav tm="0">
                                          <p:val>
                                            <p:fltVal val="0"/>
                                          </p:val>
                                        </p:tav>
                                        <p:tav tm="100000">
                                          <p:val>
                                            <p:strVal val="#ppt_h"/>
                                          </p:val>
                                        </p:tav>
                                      </p:tavLst>
                                    </p:anim>
                                    <p:animEffect transition="in" filter="fade">
                                      <p:cBhvr>
                                        <p:cTn id="25" dur="250"/>
                                        <p:tgtEl>
                                          <p:spTgt spid="10"/>
                                        </p:tgtEl>
                                      </p:cBhvr>
                                    </p:animEffect>
                                  </p:childTnLst>
                                </p:cTn>
                              </p:par>
                            </p:childTnLst>
                          </p:cTn>
                        </p:par>
                        <p:par>
                          <p:cTn id="26" fill="hold">
                            <p:stCondLst>
                              <p:cond delay="1250"/>
                            </p:stCondLst>
                            <p:childTnLst>
                              <p:par>
                                <p:cTn id="27" presetID="53" presetClass="entr" presetSubtype="16"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fltVal val="0"/>
                                          </p:val>
                                        </p:tav>
                                        <p:tav tm="100000">
                                          <p:val>
                                            <p:strVal val="#ppt_w"/>
                                          </p:val>
                                        </p:tav>
                                      </p:tavLst>
                                    </p:anim>
                                    <p:anim calcmode="lin" valueType="num">
                                      <p:cBhvr>
                                        <p:cTn id="30" dur="250" fill="hold"/>
                                        <p:tgtEl>
                                          <p:spTgt spid="11"/>
                                        </p:tgtEl>
                                        <p:attrNameLst>
                                          <p:attrName>ppt_h</p:attrName>
                                        </p:attrNameLst>
                                      </p:cBhvr>
                                      <p:tavLst>
                                        <p:tav tm="0">
                                          <p:val>
                                            <p:fltVal val="0"/>
                                          </p:val>
                                        </p:tav>
                                        <p:tav tm="100000">
                                          <p:val>
                                            <p:strVal val="#ppt_h"/>
                                          </p:val>
                                        </p:tav>
                                      </p:tavLst>
                                    </p:anim>
                                    <p:animEffect transition="in" filter="fade">
                                      <p:cBhvr>
                                        <p:cTn id="31" dur="250"/>
                                        <p:tgtEl>
                                          <p:spTgt spid="11"/>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250" fill="hold"/>
                                        <p:tgtEl>
                                          <p:spTgt spid="9"/>
                                        </p:tgtEl>
                                        <p:attrNameLst>
                                          <p:attrName>ppt_w</p:attrName>
                                        </p:attrNameLst>
                                      </p:cBhvr>
                                      <p:tavLst>
                                        <p:tav tm="0">
                                          <p:val>
                                            <p:fltVal val="0"/>
                                          </p:val>
                                        </p:tav>
                                        <p:tav tm="100000">
                                          <p:val>
                                            <p:strVal val="#ppt_w"/>
                                          </p:val>
                                        </p:tav>
                                      </p:tavLst>
                                    </p:anim>
                                    <p:anim calcmode="lin" valueType="num">
                                      <p:cBhvr>
                                        <p:cTn id="36" dur="250" fill="hold"/>
                                        <p:tgtEl>
                                          <p:spTgt spid="9"/>
                                        </p:tgtEl>
                                        <p:attrNameLst>
                                          <p:attrName>ppt_h</p:attrName>
                                        </p:attrNameLst>
                                      </p:cBhvr>
                                      <p:tavLst>
                                        <p:tav tm="0">
                                          <p:val>
                                            <p:fltVal val="0"/>
                                          </p:val>
                                        </p:tav>
                                        <p:tav tm="100000">
                                          <p:val>
                                            <p:strVal val="#ppt_h"/>
                                          </p:val>
                                        </p:tav>
                                      </p:tavLst>
                                    </p:anim>
                                    <p:animEffect transition="in" filter="fade">
                                      <p:cBhvr>
                                        <p:cTn id="37" dur="250"/>
                                        <p:tgtEl>
                                          <p:spTgt spid="9"/>
                                        </p:tgtEl>
                                      </p:cBhvr>
                                    </p:animEffect>
                                  </p:childTnLst>
                                </p:cTn>
                              </p:par>
                            </p:childTnLst>
                          </p:cTn>
                        </p:par>
                        <p:par>
                          <p:cTn id="38" fill="hold">
                            <p:stCondLst>
                              <p:cond delay="1750"/>
                            </p:stCondLst>
                            <p:childTnLst>
                              <p:par>
                                <p:cTn id="39" presetID="53" presetClass="entr" presetSubtype="16"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250" fill="hold"/>
                                        <p:tgtEl>
                                          <p:spTgt spid="7"/>
                                        </p:tgtEl>
                                        <p:attrNameLst>
                                          <p:attrName>ppt_w</p:attrName>
                                        </p:attrNameLst>
                                      </p:cBhvr>
                                      <p:tavLst>
                                        <p:tav tm="0">
                                          <p:val>
                                            <p:fltVal val="0"/>
                                          </p:val>
                                        </p:tav>
                                        <p:tav tm="100000">
                                          <p:val>
                                            <p:strVal val="#ppt_w"/>
                                          </p:val>
                                        </p:tav>
                                      </p:tavLst>
                                    </p:anim>
                                    <p:anim calcmode="lin" valueType="num">
                                      <p:cBhvr>
                                        <p:cTn id="42" dur="250" fill="hold"/>
                                        <p:tgtEl>
                                          <p:spTgt spid="7"/>
                                        </p:tgtEl>
                                        <p:attrNameLst>
                                          <p:attrName>ppt_h</p:attrName>
                                        </p:attrNameLst>
                                      </p:cBhvr>
                                      <p:tavLst>
                                        <p:tav tm="0">
                                          <p:val>
                                            <p:fltVal val="0"/>
                                          </p:val>
                                        </p:tav>
                                        <p:tav tm="100000">
                                          <p:val>
                                            <p:strVal val="#ppt_h"/>
                                          </p:val>
                                        </p:tav>
                                      </p:tavLst>
                                    </p:anim>
                                    <p:animEffect transition="in" filter="fade">
                                      <p:cBhvr>
                                        <p:cTn id="43"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whitereizen.be/website/white-reizen/assets/images/boek_nu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51" t="19575" r="4346" b="16561"/>
          <a:stretch/>
        </p:blipFill>
        <p:spPr bwMode="auto">
          <a:xfrm>
            <a:off x="3392476" y="5157192"/>
            <a:ext cx="2016224" cy="513770"/>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1">
            <a:extLst>
              <a:ext uri="{FF2B5EF4-FFF2-40B4-BE49-F238E27FC236}">
                <a16:creationId xmlns:a16="http://schemas.microsoft.com/office/drawing/2014/main" id="{D1BDBE40-D11E-42CE-81B2-80DBBE299C00}"/>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latin typeface="FlandersArtSans-Regular" panose="00000500000000000000" pitchFamily="2" charset="0"/>
              </a:rPr>
              <a:t>Sales &amp; marketing</a:t>
            </a:r>
          </a:p>
          <a:p>
            <a:r>
              <a:rPr lang="nl-NL" sz="1800" b="1" dirty="0">
                <a:solidFill>
                  <a:srgbClr val="9465C1"/>
                </a:solidFill>
                <a:latin typeface="FlandersArtSans-Light" panose="020B0604020202020204" charset="0"/>
              </a:rPr>
              <a:t>Belang van een ‘goede’ website</a:t>
            </a:r>
            <a:endParaRPr lang="nl-BE" sz="1100" dirty="0">
              <a:solidFill>
                <a:schemeClr val="tx1">
                  <a:lumMod val="90000"/>
                  <a:lumOff val="10000"/>
                </a:schemeClr>
              </a:solidFill>
            </a:endParaRPr>
          </a:p>
        </p:txBody>
      </p:sp>
      <p:sp>
        <p:nvSpPr>
          <p:cNvPr id="12" name="Tijdelijke aanduiding voor inhoud 1">
            <a:extLst>
              <a:ext uri="{FF2B5EF4-FFF2-40B4-BE49-F238E27FC236}">
                <a16:creationId xmlns:a16="http://schemas.microsoft.com/office/drawing/2014/main" id="{33815A89-DC6A-4FF9-B1BB-8AE12C30B8B9}"/>
              </a:ext>
            </a:extLst>
          </p:cNvPr>
          <p:cNvSpPr txBox="1">
            <a:spLocks/>
          </p:cNvSpPr>
          <p:nvPr/>
        </p:nvSpPr>
        <p:spPr>
          <a:xfrm>
            <a:off x="913922" y="2348880"/>
            <a:ext cx="6973333" cy="1728192"/>
          </a:xfrm>
          <a:prstGeom prst="rect">
            <a:avLst/>
          </a:prstGeom>
        </p:spPr>
        <p:txBody>
          <a:bodyPr vert="horz" lIns="0" tIns="0" rIns="0" bIns="0" rtlCol="0">
            <a:noAutofit/>
          </a:bodyPr>
          <a:lstStyle>
            <a:lvl1pPr marL="266700" indent="-266700" algn="l" defTabSz="914400" rtl="0" eaLnBrk="1" latinLnBrk="0" hangingPunct="1">
              <a:lnSpc>
                <a:spcPct val="90000"/>
              </a:lnSpc>
              <a:spcBef>
                <a:spcPts val="300"/>
              </a:spcBef>
              <a:buSzPct val="90000"/>
              <a:buFont typeface="FlandersArtSans-Regular" panose="00000500000000000000" pitchFamily="2" charset="0"/>
              <a:buChar char="-"/>
              <a:defRPr sz="2200" kern="1200" spc="0">
                <a:solidFill>
                  <a:schemeClr val="tx1"/>
                </a:solidFill>
                <a:latin typeface="FlandersArtSans-Medium" panose="00000600000000000000" pitchFamily="2" charset="0"/>
                <a:ea typeface="+mn-ea"/>
                <a:cs typeface="+mn-cs"/>
              </a:defRPr>
            </a:lvl1pPr>
            <a:lvl2pPr marL="576000" indent="-288000" algn="l" defTabSz="914400" rtl="0" eaLnBrk="1" latinLnBrk="0" hangingPunct="1">
              <a:lnSpc>
                <a:spcPct val="90000"/>
              </a:lnSpc>
              <a:spcBef>
                <a:spcPts val="300"/>
              </a:spcBef>
              <a:buSzPct val="75000"/>
              <a:buFont typeface="FlandersArtSans-Regular" panose="00000500000000000000" pitchFamily="2" charset="0"/>
              <a:buChar char="-"/>
              <a:defRPr sz="2200" kern="1200" spc="0">
                <a:solidFill>
                  <a:schemeClr val="tx1"/>
                </a:solidFill>
                <a:latin typeface="FlandersArtSans-Regular" panose="00000500000000000000" pitchFamily="2" charset="0"/>
                <a:ea typeface="+mn-ea"/>
                <a:cs typeface="+mn-cs"/>
              </a:defRPr>
            </a:lvl2pPr>
            <a:lvl3pPr marL="918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4pPr>
            <a:lvl5pPr marL="1494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dirty="0">
                <a:latin typeface="FlandersArtSans-Regular" panose="00000500000000000000" pitchFamily="2" charset="0"/>
              </a:rPr>
              <a:t>Speel in op emoties</a:t>
            </a:r>
          </a:p>
          <a:p>
            <a:r>
              <a:rPr lang="nl-NL" sz="2000" dirty="0">
                <a:latin typeface="FlandersArtSans-Regular" panose="00000500000000000000" pitchFamily="2" charset="0"/>
              </a:rPr>
              <a:t>Lok een snelle reactie uit door de ‘actie’ te beperken in tijd</a:t>
            </a:r>
          </a:p>
          <a:p>
            <a:r>
              <a:rPr lang="nl-NL" sz="2000" dirty="0">
                <a:latin typeface="FlandersArtSans-Regular" panose="00000500000000000000" pitchFamily="2" charset="0"/>
              </a:rPr>
              <a:t>Maak het boeken snel, duidelijk en gemakkelijk</a:t>
            </a:r>
          </a:p>
          <a:p>
            <a:r>
              <a:rPr lang="nl-NL" sz="2000" dirty="0">
                <a:latin typeface="FlandersArtSans-Regular" panose="00000500000000000000" pitchFamily="2" charset="0"/>
              </a:rPr>
              <a:t>Vraag om de boeking te delen op sociale media</a:t>
            </a:r>
          </a:p>
          <a:p>
            <a:r>
              <a:rPr lang="nl-NL" sz="2000" dirty="0">
                <a:latin typeface="FlandersArtSans-Regular" panose="00000500000000000000" pitchFamily="2" charset="0"/>
              </a:rPr>
              <a:t>Stuur een mail om de klant zin te geven in zijn bezoek</a:t>
            </a:r>
          </a:p>
          <a:p>
            <a:r>
              <a:rPr lang="nl-NL" sz="2000" dirty="0">
                <a:latin typeface="FlandersArtSans-Regular" panose="00000500000000000000" pitchFamily="2" charset="0"/>
              </a:rPr>
              <a:t>Spreek de taal van je klant (families, zakenmensen, …)</a:t>
            </a:r>
          </a:p>
          <a:p>
            <a:r>
              <a:rPr lang="nl-NL" sz="2000" dirty="0">
                <a:latin typeface="FlandersArtSans-Regular" panose="00000500000000000000" pitchFamily="2" charset="0"/>
              </a:rPr>
              <a:t>Foto’s moeten alleszeggend zijn, cast de juiste modellen!</a:t>
            </a:r>
            <a:endParaRPr lang="nl-BE" sz="2000" dirty="0">
              <a:latin typeface="FlandersArtSans-Regular" panose="00000500000000000000" pitchFamily="2" charset="0"/>
            </a:endParaRPr>
          </a:p>
        </p:txBody>
      </p:sp>
    </p:spTree>
    <p:extLst>
      <p:ext uri="{BB962C8B-B14F-4D97-AF65-F5344CB8AC3E}">
        <p14:creationId xmlns:p14="http://schemas.microsoft.com/office/powerpoint/2010/main" val="187509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p:txBody>
          <a:bodyPr/>
          <a:lstStyle/>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p:txBody>
      </p:sp>
      <p:pic>
        <p:nvPicPr>
          <p:cNvPr id="7" name="Afbeelding 6"/>
          <p:cNvPicPr>
            <a:picLocks noChangeAspect="1"/>
          </p:cNvPicPr>
          <p:nvPr/>
        </p:nvPicPr>
        <p:blipFill>
          <a:blip r:embed="rId4"/>
          <a:stretch>
            <a:fillRect/>
          </a:stretch>
        </p:blipFill>
        <p:spPr>
          <a:xfrm>
            <a:off x="1140489" y="2211761"/>
            <a:ext cx="3500617" cy="1792199"/>
          </a:xfrm>
          <a:prstGeom prst="rect">
            <a:avLst/>
          </a:prstGeom>
        </p:spPr>
      </p:pic>
      <p:pic>
        <p:nvPicPr>
          <p:cNvPr id="8" name="Afbeelding 7"/>
          <p:cNvPicPr>
            <a:picLocks noChangeAspect="1"/>
          </p:cNvPicPr>
          <p:nvPr/>
        </p:nvPicPr>
        <p:blipFill>
          <a:blip r:embed="rId5"/>
          <a:stretch>
            <a:fillRect/>
          </a:stretch>
        </p:blipFill>
        <p:spPr>
          <a:xfrm>
            <a:off x="4743058" y="2154716"/>
            <a:ext cx="3683844" cy="1857246"/>
          </a:xfrm>
          <a:prstGeom prst="rect">
            <a:avLst/>
          </a:prstGeom>
        </p:spPr>
      </p:pic>
      <p:pic>
        <p:nvPicPr>
          <p:cNvPr id="9" name="Afbeelding 8"/>
          <p:cNvPicPr>
            <a:picLocks noChangeAspect="1"/>
          </p:cNvPicPr>
          <p:nvPr/>
        </p:nvPicPr>
        <p:blipFill>
          <a:blip r:embed="rId6"/>
          <a:stretch>
            <a:fillRect/>
          </a:stretch>
        </p:blipFill>
        <p:spPr>
          <a:xfrm>
            <a:off x="2680895" y="4287297"/>
            <a:ext cx="4124325" cy="1647825"/>
          </a:xfrm>
          <a:prstGeom prst="rect">
            <a:avLst/>
          </a:prstGeom>
        </p:spPr>
      </p:pic>
      <p:sp>
        <p:nvSpPr>
          <p:cNvPr id="16" name="Titel 1">
            <a:extLst>
              <a:ext uri="{FF2B5EF4-FFF2-40B4-BE49-F238E27FC236}">
                <a16:creationId xmlns:a16="http://schemas.microsoft.com/office/drawing/2014/main" id="{A1AC353E-ED3B-4DB8-ABCF-99EE2812368B}"/>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latin typeface="FlandersArtSans-Regular" panose="00000500000000000000" pitchFamily="2" charset="0"/>
              </a:rPr>
              <a:t>Sales &amp; marketing</a:t>
            </a:r>
            <a:endParaRPr lang="nl-BE" sz="1800" dirty="0">
              <a:solidFill>
                <a:schemeClr val="tx1">
                  <a:lumMod val="90000"/>
                  <a:lumOff val="10000"/>
                </a:schemeClr>
              </a:solidFill>
            </a:endParaRPr>
          </a:p>
          <a:p>
            <a:pPr>
              <a:lnSpc>
                <a:spcPct val="100000"/>
              </a:lnSpc>
            </a:pPr>
            <a:endParaRPr lang="nl-BE" sz="1100" dirty="0">
              <a:solidFill>
                <a:schemeClr val="tx1">
                  <a:lumMod val="90000"/>
                  <a:lumOff val="10000"/>
                </a:schemeClr>
              </a:solidFill>
            </a:endParaRPr>
          </a:p>
          <a:p>
            <a:pPr>
              <a:lnSpc>
                <a:spcPct val="100000"/>
              </a:lnSpc>
            </a:pPr>
            <a:r>
              <a:rPr lang="nl-NL" sz="1800" dirty="0">
                <a:solidFill>
                  <a:srgbClr val="9465C1"/>
                </a:solidFill>
                <a:latin typeface="FlandersArtSans-Regular" panose="00000500000000000000" pitchFamily="2" charset="0"/>
              </a:rPr>
              <a:t>ter inspiratie</a:t>
            </a:r>
            <a:endParaRPr lang="nl-BE" sz="1800" dirty="0">
              <a:solidFill>
                <a:srgbClr val="9465C1"/>
              </a:solidFill>
            </a:endParaRPr>
          </a:p>
        </p:txBody>
      </p:sp>
    </p:spTree>
    <p:extLst>
      <p:ext uri="{BB962C8B-B14F-4D97-AF65-F5344CB8AC3E}">
        <p14:creationId xmlns:p14="http://schemas.microsoft.com/office/powerpoint/2010/main" val="349165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11560" y="1340767"/>
            <a:ext cx="8100440" cy="4584517"/>
          </a:xfrm>
        </p:spPr>
        <p:txBody>
          <a:bodyPr/>
          <a:lstStyle/>
          <a:p>
            <a:pPr marL="0" indent="0">
              <a:lnSpc>
                <a:spcPct val="80000"/>
              </a:lnSpc>
              <a:spcBef>
                <a:spcPct val="20000"/>
              </a:spcBef>
              <a:buClr>
                <a:schemeClr val="tx1"/>
              </a:buClr>
              <a:buSzPct val="60000"/>
              <a:buNone/>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3"/>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4"/>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hlinkClick r:id="rId4"/>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p:txBody>
      </p:sp>
      <p:pic>
        <p:nvPicPr>
          <p:cNvPr id="5" name="Afbeelding 4"/>
          <p:cNvPicPr>
            <a:picLocks noChangeAspect="1"/>
          </p:cNvPicPr>
          <p:nvPr/>
        </p:nvPicPr>
        <p:blipFill>
          <a:blip r:embed="rId5"/>
          <a:stretch>
            <a:fillRect/>
          </a:stretch>
        </p:blipFill>
        <p:spPr>
          <a:xfrm>
            <a:off x="1296235" y="3356992"/>
            <a:ext cx="6643855" cy="3096343"/>
          </a:xfrm>
          <a:prstGeom prst="rect">
            <a:avLst/>
          </a:prstGeom>
        </p:spPr>
      </p:pic>
      <p:pic>
        <p:nvPicPr>
          <p:cNvPr id="6" name="Afbeelding 5">
            <a:hlinkClick r:id="rId6"/>
          </p:cNvPr>
          <p:cNvPicPr>
            <a:picLocks noChangeAspect="1"/>
          </p:cNvPicPr>
          <p:nvPr/>
        </p:nvPicPr>
        <p:blipFill>
          <a:blip r:embed="rId7"/>
          <a:stretch>
            <a:fillRect/>
          </a:stretch>
        </p:blipFill>
        <p:spPr>
          <a:xfrm>
            <a:off x="4932040" y="1527640"/>
            <a:ext cx="2201481" cy="1712987"/>
          </a:xfrm>
          <a:prstGeom prst="rect">
            <a:avLst/>
          </a:prstGeom>
        </p:spPr>
      </p:pic>
      <p:sp>
        <p:nvSpPr>
          <p:cNvPr id="13" name="Titel 1">
            <a:extLst>
              <a:ext uri="{FF2B5EF4-FFF2-40B4-BE49-F238E27FC236}">
                <a16:creationId xmlns:a16="http://schemas.microsoft.com/office/drawing/2014/main" id="{7A487AFB-D324-422C-A826-7C6E3001D513}"/>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latin typeface="FlandersArtSans-Regular" panose="00000500000000000000" pitchFamily="2" charset="0"/>
              </a:rPr>
              <a:t>Financieel management</a:t>
            </a:r>
            <a:endParaRPr lang="nl-BE" sz="1100" dirty="0">
              <a:solidFill>
                <a:schemeClr val="tx1">
                  <a:lumMod val="90000"/>
                  <a:lumOff val="10000"/>
                </a:schemeClr>
              </a:solidFill>
            </a:endParaRPr>
          </a:p>
          <a:p>
            <a:pPr>
              <a:lnSpc>
                <a:spcPct val="100000"/>
              </a:lnSpc>
            </a:pPr>
            <a:endParaRPr lang="nl-BE" sz="1800" dirty="0">
              <a:solidFill>
                <a:srgbClr val="9465C1"/>
              </a:solidFill>
              <a:latin typeface="FlandersArtSans-Regular" panose="00000500000000000000" pitchFamily="2" charset="0"/>
            </a:endParaRPr>
          </a:p>
          <a:p>
            <a:pPr>
              <a:lnSpc>
                <a:spcPct val="100000"/>
              </a:lnSpc>
            </a:pPr>
            <a:r>
              <a:rPr lang="nl-BE" sz="1800" dirty="0">
                <a:solidFill>
                  <a:srgbClr val="9465C1"/>
                </a:solidFill>
                <a:latin typeface="FlandersArtSans-Regular" panose="00000500000000000000" pitchFamily="2" charset="0"/>
              </a:rPr>
              <a:t>belang van cijfers, prijszetting en financiële ondersteuning</a:t>
            </a:r>
            <a:endParaRPr lang="nl-BE" sz="1800" dirty="0">
              <a:solidFill>
                <a:srgbClr val="9465C1"/>
              </a:solidFill>
            </a:endParaRPr>
          </a:p>
          <a:p>
            <a:pPr>
              <a:lnSpc>
                <a:spcPct val="100000"/>
              </a:lnSpc>
            </a:pPr>
            <a:endParaRPr lang="nl-BE" sz="1800" dirty="0">
              <a:solidFill>
                <a:srgbClr val="9465C1"/>
              </a:solidFill>
            </a:endParaRPr>
          </a:p>
        </p:txBody>
      </p:sp>
    </p:spTree>
    <p:extLst>
      <p:ext uri="{BB962C8B-B14F-4D97-AF65-F5344CB8AC3E}">
        <p14:creationId xmlns:p14="http://schemas.microsoft.com/office/powerpoint/2010/main" val="182279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ep 16">
            <a:extLst>
              <a:ext uri="{FF2B5EF4-FFF2-40B4-BE49-F238E27FC236}">
                <a16:creationId xmlns:a16="http://schemas.microsoft.com/office/drawing/2014/main" id="{6C0252ED-6506-4BFA-B057-B8CF25F8A4FF}"/>
              </a:ext>
            </a:extLst>
          </p:cNvPr>
          <p:cNvGrpSpPr/>
          <p:nvPr/>
        </p:nvGrpSpPr>
        <p:grpSpPr>
          <a:xfrm>
            <a:off x="1691680" y="2420888"/>
            <a:ext cx="6194897" cy="1276071"/>
            <a:chOff x="1294205" y="2420888"/>
            <a:chExt cx="6194897" cy="1276071"/>
          </a:xfrm>
        </p:grpSpPr>
        <p:pic>
          <p:nvPicPr>
            <p:cNvPr id="4" name="Afbeelding 3"/>
            <p:cNvPicPr>
              <a:picLocks noChangeAspect="1"/>
            </p:cNvPicPr>
            <p:nvPr/>
          </p:nvPicPr>
          <p:blipFill>
            <a:blip r:embed="rId3"/>
            <a:stretch>
              <a:fillRect/>
            </a:stretch>
          </p:blipFill>
          <p:spPr>
            <a:xfrm>
              <a:off x="1294205" y="2459407"/>
              <a:ext cx="2937380" cy="1237552"/>
            </a:xfrm>
            <a:prstGeom prst="rect">
              <a:avLst/>
            </a:prstGeom>
          </p:spPr>
        </p:pic>
        <p:pic>
          <p:nvPicPr>
            <p:cNvPr id="5" name="Afbeelding 4"/>
            <p:cNvPicPr>
              <a:picLocks noChangeAspect="1"/>
            </p:cNvPicPr>
            <p:nvPr/>
          </p:nvPicPr>
          <p:blipFill rotWithShape="1">
            <a:blip r:embed="rId4"/>
            <a:srcRect r="3693" b="27682"/>
            <a:stretch/>
          </p:blipFill>
          <p:spPr>
            <a:xfrm>
              <a:off x="4521275" y="2420888"/>
              <a:ext cx="2967827" cy="1276071"/>
            </a:xfrm>
            <a:prstGeom prst="rect">
              <a:avLst/>
            </a:prstGeom>
          </p:spPr>
        </p:pic>
      </p:grpSp>
      <p:pic>
        <p:nvPicPr>
          <p:cNvPr id="6" name="Afbeelding 5"/>
          <p:cNvPicPr>
            <a:picLocks noChangeAspect="1"/>
          </p:cNvPicPr>
          <p:nvPr/>
        </p:nvPicPr>
        <p:blipFill>
          <a:blip r:embed="rId5"/>
          <a:stretch>
            <a:fillRect/>
          </a:stretch>
        </p:blipFill>
        <p:spPr>
          <a:xfrm>
            <a:off x="3173569" y="4077072"/>
            <a:ext cx="3231119" cy="1047073"/>
          </a:xfrm>
          <a:prstGeom prst="rect">
            <a:avLst/>
          </a:prstGeom>
        </p:spPr>
      </p:pic>
      <p:sp>
        <p:nvSpPr>
          <p:cNvPr id="12" name="Titel 1">
            <a:extLst>
              <a:ext uri="{FF2B5EF4-FFF2-40B4-BE49-F238E27FC236}">
                <a16:creationId xmlns:a16="http://schemas.microsoft.com/office/drawing/2014/main" id="{2F86656B-F7D5-46ED-8194-B614C583C544}"/>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latin typeface="FlandersArtSans-Regular" panose="00000500000000000000" pitchFamily="2" charset="0"/>
              </a:rPr>
              <a:t>Financieel management</a:t>
            </a:r>
            <a:endParaRPr lang="nl-BE" dirty="0">
              <a:solidFill>
                <a:schemeClr val="tx1">
                  <a:lumMod val="90000"/>
                  <a:lumOff val="10000"/>
                </a:schemeClr>
              </a:solidFill>
            </a:endParaRPr>
          </a:p>
          <a:p>
            <a:pPr>
              <a:lnSpc>
                <a:spcPct val="100000"/>
              </a:lnSpc>
            </a:pPr>
            <a:endParaRPr lang="nl-BE" sz="1100" dirty="0">
              <a:solidFill>
                <a:schemeClr val="tx1">
                  <a:lumMod val="90000"/>
                  <a:lumOff val="10000"/>
                </a:schemeClr>
              </a:solidFill>
            </a:endParaRPr>
          </a:p>
          <a:p>
            <a:pPr>
              <a:lnSpc>
                <a:spcPct val="100000"/>
              </a:lnSpc>
            </a:pPr>
            <a:r>
              <a:rPr lang="nl-NL" sz="1800" dirty="0">
                <a:solidFill>
                  <a:srgbClr val="9465C1"/>
                </a:solidFill>
                <a:latin typeface="FlandersArtSans-Light" panose="020B0604020202020204" charset="0"/>
              </a:rPr>
              <a:t>Markt, externe factoren</a:t>
            </a:r>
            <a:br>
              <a:rPr lang="nl-NL" sz="1800" dirty="0">
                <a:solidFill>
                  <a:srgbClr val="9465C1"/>
                </a:solidFill>
                <a:latin typeface="FlandersArtSans-Light" panose="020B0604020202020204" charset="0"/>
              </a:rPr>
            </a:br>
            <a:endParaRPr lang="nl-BE" sz="1800" dirty="0">
              <a:solidFill>
                <a:srgbClr val="9465C1"/>
              </a:solidFill>
              <a:latin typeface="FlandersArtSans-Light" panose="020B0604020202020204" charset="0"/>
            </a:endParaRPr>
          </a:p>
        </p:txBody>
      </p:sp>
      <p:sp>
        <p:nvSpPr>
          <p:cNvPr id="14" name="Tijdelijke aanduiding voor inhoud 2">
            <a:extLst>
              <a:ext uri="{FF2B5EF4-FFF2-40B4-BE49-F238E27FC236}">
                <a16:creationId xmlns:a16="http://schemas.microsoft.com/office/drawing/2014/main" id="{09C01D3D-4EA2-4756-A5CF-4F874027D117}"/>
              </a:ext>
            </a:extLst>
          </p:cNvPr>
          <p:cNvSpPr txBox="1">
            <a:spLocks/>
          </p:cNvSpPr>
          <p:nvPr/>
        </p:nvSpPr>
        <p:spPr>
          <a:xfrm>
            <a:off x="2088502" y="5774355"/>
            <a:ext cx="5400600" cy="504056"/>
          </a:xfrm>
          <a:prstGeom prst="rect">
            <a:avLst/>
          </a:prstGeom>
          <a:solidFill>
            <a:schemeClr val="accent2">
              <a:lumMod val="20000"/>
              <a:lumOff val="80000"/>
            </a:schemeClr>
          </a:solidFill>
        </p:spPr>
        <p:txBody>
          <a:bodyPr vert="horz" lIns="0" tIns="0" rIns="0" bIns="0" rtlCol="0" anchor="ctr">
            <a:noAutofit/>
          </a:bodyPr>
          <a:lstStyle>
            <a:lvl1pPr marL="266700" indent="-266700" algn="l" defTabSz="914400" rtl="0" eaLnBrk="1" latinLnBrk="0" hangingPunct="1">
              <a:lnSpc>
                <a:spcPct val="90000"/>
              </a:lnSpc>
              <a:spcBef>
                <a:spcPts val="300"/>
              </a:spcBef>
              <a:buSzPct val="90000"/>
              <a:buFont typeface="FlandersArtSans-Regular" panose="00000500000000000000" pitchFamily="2" charset="0"/>
              <a:buChar char="-"/>
              <a:defRPr sz="2200" kern="1200" spc="0">
                <a:solidFill>
                  <a:schemeClr val="tx1"/>
                </a:solidFill>
                <a:latin typeface="FlandersArtSans-Medium" panose="00000600000000000000" pitchFamily="2" charset="0"/>
                <a:ea typeface="+mn-ea"/>
                <a:cs typeface="+mn-cs"/>
              </a:defRPr>
            </a:lvl1pPr>
            <a:lvl2pPr marL="576000" indent="-288000" algn="l" defTabSz="914400" rtl="0" eaLnBrk="1" latinLnBrk="0" hangingPunct="1">
              <a:lnSpc>
                <a:spcPct val="90000"/>
              </a:lnSpc>
              <a:spcBef>
                <a:spcPts val="300"/>
              </a:spcBef>
              <a:buSzPct val="75000"/>
              <a:buFont typeface="FlandersArtSans-Regular" panose="00000500000000000000" pitchFamily="2" charset="0"/>
              <a:buChar char="-"/>
              <a:defRPr sz="2200" kern="1200" spc="0">
                <a:solidFill>
                  <a:schemeClr val="tx1"/>
                </a:solidFill>
                <a:latin typeface="FlandersArtSans-Regular" panose="00000500000000000000" pitchFamily="2" charset="0"/>
                <a:ea typeface="+mn-ea"/>
                <a:cs typeface="+mn-cs"/>
              </a:defRPr>
            </a:lvl2pPr>
            <a:lvl3pPr marL="918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4pPr>
            <a:lvl5pPr marL="1494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ct val="20000"/>
              </a:spcBef>
              <a:buClr>
                <a:schemeClr val="tx1"/>
              </a:buClr>
              <a:buSzPct val="60000"/>
              <a:buNone/>
              <a:defRPr/>
            </a:pPr>
            <a:r>
              <a:rPr lang="nl-BE" sz="1400" dirty="0">
                <a:solidFill>
                  <a:srgbClr val="FFED02"/>
                </a:solidFill>
                <a:latin typeface="FlandersArtSans-Regular" panose="00000500000000000000" pitchFamily="2" charset="0"/>
                <a:hlinkClick r:id="rId6"/>
              </a:rPr>
              <a:t>http://www.toerismevlaanderen.be/cijfers-en-statistieken</a:t>
            </a:r>
            <a:endParaRPr lang="nl-BE" sz="1400" dirty="0">
              <a:solidFill>
                <a:srgbClr val="FFED02"/>
              </a:solidFill>
              <a:latin typeface="FlandersArtSans-Regular" panose="00000500000000000000" pitchFamily="2" charset="0"/>
            </a:endParaRPr>
          </a:p>
        </p:txBody>
      </p:sp>
    </p:spTree>
    <p:extLst>
      <p:ext uri="{BB962C8B-B14F-4D97-AF65-F5344CB8AC3E}">
        <p14:creationId xmlns:p14="http://schemas.microsoft.com/office/powerpoint/2010/main" val="103649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6C812811-C2E4-4606-A87D-6CBFBAB10BDD}"/>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latin typeface="FlandersArtSans-Regular" panose="00000500000000000000" pitchFamily="2" charset="0"/>
              </a:rPr>
              <a:t>Financieel management</a:t>
            </a:r>
            <a:endParaRPr lang="nl-BE" sz="1400" dirty="0">
              <a:solidFill>
                <a:schemeClr val="tx1">
                  <a:lumMod val="90000"/>
                  <a:lumOff val="10000"/>
                </a:schemeClr>
              </a:solidFill>
            </a:endParaRPr>
          </a:p>
          <a:p>
            <a:pPr>
              <a:lnSpc>
                <a:spcPct val="100000"/>
              </a:lnSpc>
            </a:pPr>
            <a:r>
              <a:rPr lang="nl-NL" sz="1800" dirty="0">
                <a:solidFill>
                  <a:srgbClr val="C7017F"/>
                </a:solidFill>
                <a:latin typeface="FlandersArtSans-Light" panose="020B0604020202020204" charset="0"/>
              </a:rPr>
              <a:t>Voorbeeld: </a:t>
            </a:r>
            <a:r>
              <a:rPr lang="nl-NL" sz="1800" dirty="0" err="1">
                <a:solidFill>
                  <a:srgbClr val="C7017F"/>
                </a:solidFill>
                <a:latin typeface="FlandersArtSans-Light" panose="020B0604020202020204" charset="0"/>
              </a:rPr>
              <a:t>Kmo</a:t>
            </a:r>
            <a:r>
              <a:rPr lang="nl-NL" sz="1800" dirty="0">
                <a:solidFill>
                  <a:srgbClr val="C7017F"/>
                </a:solidFill>
                <a:latin typeface="FlandersArtSans-Light" panose="020B0604020202020204" charset="0"/>
              </a:rPr>
              <a:t>-portefeuille</a:t>
            </a:r>
            <a:endParaRPr lang="nl-BE" sz="1800" dirty="0">
              <a:solidFill>
                <a:srgbClr val="C7017F"/>
              </a:solidFill>
              <a:latin typeface="FlandersArtSans-Light" panose="020B0604020202020204" charset="0"/>
            </a:endParaRPr>
          </a:p>
        </p:txBody>
      </p:sp>
      <p:graphicFrame>
        <p:nvGraphicFramePr>
          <p:cNvPr id="8" name="Tabel 7"/>
          <p:cNvGraphicFramePr>
            <a:graphicFrameLocks noGrp="1"/>
          </p:cNvGraphicFramePr>
          <p:nvPr>
            <p:extLst>
              <p:ext uri="{D42A27DB-BD31-4B8C-83A1-F6EECF244321}">
                <p14:modId xmlns:p14="http://schemas.microsoft.com/office/powerpoint/2010/main" val="2764845672"/>
              </p:ext>
            </p:extLst>
          </p:nvPr>
        </p:nvGraphicFramePr>
        <p:xfrm>
          <a:off x="648639" y="1606058"/>
          <a:ext cx="7985099" cy="1312400"/>
        </p:xfrm>
        <a:graphic>
          <a:graphicData uri="http://schemas.openxmlformats.org/drawingml/2006/table">
            <a:tbl>
              <a:tblPr firstRow="1" bandRow="1">
                <a:tableStyleId>{5C22544A-7EE6-4342-B048-85BDC9FD1C3A}</a:tableStyleId>
              </a:tblPr>
              <a:tblGrid>
                <a:gridCol w="1991405">
                  <a:extLst>
                    <a:ext uri="{9D8B030D-6E8A-4147-A177-3AD203B41FA5}">
                      <a16:colId xmlns:a16="http://schemas.microsoft.com/office/drawing/2014/main" val="701806169"/>
                    </a:ext>
                  </a:extLst>
                </a:gridCol>
                <a:gridCol w="2868060">
                  <a:extLst>
                    <a:ext uri="{9D8B030D-6E8A-4147-A177-3AD203B41FA5}">
                      <a16:colId xmlns:a16="http://schemas.microsoft.com/office/drawing/2014/main" val="3261416756"/>
                    </a:ext>
                  </a:extLst>
                </a:gridCol>
                <a:gridCol w="3125634">
                  <a:extLst>
                    <a:ext uri="{9D8B030D-6E8A-4147-A177-3AD203B41FA5}">
                      <a16:colId xmlns:a16="http://schemas.microsoft.com/office/drawing/2014/main" val="2293619576"/>
                    </a:ext>
                  </a:extLst>
                </a:gridCol>
              </a:tblGrid>
              <a:tr h="370840">
                <a:tc>
                  <a:txBody>
                    <a:bodyPr/>
                    <a:lstStyle/>
                    <a:p>
                      <a:pPr algn="ctr"/>
                      <a:endParaRPr lang="nl-BE" sz="1400" cap="all" baseline="0" dirty="0">
                        <a:latin typeface="FlandersArtSans-Regular" panose="00000500000000000000" pitchFamily="2" charset="0"/>
                      </a:endParaRPr>
                    </a:p>
                  </a:txBody>
                  <a:tcPr marT="72000" marB="72000" anchor="ctr">
                    <a:solidFill>
                      <a:srgbClr val="C7017F">
                        <a:alpha val="14000"/>
                      </a:srgbClr>
                    </a:solidFill>
                  </a:tcPr>
                </a:tc>
                <a:tc>
                  <a:txBody>
                    <a:bodyPr/>
                    <a:lstStyle/>
                    <a:p>
                      <a:pPr algn="ctr"/>
                      <a:r>
                        <a:rPr lang="nl-BE" sz="1400" b="0" cap="all" baseline="0" dirty="0">
                          <a:solidFill>
                            <a:srgbClr val="C7017F"/>
                          </a:solidFill>
                          <a:latin typeface="+mj-lt"/>
                        </a:rPr>
                        <a:t>opleiding</a:t>
                      </a:r>
                    </a:p>
                  </a:txBody>
                  <a:tcPr marT="72000" marB="72000" anchor="ctr">
                    <a:solidFill>
                      <a:srgbClr val="C7017F">
                        <a:alpha val="14000"/>
                      </a:srgbClr>
                    </a:solidFill>
                  </a:tcPr>
                </a:tc>
                <a:tc>
                  <a:txBody>
                    <a:bodyPr/>
                    <a:lstStyle/>
                    <a:p>
                      <a:pPr algn="ctr"/>
                      <a:r>
                        <a:rPr lang="nl-BE" sz="1400" b="0" cap="all" baseline="0" dirty="0">
                          <a:solidFill>
                            <a:srgbClr val="C7017F"/>
                          </a:solidFill>
                          <a:latin typeface="+mj-lt"/>
                        </a:rPr>
                        <a:t>advies</a:t>
                      </a:r>
                    </a:p>
                  </a:txBody>
                  <a:tcPr marT="72000" marB="72000" anchor="ctr">
                    <a:solidFill>
                      <a:srgbClr val="C7017F">
                        <a:alpha val="14000"/>
                      </a:srgbClr>
                    </a:solidFill>
                  </a:tcPr>
                </a:tc>
                <a:extLst>
                  <a:ext uri="{0D108BD9-81ED-4DB2-BD59-A6C34878D82A}">
                    <a16:rowId xmlns:a16="http://schemas.microsoft.com/office/drawing/2014/main" val="2015065846"/>
                  </a:ext>
                </a:extLst>
              </a:tr>
              <a:tr h="370840">
                <a:tc>
                  <a:txBody>
                    <a:bodyPr/>
                    <a:lstStyle/>
                    <a:p>
                      <a:pPr algn="ctr"/>
                      <a:r>
                        <a:rPr lang="nl-BE" sz="1400" cap="none" baseline="0" dirty="0">
                          <a:latin typeface="+mj-lt"/>
                        </a:rPr>
                        <a:t>Kleine onderneming</a:t>
                      </a:r>
                    </a:p>
                  </a:txBody>
                  <a:tcPr marT="72000" marB="72000" anchor="ctr">
                    <a:solidFill>
                      <a:schemeClr val="bg1">
                        <a:lumMod val="95000"/>
                      </a:schemeClr>
                    </a:solidFill>
                  </a:tcPr>
                </a:tc>
                <a:tc gridSpan="2">
                  <a:txBody>
                    <a:bodyPr/>
                    <a:lstStyle/>
                    <a:p>
                      <a:pPr algn="ctr"/>
                      <a:r>
                        <a:rPr lang="nl-BE" sz="1400" cap="none" baseline="0" dirty="0">
                          <a:latin typeface="FlandersArtSans-Regular" panose="00000500000000000000" pitchFamily="2" charset="0"/>
                        </a:rPr>
                        <a:t>Steun 40%, maximaal 10.000 euro</a:t>
                      </a:r>
                    </a:p>
                  </a:txBody>
                  <a:tcPr marT="72000" marB="72000" anchor="ctr">
                    <a:solidFill>
                      <a:schemeClr val="bg1">
                        <a:lumMod val="95000"/>
                      </a:schemeClr>
                    </a:solidFill>
                  </a:tcPr>
                </a:tc>
                <a:tc hMerge="1">
                  <a:txBody>
                    <a:bodyPr/>
                    <a:lstStyle/>
                    <a:p>
                      <a:endParaRPr lang="nl-BE" cap="all" baseline="0" dirty="0"/>
                    </a:p>
                  </a:txBody>
                  <a:tcPr/>
                </a:tc>
                <a:extLst>
                  <a:ext uri="{0D108BD9-81ED-4DB2-BD59-A6C34878D82A}">
                    <a16:rowId xmlns:a16="http://schemas.microsoft.com/office/drawing/2014/main" val="2253393045"/>
                  </a:ext>
                </a:extLst>
              </a:tr>
              <a:tr h="370840">
                <a:tc>
                  <a:txBody>
                    <a:bodyPr/>
                    <a:lstStyle/>
                    <a:p>
                      <a:pPr algn="ctr"/>
                      <a:r>
                        <a:rPr lang="nl-BE" sz="1400" cap="none" baseline="0" dirty="0">
                          <a:latin typeface="+mj-lt"/>
                        </a:rPr>
                        <a:t>Middelgrote onderneming</a:t>
                      </a:r>
                    </a:p>
                  </a:txBody>
                  <a:tcPr marT="72000" marB="72000" anchor="ctr">
                    <a:solidFill>
                      <a:schemeClr val="bg1">
                        <a:lumMod val="8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cap="none" baseline="0" dirty="0">
                          <a:latin typeface="FlandersArtSans-Regular" panose="00000500000000000000" pitchFamily="2" charset="0"/>
                        </a:rPr>
                        <a:t>Steun 30%, maximaal 15.000 euro</a:t>
                      </a:r>
                    </a:p>
                  </a:txBody>
                  <a:tcPr marT="72000" marB="72000" anchor="ctr">
                    <a:solidFill>
                      <a:schemeClr val="bg1">
                        <a:lumMod val="85000"/>
                      </a:schemeClr>
                    </a:solidFill>
                  </a:tcPr>
                </a:tc>
                <a:tc hMerge="1">
                  <a:txBody>
                    <a:bodyPr/>
                    <a:lstStyle/>
                    <a:p>
                      <a:endParaRPr lang="nl-BE" cap="all" baseline="0" dirty="0"/>
                    </a:p>
                  </a:txBody>
                  <a:tcPr/>
                </a:tc>
                <a:extLst>
                  <a:ext uri="{0D108BD9-81ED-4DB2-BD59-A6C34878D82A}">
                    <a16:rowId xmlns:a16="http://schemas.microsoft.com/office/drawing/2014/main" val="554179596"/>
                  </a:ext>
                </a:extLst>
              </a:tr>
            </a:tbl>
          </a:graphicData>
        </a:graphic>
      </p:graphicFrame>
      <p:sp>
        <p:nvSpPr>
          <p:cNvPr id="16" name="Tijdelijke aanduiding voor inhoud 2">
            <a:extLst/>
          </p:cNvPr>
          <p:cNvSpPr txBox="1">
            <a:spLocks/>
          </p:cNvSpPr>
          <p:nvPr/>
        </p:nvSpPr>
        <p:spPr>
          <a:xfrm>
            <a:off x="648641" y="3284984"/>
            <a:ext cx="7985097" cy="1035459"/>
          </a:xfrm>
          <a:prstGeom prst="rect">
            <a:avLst/>
          </a:prstGeom>
          <a:solidFill>
            <a:schemeClr val="accent2">
              <a:lumMod val="20000"/>
              <a:lumOff val="80000"/>
            </a:schemeClr>
          </a:solidFill>
        </p:spPr>
        <p:txBody>
          <a:bodyPr vert="horz" lIns="0" tIns="0" rIns="0" bIns="0" rtlCol="0" anchor="ctr">
            <a:noAutofit/>
          </a:bodyPr>
          <a:lstStyle>
            <a:lvl1pPr marL="266700" indent="-266700" algn="l" defTabSz="914400" rtl="0" eaLnBrk="1" latinLnBrk="0" hangingPunct="1">
              <a:lnSpc>
                <a:spcPct val="90000"/>
              </a:lnSpc>
              <a:spcBef>
                <a:spcPts val="300"/>
              </a:spcBef>
              <a:buSzPct val="90000"/>
              <a:buFont typeface="FlandersArtSans-Regular" panose="00000500000000000000" pitchFamily="2" charset="0"/>
              <a:buChar char="-"/>
              <a:defRPr sz="2200" kern="1200" spc="0">
                <a:solidFill>
                  <a:schemeClr val="tx1"/>
                </a:solidFill>
                <a:latin typeface="FlandersArtSans-Medium" panose="00000600000000000000" pitchFamily="2" charset="0"/>
                <a:ea typeface="+mn-ea"/>
                <a:cs typeface="+mn-cs"/>
              </a:defRPr>
            </a:lvl1pPr>
            <a:lvl2pPr marL="576000" indent="-288000" algn="l" defTabSz="914400" rtl="0" eaLnBrk="1" latinLnBrk="0" hangingPunct="1">
              <a:lnSpc>
                <a:spcPct val="90000"/>
              </a:lnSpc>
              <a:spcBef>
                <a:spcPts val="300"/>
              </a:spcBef>
              <a:buSzPct val="75000"/>
              <a:buFont typeface="FlandersArtSans-Regular" panose="00000500000000000000" pitchFamily="2" charset="0"/>
              <a:buChar char="-"/>
              <a:defRPr sz="2200" kern="1200" spc="0">
                <a:solidFill>
                  <a:schemeClr val="tx1"/>
                </a:solidFill>
                <a:latin typeface="FlandersArtSans-Regular" panose="00000500000000000000" pitchFamily="2" charset="0"/>
                <a:ea typeface="+mn-ea"/>
                <a:cs typeface="+mn-cs"/>
              </a:defRPr>
            </a:lvl2pPr>
            <a:lvl3pPr marL="918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4pPr>
            <a:lvl5pPr marL="1494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ct val="20000"/>
              </a:spcBef>
              <a:buClr>
                <a:schemeClr val="tx1"/>
              </a:buClr>
              <a:buSzPct val="60000"/>
              <a:buNone/>
              <a:defRPr/>
            </a:pPr>
            <a:r>
              <a:rPr lang="nl-BE" sz="1800" cap="all" dirty="0">
                <a:solidFill>
                  <a:srgbClr val="C7017F"/>
                </a:solidFill>
              </a:rPr>
              <a:t>Voorbeeld: </a:t>
            </a:r>
            <a:r>
              <a:rPr lang="nl-BE" sz="1800" cap="all" dirty="0" err="1">
                <a:solidFill>
                  <a:srgbClr val="C7017F"/>
                </a:solidFill>
              </a:rPr>
              <a:t>mystery</a:t>
            </a:r>
            <a:r>
              <a:rPr lang="nl-BE" sz="1800" cap="all" dirty="0">
                <a:solidFill>
                  <a:srgbClr val="C7017F"/>
                </a:solidFill>
              </a:rPr>
              <a:t> </a:t>
            </a:r>
            <a:r>
              <a:rPr lang="nl-BE" sz="1800" cap="all" dirty="0" err="1">
                <a:solidFill>
                  <a:srgbClr val="C7017F"/>
                </a:solidFill>
              </a:rPr>
              <a:t>visits</a:t>
            </a:r>
            <a:r>
              <a:rPr lang="nl-BE" sz="1800" cap="all" dirty="0">
                <a:solidFill>
                  <a:srgbClr val="C7017F"/>
                </a:solidFill>
              </a:rPr>
              <a:t>   </a:t>
            </a:r>
          </a:p>
          <a:p>
            <a:pPr marL="0" indent="0" algn="ctr">
              <a:lnSpc>
                <a:spcPct val="80000"/>
              </a:lnSpc>
              <a:spcBef>
                <a:spcPct val="20000"/>
              </a:spcBef>
              <a:buClr>
                <a:schemeClr val="tx1"/>
              </a:buClr>
              <a:buSzPct val="60000"/>
              <a:buNone/>
              <a:defRPr/>
            </a:pPr>
            <a:r>
              <a:rPr lang="nl-BE" sz="1800" dirty="0">
                <a:latin typeface="FlandersArtSans-Regular" panose="00000500000000000000" pitchFamily="2" charset="0"/>
                <a:hlinkClick r:id="rId3"/>
              </a:rPr>
              <a:t>www.kmoportefeuille.be</a:t>
            </a:r>
            <a:endParaRPr lang="nl-BE" sz="1800" dirty="0">
              <a:latin typeface="FlandersArtSans-Regular" panose="00000500000000000000" pitchFamily="2" charset="0"/>
            </a:endParaRPr>
          </a:p>
        </p:txBody>
      </p:sp>
      <p:pic>
        <p:nvPicPr>
          <p:cNvPr id="10" name="Afbeelding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0580" y="3416478"/>
            <a:ext cx="2343352" cy="2343352"/>
          </a:xfrm>
          <a:prstGeom prst="rect">
            <a:avLst/>
          </a:prstGeom>
          <a:effectLst>
            <a:outerShdw blurRad="50800" dist="38100" dir="2700000" algn="tl" rotWithShape="0">
              <a:prstClr val="black">
                <a:alpha val="40000"/>
              </a:prstClr>
            </a:outerShdw>
          </a:effectLst>
        </p:spPr>
      </p:pic>
      <p:pic>
        <p:nvPicPr>
          <p:cNvPr id="17" name="Afbeelding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2591" y="4588154"/>
            <a:ext cx="1807989" cy="18079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6366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E327DB26-1B80-4511-899B-057F66A54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9965"/>
            <a:ext cx="9144000" cy="6858000"/>
          </a:xfrm>
          <a:prstGeom prst="rect">
            <a:avLst/>
          </a:prstGeom>
        </p:spPr>
      </p:pic>
      <p:pic>
        <p:nvPicPr>
          <p:cNvPr id="10" name="Afbeelding 9">
            <a:extLst>
              <a:ext uri="{FF2B5EF4-FFF2-40B4-BE49-F238E27FC236}">
                <a16:creationId xmlns:a16="http://schemas.microsoft.com/office/drawing/2014/main" id="{63F6C1C0-3FA8-4B25-80AB-574049E33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Afbeelding 3">
            <a:extLst>
              <a:ext uri="{FF2B5EF4-FFF2-40B4-BE49-F238E27FC236}">
                <a16:creationId xmlns:a16="http://schemas.microsoft.com/office/drawing/2014/main" id="{4AFEB261-C6C8-4B30-9463-C0BDEBFCD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jdelijke aanduiding voor inhoud 2"/>
          <p:cNvSpPr>
            <a:spLocks noGrp="1"/>
          </p:cNvSpPr>
          <p:nvPr>
            <p:ph sz="half" idx="1"/>
          </p:nvPr>
        </p:nvSpPr>
        <p:spPr>
          <a:xfrm>
            <a:off x="1296000" y="1340768"/>
            <a:ext cx="7416000" cy="4246432"/>
          </a:xfrm>
        </p:spPr>
        <p:txBody>
          <a:bodyPr/>
          <a:lstStyle/>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09300" lvl="1" indent="0">
              <a:lnSpc>
                <a:spcPct val="80000"/>
              </a:lnSpc>
              <a:spcBef>
                <a:spcPct val="20000"/>
              </a:spcBef>
              <a:buClr>
                <a:schemeClr val="tx1"/>
              </a:buClr>
              <a:buSzPct val="60000"/>
              <a:buNone/>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09300" lvl="1" indent="0">
              <a:lnSpc>
                <a:spcPct val="80000"/>
              </a:lnSpc>
              <a:spcBef>
                <a:spcPct val="20000"/>
              </a:spcBef>
              <a:buClr>
                <a:schemeClr val="tx1"/>
              </a:buClr>
              <a:buSzPct val="60000"/>
              <a:buNone/>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0" indent="0">
              <a:lnSpc>
                <a:spcPct val="80000"/>
              </a:lnSpc>
              <a:spcBef>
                <a:spcPct val="20000"/>
              </a:spcBef>
              <a:buClr>
                <a:schemeClr val="tx1"/>
              </a:buClr>
              <a:buSzPct val="60000"/>
              <a:buNone/>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p:txBody>
      </p:sp>
      <p:sp>
        <p:nvSpPr>
          <p:cNvPr id="8" name="Titel 1">
            <a:extLst>
              <a:ext uri="{FF2B5EF4-FFF2-40B4-BE49-F238E27FC236}">
                <a16:creationId xmlns:a16="http://schemas.microsoft.com/office/drawing/2014/main" id="{2C8EF0AA-C8DB-4C0D-804B-1D27195D6BAE}"/>
              </a:ext>
            </a:extLst>
          </p:cNvPr>
          <p:cNvSpPr txBox="1">
            <a:spLocks/>
          </p:cNvSpPr>
          <p:nvPr/>
        </p:nvSpPr>
        <p:spPr>
          <a:xfrm>
            <a:off x="914400" y="5015700"/>
            <a:ext cx="8229600" cy="1143000"/>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pPr>
              <a:lnSpc>
                <a:spcPts val="4000"/>
              </a:lnSpc>
            </a:pPr>
            <a:r>
              <a:rPr lang="nl-NL" altLang="nl-BE" sz="3000" dirty="0">
                <a:latin typeface="FlandersArtSans-Light" panose="00000400000000000000" pitchFamily="2" charset="0"/>
              </a:rPr>
              <a:t>Deel 3</a:t>
            </a:r>
          </a:p>
          <a:p>
            <a:pPr>
              <a:lnSpc>
                <a:spcPts val="4000"/>
              </a:lnSpc>
            </a:pPr>
            <a:r>
              <a:rPr lang="nl-NL" altLang="nl-BE" sz="3000" dirty="0"/>
              <a:t>En actie… tips &amp; tricks</a:t>
            </a:r>
            <a:endParaRPr lang="nl-BE" altLang="nl-BE" sz="3000" dirty="0"/>
          </a:p>
        </p:txBody>
      </p:sp>
      <p:pic>
        <p:nvPicPr>
          <p:cNvPr id="6" name="Afbeelding 5">
            <a:extLst>
              <a:ext uri="{FF2B5EF4-FFF2-40B4-BE49-F238E27FC236}">
                <a16:creationId xmlns:a16="http://schemas.microsoft.com/office/drawing/2014/main" id="{91CF333B-CF70-4D28-9D89-FEF4CB7774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3816"/>
            <a:ext cx="9144000" cy="5359515"/>
          </a:xfrm>
          <a:prstGeom prst="rect">
            <a:avLst/>
          </a:prstGeom>
        </p:spPr>
      </p:pic>
    </p:spTree>
    <p:extLst>
      <p:ext uri="{BB962C8B-B14F-4D97-AF65-F5344CB8AC3E}">
        <p14:creationId xmlns:p14="http://schemas.microsoft.com/office/powerpoint/2010/main" val="143583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42"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E2DE8D-3DCA-4E70-9C2C-5D37B506CF18}"/>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197C7539-96A0-474E-967E-A78B1561F984}"/>
              </a:ext>
            </a:extLst>
          </p:cNvPr>
          <p:cNvSpPr>
            <a:spLocks noGrp="1"/>
          </p:cNvSpPr>
          <p:nvPr>
            <p:ph idx="1"/>
          </p:nvPr>
        </p:nvSpPr>
        <p:spPr>
          <a:xfrm>
            <a:off x="1296000" y="1268760"/>
            <a:ext cx="7416000" cy="4319380"/>
          </a:xfrm>
        </p:spPr>
        <p:txBody>
          <a:bodyPr/>
          <a:lstStyle/>
          <a:p>
            <a:endParaRPr lang="nl-BE" dirty="0"/>
          </a:p>
          <a:p>
            <a:pPr marL="0" indent="0">
              <a:buNone/>
            </a:pPr>
            <a:r>
              <a:rPr lang="nl-BE" dirty="0"/>
              <a:t>Met het initiatief 'Kwaliteit in logies' zet Toerisme Vlaanderen  specifiek in op het verhogen van de klantentevredenheid en het verbeteren van de concurrentiekracht in logies</a:t>
            </a:r>
          </a:p>
          <a:p>
            <a:pPr marL="0" indent="0">
              <a:buNone/>
            </a:pPr>
            <a:endParaRPr lang="nl-BE" dirty="0"/>
          </a:p>
          <a:p>
            <a:pPr marL="0" indent="0">
              <a:buNone/>
            </a:pPr>
            <a:r>
              <a:rPr lang="nl-BE" b="1" dirty="0">
                <a:latin typeface="FlandersArtSans-Light" panose="020B0604020202020204" charset="0"/>
              </a:rPr>
              <a:t>Via </a:t>
            </a:r>
          </a:p>
          <a:p>
            <a:pPr>
              <a:buFont typeface="Wingdings" panose="05000000000000000000" pitchFamily="2" charset="2"/>
              <a:buChar char="Ø"/>
            </a:pPr>
            <a:r>
              <a:rPr lang="nl-BE" b="1" dirty="0">
                <a:latin typeface="FlandersArtSans-Light" panose="020B0604020202020204" charset="0"/>
              </a:rPr>
              <a:t>lerend netwerk van logiespartners</a:t>
            </a:r>
          </a:p>
          <a:p>
            <a:pPr>
              <a:buFont typeface="Wingdings" panose="05000000000000000000" pitchFamily="2" charset="2"/>
              <a:buChar char="Ø"/>
            </a:pPr>
            <a:r>
              <a:rPr lang="nl-BE" b="1" dirty="0">
                <a:latin typeface="FlandersArtSans-Light" panose="020B0604020202020204" charset="0"/>
              </a:rPr>
              <a:t>Informatie voor logiesuitbaters</a:t>
            </a:r>
          </a:p>
          <a:p>
            <a:pPr marL="0" indent="0">
              <a:buNone/>
            </a:pPr>
            <a:endParaRPr lang="nl-BE" dirty="0"/>
          </a:p>
          <a:p>
            <a:pPr marL="0" indent="0">
              <a:buNone/>
            </a:pPr>
            <a:r>
              <a:rPr lang="nl-BE" dirty="0"/>
              <a:t>Kwaliteit.toerismevlaanderen.be/kamerlogies</a:t>
            </a:r>
          </a:p>
          <a:p>
            <a:pPr marL="0" indent="0">
              <a:buNone/>
            </a:pPr>
            <a:endParaRPr lang="nl-BE" dirty="0"/>
          </a:p>
          <a:p>
            <a:endParaRPr lang="nl-BE" dirty="0"/>
          </a:p>
          <a:p>
            <a:endParaRPr lang="nl-BE" dirty="0"/>
          </a:p>
        </p:txBody>
      </p:sp>
    </p:spTree>
    <p:extLst>
      <p:ext uri="{BB962C8B-B14F-4D97-AF65-F5344CB8AC3E}">
        <p14:creationId xmlns:p14="http://schemas.microsoft.com/office/powerpoint/2010/main" val="4024884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154" y="845524"/>
            <a:ext cx="7206343" cy="5404757"/>
          </a:xfrm>
          <a:prstGeom prst="rect">
            <a:avLst/>
          </a:prstGeom>
        </p:spPr>
      </p:pic>
      <p:sp>
        <p:nvSpPr>
          <p:cNvPr id="7" name="Tijdelijke aanduiding voor inhoud 2"/>
          <p:cNvSpPr>
            <a:spLocks noGrp="1"/>
          </p:cNvSpPr>
          <p:nvPr>
            <p:ph idx="1"/>
          </p:nvPr>
        </p:nvSpPr>
        <p:spPr>
          <a:xfrm>
            <a:off x="1965771" y="2004804"/>
            <a:ext cx="864096" cy="792088"/>
          </a:xfrm>
        </p:spPr>
        <p:txBody>
          <a:bodyPr>
            <a:normAutofit/>
          </a:bodyPr>
          <a:lstStyle/>
          <a:p>
            <a:pPr marL="0" indent="0" algn="ctr">
              <a:buNone/>
            </a:pPr>
            <a:r>
              <a:rPr lang="nl-BE" sz="2100" cap="all" dirty="0">
                <a:latin typeface="FlandersArtSans-Regular" panose="00000500000000000000" pitchFamily="2" charset="0"/>
              </a:rPr>
              <a:t>Ga op reis</a:t>
            </a:r>
          </a:p>
        </p:txBody>
      </p:sp>
      <p:sp>
        <p:nvSpPr>
          <p:cNvPr id="14" name="Titel 1">
            <a:extLst>
              <a:ext uri="{FF2B5EF4-FFF2-40B4-BE49-F238E27FC236}">
                <a16:creationId xmlns:a16="http://schemas.microsoft.com/office/drawing/2014/main" id="{069393CC-5E1A-4DAA-8ADF-CF6327CC875D}"/>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latin typeface="FlandersArtSans-Light" panose="00000400000000000000" pitchFamily="2" charset="0"/>
              </a:rPr>
              <a:t>1 / </a:t>
            </a:r>
            <a:r>
              <a:rPr lang="nl-BE" dirty="0">
                <a:solidFill>
                  <a:schemeClr val="tx1">
                    <a:lumMod val="90000"/>
                    <a:lumOff val="10000"/>
                  </a:schemeClr>
                </a:solidFill>
              </a:rPr>
              <a:t>Wees een spons</a:t>
            </a:r>
          </a:p>
        </p:txBody>
      </p:sp>
      <p:sp>
        <p:nvSpPr>
          <p:cNvPr id="15" name="Tijdelijke aanduiding voor inhoud 2"/>
          <p:cNvSpPr txBox="1">
            <a:spLocks/>
          </p:cNvSpPr>
          <p:nvPr/>
        </p:nvSpPr>
        <p:spPr>
          <a:xfrm>
            <a:off x="5918125" y="1567683"/>
            <a:ext cx="2088232" cy="792088"/>
          </a:xfrm>
          <a:prstGeom prst="rect">
            <a:avLst/>
          </a:prstGeom>
        </p:spPr>
        <p:txBody>
          <a:bodyPr vert="horz" lIns="0" tIns="0" rIns="0" bIns="45720" rtlCol="0">
            <a:normAutofit/>
          </a:bodyPr>
          <a:lstStyle>
            <a:lvl1pPr marL="288000" indent="-288000" algn="l" defTabSz="914400" rtl="0" eaLnBrk="1" latinLnBrk="0" hangingPunct="1">
              <a:lnSpc>
                <a:spcPct val="90000"/>
              </a:lnSpc>
              <a:spcBef>
                <a:spcPts val="300"/>
              </a:spcBef>
              <a:buSzPct val="90000"/>
              <a:buFontTx/>
              <a:buBlip>
                <a:blip r:embed="rId3"/>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FlandersArtSans-Regular" panose="00000500000000000000" pitchFamily="2" charset="0"/>
                <a:ea typeface="+mn-ea"/>
                <a:cs typeface="+mn-cs"/>
              </a:defRPr>
            </a:lvl2pPr>
            <a:lvl3pPr marL="898525" indent="-32385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nl-BE" sz="2100" cap="all" dirty="0">
                <a:latin typeface="FlandersArtSans-Regular" panose="00000500000000000000" pitchFamily="2" charset="0"/>
              </a:rPr>
              <a:t>Maak tijd om na te denken</a:t>
            </a:r>
          </a:p>
        </p:txBody>
      </p:sp>
      <p:sp>
        <p:nvSpPr>
          <p:cNvPr id="16" name="Tijdelijke aanduiding voor inhoud 2"/>
          <p:cNvSpPr txBox="1">
            <a:spLocks/>
          </p:cNvSpPr>
          <p:nvPr/>
        </p:nvSpPr>
        <p:spPr>
          <a:xfrm>
            <a:off x="5964327" y="5389826"/>
            <a:ext cx="2126170" cy="360040"/>
          </a:xfrm>
          <a:prstGeom prst="rect">
            <a:avLst/>
          </a:prstGeom>
        </p:spPr>
        <p:txBody>
          <a:bodyPr vert="horz" lIns="0" tIns="0" rIns="0" bIns="45720" rtlCol="0">
            <a:normAutofit/>
          </a:bodyPr>
          <a:lstStyle>
            <a:lvl1pPr marL="288000" indent="-288000" algn="l" defTabSz="914400" rtl="0" eaLnBrk="1" latinLnBrk="0" hangingPunct="1">
              <a:lnSpc>
                <a:spcPct val="90000"/>
              </a:lnSpc>
              <a:spcBef>
                <a:spcPts val="300"/>
              </a:spcBef>
              <a:buSzPct val="90000"/>
              <a:buFontTx/>
              <a:buBlip>
                <a:blip r:embed="rId3"/>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FlandersArtSans-Regular" panose="00000500000000000000" pitchFamily="2" charset="0"/>
                <a:ea typeface="+mn-ea"/>
                <a:cs typeface="+mn-cs"/>
              </a:defRPr>
            </a:lvl2pPr>
            <a:lvl3pPr marL="898525" indent="-32385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nl-BE" sz="2100" cap="all" dirty="0">
                <a:latin typeface="FlandersArtSans-Regular" panose="00000500000000000000" pitchFamily="2" charset="0"/>
              </a:rPr>
              <a:t>Leer, leer, leer</a:t>
            </a:r>
          </a:p>
        </p:txBody>
      </p:sp>
      <p:cxnSp>
        <p:nvCxnSpPr>
          <p:cNvPr id="8" name="Rechte verbindingslijn 7"/>
          <p:cNvCxnSpPr/>
          <p:nvPr/>
        </p:nvCxnSpPr>
        <p:spPr>
          <a:xfrm flipV="1">
            <a:off x="5230228" y="1927723"/>
            <a:ext cx="936104" cy="783735"/>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a:off x="5684507" y="4375995"/>
            <a:ext cx="1277734" cy="873456"/>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flipH="1" flipV="1">
            <a:off x="2865631" y="2400848"/>
            <a:ext cx="440432" cy="720112"/>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89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250"/>
                                        <p:tgtEl>
                                          <p:spTgt spid="7">
                                            <p:txEl>
                                              <p:pRg st="0" end="0"/>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50"/>
                                        <p:tgtEl>
                                          <p:spTgt spid="15"/>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50"/>
                                        <p:tgtEl>
                                          <p:spTgt spid="17"/>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672" y="1238678"/>
            <a:ext cx="7492430" cy="5619322"/>
          </a:xfrm>
          <a:prstGeom prst="rect">
            <a:avLst/>
          </a:prstGeom>
        </p:spPr>
      </p:pic>
      <p:sp>
        <p:nvSpPr>
          <p:cNvPr id="14" name="Titel 1">
            <a:extLst>
              <a:ext uri="{FF2B5EF4-FFF2-40B4-BE49-F238E27FC236}">
                <a16:creationId xmlns:a16="http://schemas.microsoft.com/office/drawing/2014/main" id="{A6B600B9-E1B5-45DE-834C-42CFE8D9F7B3}"/>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latin typeface="FlandersArtSans-Light" panose="00000400000000000000" pitchFamily="2" charset="0"/>
              </a:rPr>
              <a:t>2 / </a:t>
            </a:r>
            <a:r>
              <a:rPr lang="nl-BE" dirty="0">
                <a:solidFill>
                  <a:schemeClr val="tx1">
                    <a:lumMod val="90000"/>
                    <a:lumOff val="10000"/>
                  </a:schemeClr>
                </a:solidFill>
              </a:rPr>
              <a:t>Je kan niet alles doen: maak keuzes</a:t>
            </a:r>
          </a:p>
        </p:txBody>
      </p:sp>
      <p:sp>
        <p:nvSpPr>
          <p:cNvPr id="16" name="Tijdelijke aanduiding voor inhoud 2"/>
          <p:cNvSpPr>
            <a:spLocks noGrp="1"/>
          </p:cNvSpPr>
          <p:nvPr>
            <p:ph idx="1"/>
          </p:nvPr>
        </p:nvSpPr>
        <p:spPr>
          <a:xfrm>
            <a:off x="1278987" y="1568318"/>
            <a:ext cx="1929053" cy="1496204"/>
          </a:xfrm>
        </p:spPr>
        <p:txBody>
          <a:bodyPr>
            <a:normAutofit/>
          </a:bodyPr>
          <a:lstStyle/>
          <a:p>
            <a:pPr marL="0" indent="0" algn="ctr">
              <a:buNone/>
            </a:pPr>
            <a:r>
              <a:rPr lang="nl-BE" sz="2100" cap="all" dirty="0">
                <a:latin typeface="FlandersArtSans-Regular" panose="00000500000000000000" pitchFamily="2" charset="0"/>
              </a:rPr>
              <a:t>Sluit wanneer het moet, </a:t>
            </a:r>
            <a:br>
              <a:rPr lang="nl-BE" sz="2100" cap="all" dirty="0">
                <a:latin typeface="FlandersArtSans-Regular" panose="00000500000000000000" pitchFamily="2" charset="0"/>
              </a:rPr>
            </a:br>
            <a:r>
              <a:rPr lang="nl-BE" sz="2100" cap="all" dirty="0">
                <a:latin typeface="FlandersArtSans-Regular" panose="00000500000000000000" pitchFamily="2" charset="0"/>
              </a:rPr>
              <a:t>open wanneer het kan</a:t>
            </a:r>
          </a:p>
        </p:txBody>
      </p:sp>
      <p:sp>
        <p:nvSpPr>
          <p:cNvPr id="17" name="Tijdelijke aanduiding voor inhoud 2"/>
          <p:cNvSpPr txBox="1">
            <a:spLocks/>
          </p:cNvSpPr>
          <p:nvPr/>
        </p:nvSpPr>
        <p:spPr>
          <a:xfrm>
            <a:off x="5664340" y="5389826"/>
            <a:ext cx="2126170" cy="991502"/>
          </a:xfrm>
          <a:prstGeom prst="rect">
            <a:avLst/>
          </a:prstGeom>
        </p:spPr>
        <p:txBody>
          <a:bodyPr vert="horz" lIns="0" tIns="0" rIns="0" bIns="45720" rtlCol="0">
            <a:normAutofit/>
          </a:bodyPr>
          <a:lstStyle>
            <a:lvl1pPr marL="288000" indent="-288000" algn="l" defTabSz="914400" rtl="0" eaLnBrk="1" latinLnBrk="0" hangingPunct="1">
              <a:lnSpc>
                <a:spcPct val="90000"/>
              </a:lnSpc>
              <a:spcBef>
                <a:spcPts val="300"/>
              </a:spcBef>
              <a:buSzPct val="90000"/>
              <a:buFontTx/>
              <a:buBlip>
                <a:blip r:embed="rId3"/>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FlandersArtSans-Regular" panose="00000500000000000000" pitchFamily="2" charset="0"/>
                <a:ea typeface="+mn-ea"/>
                <a:cs typeface="+mn-cs"/>
              </a:defRPr>
            </a:lvl2pPr>
            <a:lvl3pPr marL="898525" indent="-32385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sz="2100" cap="all" dirty="0">
                <a:latin typeface="FlandersArtSans-Regular" panose="00000500000000000000" pitchFamily="2" charset="0"/>
              </a:rPr>
              <a:t>Weet wat jou </a:t>
            </a:r>
          </a:p>
          <a:p>
            <a:pPr marL="0" indent="0" algn="ctr">
              <a:buNone/>
            </a:pPr>
            <a:r>
              <a:rPr lang="nl-BE" sz="2100" cap="all" dirty="0">
                <a:latin typeface="FlandersArtSans-Regular" panose="00000500000000000000" pitchFamily="2" charset="0"/>
              </a:rPr>
              <a:t>uniek maakt!</a:t>
            </a:r>
          </a:p>
        </p:txBody>
      </p:sp>
      <p:cxnSp>
        <p:nvCxnSpPr>
          <p:cNvPr id="18" name="Rechte verbindingslijn 17"/>
          <p:cNvCxnSpPr/>
          <p:nvPr/>
        </p:nvCxnSpPr>
        <p:spPr>
          <a:xfrm>
            <a:off x="5508104" y="4529046"/>
            <a:ext cx="1008112" cy="684304"/>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a:xfrm flipH="1" flipV="1">
            <a:off x="2987824" y="2492896"/>
            <a:ext cx="440432" cy="720112"/>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15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250"/>
                                        <p:tgtEl>
                                          <p:spTgt spid="16">
                                            <p:txEl>
                                              <p:pRg st="0" end="0"/>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50"/>
                                        <p:tgtEl>
                                          <p:spTgt spid="18"/>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414" y="1182014"/>
            <a:ext cx="6531429" cy="4898572"/>
          </a:xfrm>
          <a:prstGeom prst="rect">
            <a:avLst/>
          </a:prstGeom>
        </p:spPr>
      </p:pic>
      <p:sp>
        <p:nvSpPr>
          <p:cNvPr id="14" name="Titel 1">
            <a:extLst>
              <a:ext uri="{FF2B5EF4-FFF2-40B4-BE49-F238E27FC236}">
                <a16:creationId xmlns:a16="http://schemas.microsoft.com/office/drawing/2014/main" id="{6AD350CB-21F9-4344-A04B-B7AD4C74D5DC}"/>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pPr>
              <a:lnSpc>
                <a:spcPct val="100000"/>
              </a:lnSpc>
            </a:pPr>
            <a:r>
              <a:rPr lang="nl-BE" dirty="0">
                <a:solidFill>
                  <a:schemeClr val="tx1">
                    <a:lumMod val="90000"/>
                    <a:lumOff val="10000"/>
                  </a:schemeClr>
                </a:solidFill>
                <a:latin typeface="FlandersArtSans-Light" panose="00000400000000000000" pitchFamily="2" charset="0"/>
              </a:rPr>
              <a:t>3 / </a:t>
            </a:r>
            <a:r>
              <a:rPr lang="nl-BE" dirty="0">
                <a:solidFill>
                  <a:schemeClr val="tx1">
                    <a:lumMod val="90000"/>
                    <a:lumOff val="10000"/>
                  </a:schemeClr>
                </a:solidFill>
              </a:rPr>
              <a:t>De toekomst is aan </a:t>
            </a:r>
            <a:br>
              <a:rPr lang="nl-BE" dirty="0">
                <a:solidFill>
                  <a:schemeClr val="tx1">
                    <a:lumMod val="90000"/>
                    <a:lumOff val="10000"/>
                  </a:schemeClr>
                </a:solidFill>
              </a:rPr>
            </a:br>
            <a:r>
              <a:rPr lang="nl-BE" dirty="0">
                <a:solidFill>
                  <a:schemeClr val="tx1">
                    <a:lumMod val="90000"/>
                    <a:lumOff val="10000"/>
                  </a:schemeClr>
                </a:solidFill>
              </a:rPr>
              <a:t>     ondernemers-duo’s</a:t>
            </a:r>
          </a:p>
        </p:txBody>
      </p:sp>
      <p:sp>
        <p:nvSpPr>
          <p:cNvPr id="15" name="Tijdelijke aanduiding voor inhoud 2"/>
          <p:cNvSpPr>
            <a:spLocks noGrp="1"/>
          </p:cNvSpPr>
          <p:nvPr>
            <p:ph idx="1"/>
          </p:nvPr>
        </p:nvSpPr>
        <p:spPr>
          <a:xfrm>
            <a:off x="780778" y="2096852"/>
            <a:ext cx="2622659" cy="1152080"/>
          </a:xfrm>
        </p:spPr>
        <p:txBody>
          <a:bodyPr>
            <a:normAutofit/>
          </a:bodyPr>
          <a:lstStyle/>
          <a:p>
            <a:pPr marL="0" indent="0" algn="ctr">
              <a:buNone/>
            </a:pPr>
            <a:r>
              <a:rPr lang="nl-BE" sz="2100" cap="all" dirty="0">
                <a:latin typeface="FlandersArtSans-Regular" panose="00000500000000000000" pitchFamily="2" charset="0"/>
              </a:rPr>
              <a:t>Je kan niet in alles goed zijn</a:t>
            </a:r>
          </a:p>
        </p:txBody>
      </p:sp>
      <p:sp>
        <p:nvSpPr>
          <p:cNvPr id="16" name="Tijdelijke aanduiding voor inhoud 2"/>
          <p:cNvSpPr txBox="1">
            <a:spLocks/>
          </p:cNvSpPr>
          <p:nvPr/>
        </p:nvSpPr>
        <p:spPr>
          <a:xfrm>
            <a:off x="5910647" y="2113120"/>
            <a:ext cx="2088232" cy="792088"/>
          </a:xfrm>
          <a:prstGeom prst="rect">
            <a:avLst/>
          </a:prstGeom>
        </p:spPr>
        <p:txBody>
          <a:bodyPr vert="horz" lIns="0" tIns="0" rIns="0" bIns="45720" rtlCol="0">
            <a:normAutofit/>
          </a:bodyPr>
          <a:lstStyle>
            <a:lvl1pPr marL="288000" indent="-288000" algn="l" defTabSz="914400" rtl="0" eaLnBrk="1" latinLnBrk="0" hangingPunct="1">
              <a:lnSpc>
                <a:spcPct val="90000"/>
              </a:lnSpc>
              <a:spcBef>
                <a:spcPts val="300"/>
              </a:spcBef>
              <a:buSzPct val="90000"/>
              <a:buFontTx/>
              <a:buBlip>
                <a:blip r:embed="rId4"/>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FlandersArtSans-Regular" panose="00000500000000000000" pitchFamily="2" charset="0"/>
                <a:ea typeface="+mn-ea"/>
                <a:cs typeface="+mn-cs"/>
              </a:defRPr>
            </a:lvl2pPr>
            <a:lvl3pPr marL="898525" indent="-32385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sz="2100" cap="all" dirty="0">
                <a:latin typeface="FlandersArtSans-Regular" panose="00000500000000000000" pitchFamily="2" charset="0"/>
              </a:rPr>
              <a:t>Complementaire partners</a:t>
            </a:r>
          </a:p>
        </p:txBody>
      </p:sp>
      <p:sp>
        <p:nvSpPr>
          <p:cNvPr id="17" name="Tijdelijke aanduiding voor inhoud 2"/>
          <p:cNvSpPr txBox="1">
            <a:spLocks/>
          </p:cNvSpPr>
          <p:nvPr/>
        </p:nvSpPr>
        <p:spPr>
          <a:xfrm>
            <a:off x="5910647" y="5222397"/>
            <a:ext cx="1693152" cy="919494"/>
          </a:xfrm>
          <a:prstGeom prst="rect">
            <a:avLst/>
          </a:prstGeom>
        </p:spPr>
        <p:txBody>
          <a:bodyPr vert="horz" lIns="0" tIns="0" rIns="0" bIns="45720" rtlCol="0">
            <a:normAutofit/>
          </a:bodyPr>
          <a:lstStyle>
            <a:lvl1pPr marL="288000" indent="-288000" algn="l" defTabSz="914400" rtl="0" eaLnBrk="1" latinLnBrk="0" hangingPunct="1">
              <a:lnSpc>
                <a:spcPct val="90000"/>
              </a:lnSpc>
              <a:spcBef>
                <a:spcPts val="300"/>
              </a:spcBef>
              <a:buSzPct val="90000"/>
              <a:buFontTx/>
              <a:buBlip>
                <a:blip r:embed="rId4"/>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FlandersArtSans-Regular" panose="00000500000000000000" pitchFamily="2" charset="0"/>
                <a:ea typeface="+mn-ea"/>
                <a:cs typeface="+mn-cs"/>
              </a:defRPr>
            </a:lvl2pPr>
            <a:lvl3pPr marL="898525" indent="-32385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sz="2100" cap="all" dirty="0">
                <a:latin typeface="FlandersArtSans-Regular" panose="00000500000000000000" pitchFamily="2" charset="0"/>
              </a:rPr>
              <a:t>Zet een adviesraad op</a:t>
            </a:r>
          </a:p>
        </p:txBody>
      </p:sp>
      <p:cxnSp>
        <p:nvCxnSpPr>
          <p:cNvPr id="18" name="Rechte verbindingslijn 17"/>
          <p:cNvCxnSpPr/>
          <p:nvPr/>
        </p:nvCxnSpPr>
        <p:spPr>
          <a:xfrm flipV="1">
            <a:off x="5678673" y="2779030"/>
            <a:ext cx="936104" cy="783735"/>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a:xfrm>
            <a:off x="5684507" y="4375995"/>
            <a:ext cx="930270" cy="637181"/>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flipH="1" flipV="1">
            <a:off x="2871605" y="2672892"/>
            <a:ext cx="440432" cy="720112"/>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0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250"/>
                                        <p:tgtEl>
                                          <p:spTgt spid="15">
                                            <p:txEl>
                                              <p:pRg st="0" end="0"/>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50"/>
                                        <p:tgtEl>
                                          <p:spTgt spid="18"/>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50"/>
                                        <p:tgtEl>
                                          <p:spTgt spid="19"/>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014" y="1268760"/>
            <a:ext cx="7228115" cy="5421086"/>
          </a:xfrm>
          <a:prstGeom prst="rect">
            <a:avLst/>
          </a:prstGeom>
        </p:spPr>
      </p:pic>
      <p:sp>
        <p:nvSpPr>
          <p:cNvPr id="14" name="Titel 1">
            <a:extLst>
              <a:ext uri="{FF2B5EF4-FFF2-40B4-BE49-F238E27FC236}">
                <a16:creationId xmlns:a16="http://schemas.microsoft.com/office/drawing/2014/main" id="{BA12E2B6-6CD2-44CA-8372-27069D4554ED}"/>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pPr>
              <a:lnSpc>
                <a:spcPct val="100000"/>
              </a:lnSpc>
            </a:pPr>
            <a:r>
              <a:rPr lang="nl-BE" dirty="0">
                <a:solidFill>
                  <a:schemeClr val="tx1">
                    <a:lumMod val="90000"/>
                    <a:lumOff val="10000"/>
                  </a:schemeClr>
                </a:solidFill>
                <a:latin typeface="FlandersArtSans-Light" panose="00000400000000000000" pitchFamily="2" charset="0"/>
              </a:rPr>
              <a:t>4 / </a:t>
            </a:r>
            <a:r>
              <a:rPr lang="nl-BE" dirty="0">
                <a:solidFill>
                  <a:schemeClr val="tx1">
                    <a:lumMod val="90000"/>
                    <a:lumOff val="10000"/>
                  </a:schemeClr>
                </a:solidFill>
              </a:rPr>
              <a:t>het belangrijkste?</a:t>
            </a:r>
          </a:p>
          <a:p>
            <a:pPr>
              <a:lnSpc>
                <a:spcPct val="100000"/>
              </a:lnSpc>
            </a:pPr>
            <a:r>
              <a:rPr lang="nl-BE" dirty="0">
                <a:solidFill>
                  <a:schemeClr val="tx1">
                    <a:lumMod val="90000"/>
                    <a:lumOff val="10000"/>
                  </a:schemeClr>
                </a:solidFill>
              </a:rPr>
              <a:t>Tellen, tellen, tellen</a:t>
            </a:r>
          </a:p>
        </p:txBody>
      </p:sp>
      <p:sp>
        <p:nvSpPr>
          <p:cNvPr id="15" name="Tijdelijke aanduiding voor inhoud 2"/>
          <p:cNvSpPr>
            <a:spLocks noGrp="1"/>
          </p:cNvSpPr>
          <p:nvPr>
            <p:ph idx="1"/>
          </p:nvPr>
        </p:nvSpPr>
        <p:spPr>
          <a:xfrm>
            <a:off x="1104014" y="2089329"/>
            <a:ext cx="2622659" cy="1152080"/>
          </a:xfrm>
        </p:spPr>
        <p:txBody>
          <a:bodyPr>
            <a:normAutofit/>
          </a:bodyPr>
          <a:lstStyle/>
          <a:p>
            <a:pPr marL="0" indent="0" algn="ctr">
              <a:buNone/>
            </a:pPr>
            <a:r>
              <a:rPr lang="nl-BE" sz="2100" cap="all" dirty="0">
                <a:latin typeface="FlandersArtSans-Regular" panose="00000500000000000000" pitchFamily="2" charset="0"/>
              </a:rPr>
              <a:t>Omzet is niet zaligmakend</a:t>
            </a:r>
          </a:p>
        </p:txBody>
      </p:sp>
      <p:sp>
        <p:nvSpPr>
          <p:cNvPr id="16" name="Tijdelijke aanduiding voor inhoud 2"/>
          <p:cNvSpPr txBox="1">
            <a:spLocks/>
          </p:cNvSpPr>
          <p:nvPr/>
        </p:nvSpPr>
        <p:spPr>
          <a:xfrm>
            <a:off x="5705143" y="1681014"/>
            <a:ext cx="2485054" cy="1460680"/>
          </a:xfrm>
          <a:prstGeom prst="rect">
            <a:avLst/>
          </a:prstGeom>
        </p:spPr>
        <p:txBody>
          <a:bodyPr vert="horz" lIns="0" tIns="0" rIns="0" bIns="45720" rtlCol="0">
            <a:normAutofit/>
          </a:bodyPr>
          <a:lstStyle>
            <a:lvl1pPr marL="288000" indent="-288000" algn="l" defTabSz="914400" rtl="0" eaLnBrk="1" latinLnBrk="0" hangingPunct="1">
              <a:lnSpc>
                <a:spcPct val="90000"/>
              </a:lnSpc>
              <a:spcBef>
                <a:spcPts val="300"/>
              </a:spcBef>
              <a:buSzPct val="90000"/>
              <a:buFontTx/>
              <a:buBlip>
                <a:blip r:embed="rId4"/>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FlandersArtSans-Regular" panose="00000500000000000000" pitchFamily="2" charset="0"/>
                <a:ea typeface="+mn-ea"/>
                <a:cs typeface="+mn-cs"/>
              </a:defRPr>
            </a:lvl2pPr>
            <a:lvl3pPr marL="898525" indent="-32385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sz="2100" cap="all" dirty="0">
                <a:latin typeface="FlandersArtSans-Regular" panose="00000500000000000000" pitchFamily="2" charset="0"/>
              </a:rPr>
              <a:t>Duurzaam ondernemen = eerlijk ondernemen</a:t>
            </a:r>
          </a:p>
        </p:txBody>
      </p:sp>
      <p:sp>
        <p:nvSpPr>
          <p:cNvPr id="17" name="Tijdelijke aanduiding voor inhoud 2"/>
          <p:cNvSpPr txBox="1">
            <a:spLocks/>
          </p:cNvSpPr>
          <p:nvPr/>
        </p:nvSpPr>
        <p:spPr>
          <a:xfrm>
            <a:off x="6353327" y="4221012"/>
            <a:ext cx="1658599" cy="1927684"/>
          </a:xfrm>
          <a:prstGeom prst="rect">
            <a:avLst/>
          </a:prstGeom>
        </p:spPr>
        <p:txBody>
          <a:bodyPr vert="horz" lIns="0" tIns="0" rIns="0" bIns="45720" rtlCol="0">
            <a:normAutofit lnSpcReduction="10000"/>
          </a:bodyPr>
          <a:lstStyle>
            <a:lvl1pPr marL="288000" indent="-288000" algn="l" defTabSz="914400" rtl="0" eaLnBrk="1" latinLnBrk="0" hangingPunct="1">
              <a:lnSpc>
                <a:spcPct val="90000"/>
              </a:lnSpc>
              <a:spcBef>
                <a:spcPts val="300"/>
              </a:spcBef>
              <a:buSzPct val="90000"/>
              <a:buFontTx/>
              <a:buBlip>
                <a:blip r:embed="rId4"/>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FlandersArtSans-Regular" panose="00000500000000000000" pitchFamily="2" charset="0"/>
                <a:ea typeface="+mn-ea"/>
                <a:cs typeface="+mn-cs"/>
              </a:defRPr>
            </a:lvl2pPr>
            <a:lvl3pPr marL="898525" indent="-32385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sz="2100" cap="all" dirty="0">
                <a:latin typeface="FlandersArtSans-Regular" panose="00000500000000000000" pitchFamily="2" charset="0"/>
              </a:rPr>
              <a:t>Als banken er niet in geloven, denk dan zelf nog eens beter na</a:t>
            </a:r>
          </a:p>
        </p:txBody>
      </p:sp>
      <p:cxnSp>
        <p:nvCxnSpPr>
          <p:cNvPr id="18" name="Rechte verbindingslijn 17"/>
          <p:cNvCxnSpPr/>
          <p:nvPr/>
        </p:nvCxnSpPr>
        <p:spPr>
          <a:xfrm flipV="1">
            <a:off x="5496967" y="2955954"/>
            <a:ext cx="1269591" cy="767534"/>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a:xfrm>
            <a:off x="5038366" y="4888076"/>
            <a:ext cx="1333554" cy="53045"/>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flipH="1" flipV="1">
            <a:off x="3377693" y="2356728"/>
            <a:ext cx="440432" cy="720112"/>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2" name="Tijdelijke aanduiding voor inhoud 2"/>
          <p:cNvSpPr txBox="1">
            <a:spLocks/>
          </p:cNvSpPr>
          <p:nvPr/>
        </p:nvSpPr>
        <p:spPr>
          <a:xfrm>
            <a:off x="1293950" y="3723488"/>
            <a:ext cx="1440160" cy="1632343"/>
          </a:xfrm>
          <a:prstGeom prst="rect">
            <a:avLst/>
          </a:prstGeom>
        </p:spPr>
        <p:txBody>
          <a:bodyPr vert="horz" lIns="0" tIns="0" rIns="0" bIns="45720" rtlCol="0">
            <a:normAutofit/>
          </a:bodyPr>
          <a:lstStyle>
            <a:lvl1pPr marL="288000" indent="-288000" algn="l" defTabSz="914400" rtl="0" eaLnBrk="1" latinLnBrk="0" hangingPunct="1">
              <a:lnSpc>
                <a:spcPct val="90000"/>
              </a:lnSpc>
              <a:spcBef>
                <a:spcPts val="300"/>
              </a:spcBef>
              <a:buSzPct val="90000"/>
              <a:buFontTx/>
              <a:buBlip>
                <a:blip r:embed="rId4"/>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FlandersArtSans-Regular" panose="00000500000000000000" pitchFamily="2" charset="0"/>
                <a:ea typeface="+mn-ea"/>
                <a:cs typeface="+mn-cs"/>
              </a:defRPr>
            </a:lvl2pPr>
            <a:lvl3pPr marL="898525" indent="-32385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sz="2100" cap="all" dirty="0">
                <a:latin typeface="FlandersArtSans-Regular" panose="00000500000000000000" pitchFamily="2" charset="0"/>
              </a:rPr>
              <a:t>GKS verplicht tot </a:t>
            </a:r>
            <a:r>
              <a:rPr lang="nl-BE" sz="2100" cap="all" dirty="0" err="1">
                <a:latin typeface="FlandersArtSans-Regular" panose="00000500000000000000" pitchFamily="2" charset="0"/>
              </a:rPr>
              <a:t>professio-naliseren</a:t>
            </a:r>
            <a:endParaRPr lang="nl-BE" sz="2100" cap="all" dirty="0">
              <a:latin typeface="FlandersArtSans-Regular" panose="00000500000000000000" pitchFamily="2" charset="0"/>
            </a:endParaRPr>
          </a:p>
        </p:txBody>
      </p:sp>
      <p:cxnSp>
        <p:nvCxnSpPr>
          <p:cNvPr id="23" name="Rechte verbindingslijn 22"/>
          <p:cNvCxnSpPr/>
          <p:nvPr/>
        </p:nvCxnSpPr>
        <p:spPr>
          <a:xfrm flipH="1">
            <a:off x="2734110" y="4329377"/>
            <a:ext cx="1026083" cy="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19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250"/>
                                        <p:tgtEl>
                                          <p:spTgt spid="15">
                                            <p:txEl>
                                              <p:pRg st="0" end="0"/>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50"/>
                                        <p:tgtEl>
                                          <p:spTgt spid="18"/>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50"/>
                                        <p:tgtEl>
                                          <p:spTgt spid="19"/>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250"/>
                                        <p:tgtEl>
                                          <p:spTgt spid="23"/>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P spid="17"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FBD77455-CBF3-4DB3-B8A8-DA16BD172218}"/>
              </a:ext>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pPr>
              <a:lnSpc>
                <a:spcPct val="100000"/>
              </a:lnSpc>
            </a:pPr>
            <a:r>
              <a:rPr lang="nl-BE" dirty="0">
                <a:solidFill>
                  <a:schemeClr val="tx1">
                    <a:lumMod val="90000"/>
                    <a:lumOff val="10000"/>
                  </a:schemeClr>
                </a:solidFill>
                <a:latin typeface="FlandersArtSans-Light" panose="00000400000000000000" pitchFamily="2" charset="0"/>
              </a:rPr>
              <a:t>5 / </a:t>
            </a:r>
            <a:r>
              <a:rPr lang="nl-BE" dirty="0">
                <a:solidFill>
                  <a:schemeClr val="tx1">
                    <a:lumMod val="90000"/>
                    <a:lumOff val="10000"/>
                  </a:schemeClr>
                </a:solidFill>
              </a:rPr>
              <a:t>Denk niet in plaats van de klant</a:t>
            </a:r>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632" y="1628800"/>
            <a:ext cx="4393273" cy="3501008"/>
          </a:xfrm>
          <a:prstGeom prst="rect">
            <a:avLst/>
          </a:prstGeom>
        </p:spPr>
      </p:pic>
      <p:sp>
        <p:nvSpPr>
          <p:cNvPr id="15" name="Rechthoek 14">
            <a:extLst/>
          </p:cNvPr>
          <p:cNvSpPr/>
          <p:nvPr/>
        </p:nvSpPr>
        <p:spPr>
          <a:xfrm>
            <a:off x="0" y="0"/>
            <a:ext cx="251520" cy="6858000"/>
          </a:xfrm>
          <a:prstGeom prst="rect">
            <a:avLst/>
          </a:prstGeom>
          <a:solidFill>
            <a:srgbClr val="FFF0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pic>
        <p:nvPicPr>
          <p:cNvPr id="16" name="Afbeelding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6534669" y="1628800"/>
            <a:ext cx="4393273" cy="3501008"/>
          </a:xfrm>
          <a:prstGeom prst="rect">
            <a:avLst/>
          </a:prstGeom>
        </p:spPr>
      </p:pic>
      <p:sp>
        <p:nvSpPr>
          <p:cNvPr id="17" name="Tijdelijke aanduiding voor inhoud 2"/>
          <p:cNvSpPr>
            <a:spLocks noGrp="1"/>
          </p:cNvSpPr>
          <p:nvPr>
            <p:ph idx="1"/>
          </p:nvPr>
        </p:nvSpPr>
        <p:spPr>
          <a:xfrm>
            <a:off x="3509548" y="1916832"/>
            <a:ext cx="2622659" cy="1152080"/>
          </a:xfrm>
        </p:spPr>
        <p:txBody>
          <a:bodyPr>
            <a:normAutofit/>
          </a:bodyPr>
          <a:lstStyle/>
          <a:p>
            <a:pPr marL="0" indent="0" algn="ctr">
              <a:buNone/>
            </a:pPr>
            <a:r>
              <a:rPr lang="nl-BE" sz="2100" cap="all" dirty="0">
                <a:latin typeface="FlandersArtSans-Regular" panose="00000500000000000000" pitchFamily="2" charset="0"/>
              </a:rPr>
              <a:t>Vraag het aan de klant</a:t>
            </a:r>
          </a:p>
        </p:txBody>
      </p:sp>
      <p:sp>
        <p:nvSpPr>
          <p:cNvPr id="18" name="Tijdelijke aanduiding voor inhoud 2"/>
          <p:cNvSpPr txBox="1">
            <a:spLocks/>
          </p:cNvSpPr>
          <p:nvPr/>
        </p:nvSpPr>
        <p:spPr>
          <a:xfrm>
            <a:off x="3686455" y="3284984"/>
            <a:ext cx="2268845" cy="987085"/>
          </a:xfrm>
          <a:prstGeom prst="rect">
            <a:avLst/>
          </a:prstGeom>
        </p:spPr>
        <p:txBody>
          <a:bodyPr vert="horz" lIns="0" tIns="0" rIns="0" bIns="45720" rtlCol="0">
            <a:normAutofit/>
          </a:bodyPr>
          <a:lstStyle>
            <a:lvl1pPr marL="288000" indent="-288000" algn="l" defTabSz="914400" rtl="0" eaLnBrk="1" latinLnBrk="0" hangingPunct="1">
              <a:lnSpc>
                <a:spcPct val="90000"/>
              </a:lnSpc>
              <a:spcBef>
                <a:spcPts val="300"/>
              </a:spcBef>
              <a:buSzPct val="90000"/>
              <a:buFontTx/>
              <a:buBlip>
                <a:blip r:embed="rId3"/>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FlandersArtSans-Regular" panose="00000500000000000000" pitchFamily="2" charset="0"/>
                <a:ea typeface="+mn-ea"/>
                <a:cs typeface="+mn-cs"/>
              </a:defRPr>
            </a:lvl2pPr>
            <a:lvl3pPr marL="898525" indent="-32385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sz="2100" cap="all" dirty="0">
                <a:latin typeface="FlandersArtSans-Regular" panose="00000500000000000000" pitchFamily="2" charset="0"/>
              </a:rPr>
              <a:t>Maak reviews gemakkelijk vindbaar</a:t>
            </a:r>
          </a:p>
        </p:txBody>
      </p:sp>
      <p:sp>
        <p:nvSpPr>
          <p:cNvPr id="19" name="Tijdelijke aanduiding voor inhoud 2"/>
          <p:cNvSpPr txBox="1">
            <a:spLocks/>
          </p:cNvSpPr>
          <p:nvPr/>
        </p:nvSpPr>
        <p:spPr>
          <a:xfrm>
            <a:off x="3536385" y="4869160"/>
            <a:ext cx="2568984" cy="1395129"/>
          </a:xfrm>
          <a:prstGeom prst="rect">
            <a:avLst/>
          </a:prstGeom>
        </p:spPr>
        <p:txBody>
          <a:bodyPr vert="horz" lIns="0" tIns="0" rIns="0" bIns="45720" rtlCol="0">
            <a:normAutofit/>
          </a:bodyPr>
          <a:lstStyle>
            <a:lvl1pPr marL="288000" indent="-288000" algn="l" defTabSz="914400" rtl="0" eaLnBrk="1" latinLnBrk="0" hangingPunct="1">
              <a:lnSpc>
                <a:spcPct val="90000"/>
              </a:lnSpc>
              <a:spcBef>
                <a:spcPts val="300"/>
              </a:spcBef>
              <a:buSzPct val="90000"/>
              <a:buFontTx/>
              <a:buBlip>
                <a:blip r:embed="rId3"/>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FlandersArtSans-Regular" panose="00000500000000000000" pitchFamily="2" charset="0"/>
                <a:ea typeface="+mn-ea"/>
                <a:cs typeface="+mn-cs"/>
              </a:defRPr>
            </a:lvl2pPr>
            <a:lvl3pPr marL="898525" indent="-32385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sz="2100" cap="all" dirty="0">
                <a:latin typeface="FlandersArtSans-Regular" panose="00000500000000000000" pitchFamily="2" charset="0"/>
              </a:rPr>
              <a:t>Nodig eens 6 klanten uit rond de tafel</a:t>
            </a:r>
          </a:p>
        </p:txBody>
      </p:sp>
    </p:spTree>
    <p:extLst>
      <p:ext uri="{BB962C8B-B14F-4D97-AF65-F5344CB8AC3E}">
        <p14:creationId xmlns:p14="http://schemas.microsoft.com/office/powerpoint/2010/main" val="173904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250"/>
                                        <p:tgtEl>
                                          <p:spTgt spid="17">
                                            <p:txEl>
                                              <p:pRg st="0" end="0"/>
                                            </p:txEl>
                                          </p:spTgt>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250"/>
                                        <p:tgtEl>
                                          <p:spTgt spid="1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5559" y="572138"/>
            <a:ext cx="5882640" cy="4411980"/>
          </a:xfrm>
          <a:prstGeom prst="rect">
            <a:avLst/>
          </a:prstGeom>
        </p:spPr>
      </p:pic>
      <p:sp>
        <p:nvSpPr>
          <p:cNvPr id="15" name="Titel 1">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pPr>
              <a:lnSpc>
                <a:spcPct val="100000"/>
              </a:lnSpc>
            </a:pPr>
            <a:r>
              <a:rPr lang="nl-BE" dirty="0">
                <a:solidFill>
                  <a:schemeClr val="tx1">
                    <a:lumMod val="90000"/>
                    <a:lumOff val="10000"/>
                  </a:schemeClr>
                </a:solidFill>
                <a:latin typeface="FlandersArtSans-Light" panose="00000400000000000000" pitchFamily="2" charset="0"/>
              </a:rPr>
              <a:t>6 / </a:t>
            </a:r>
            <a:r>
              <a:rPr lang="nl-BE" dirty="0">
                <a:solidFill>
                  <a:schemeClr val="tx1">
                    <a:lumMod val="90000"/>
                    <a:lumOff val="10000"/>
                  </a:schemeClr>
                </a:solidFill>
              </a:rPr>
              <a:t>Ga professioneel om met reviews</a:t>
            </a:r>
          </a:p>
          <a:p>
            <a:pPr>
              <a:lnSpc>
                <a:spcPct val="100000"/>
              </a:lnSpc>
            </a:pPr>
            <a:endParaRPr lang="nl-BE" dirty="0">
              <a:solidFill>
                <a:schemeClr val="tx1">
                  <a:lumMod val="90000"/>
                  <a:lumOff val="10000"/>
                </a:schemeClr>
              </a:solidFill>
            </a:endParaRPr>
          </a:p>
        </p:txBody>
      </p:sp>
      <p:sp>
        <p:nvSpPr>
          <p:cNvPr id="16" name="Tijdelijke aanduiding voor inhoud 2"/>
          <p:cNvSpPr>
            <a:spLocks noGrp="1"/>
          </p:cNvSpPr>
          <p:nvPr>
            <p:ph idx="1"/>
          </p:nvPr>
        </p:nvSpPr>
        <p:spPr>
          <a:xfrm>
            <a:off x="774113" y="3140968"/>
            <a:ext cx="2039130" cy="2448272"/>
          </a:xfrm>
        </p:spPr>
        <p:txBody>
          <a:bodyPr>
            <a:normAutofit/>
          </a:bodyPr>
          <a:lstStyle/>
          <a:p>
            <a:pPr>
              <a:buFont typeface="Arial" panose="020B0604020202020204" pitchFamily="34" charset="0"/>
              <a:buChar char="•"/>
            </a:pPr>
            <a:r>
              <a:rPr lang="nl-BE" sz="1600" cap="all" dirty="0">
                <a:latin typeface="FlandersArtSans-Regular" panose="00000500000000000000" pitchFamily="2" charset="0"/>
              </a:rPr>
              <a:t>Hoe meer reviews, hoe beter</a:t>
            </a:r>
          </a:p>
          <a:p>
            <a:pPr>
              <a:buFont typeface="Arial" panose="020B0604020202020204" pitchFamily="34" charset="0"/>
              <a:buChar char="•"/>
            </a:pPr>
            <a:r>
              <a:rPr lang="nl-BE" sz="1600" cap="all" dirty="0">
                <a:latin typeface="FlandersArtSans-Regular" panose="00000500000000000000" pitchFamily="2" charset="0"/>
              </a:rPr>
              <a:t>Maak ze gemakkelijk vindbaar: op je homepage?</a:t>
            </a:r>
          </a:p>
          <a:p>
            <a:pPr>
              <a:buFont typeface="Arial" panose="020B0604020202020204" pitchFamily="34" charset="0"/>
              <a:buChar char="•"/>
            </a:pPr>
            <a:r>
              <a:rPr lang="nl-BE" sz="1600" cap="all" dirty="0">
                <a:latin typeface="FlandersArtSans-Regular" panose="00000500000000000000" pitchFamily="2" charset="0"/>
              </a:rPr>
              <a:t>Ontkennen is nooit een goede strategie</a:t>
            </a:r>
          </a:p>
        </p:txBody>
      </p:sp>
      <p:sp>
        <p:nvSpPr>
          <p:cNvPr id="17" name="Tijdelijke aanduiding voor inhoud 2"/>
          <p:cNvSpPr txBox="1">
            <a:spLocks/>
          </p:cNvSpPr>
          <p:nvPr/>
        </p:nvSpPr>
        <p:spPr>
          <a:xfrm>
            <a:off x="3491880" y="4941168"/>
            <a:ext cx="5414956" cy="2448272"/>
          </a:xfrm>
          <a:prstGeom prst="rect">
            <a:avLst/>
          </a:prstGeom>
        </p:spPr>
        <p:txBody>
          <a:bodyPr vert="horz" lIns="0" tIns="0" rIns="0" bIns="45720" rtlCol="0">
            <a:normAutofit/>
          </a:bodyPr>
          <a:lstStyle>
            <a:lvl1pPr marL="288000" indent="-288000" algn="l" defTabSz="914400" rtl="0" eaLnBrk="1" latinLnBrk="0" hangingPunct="1">
              <a:lnSpc>
                <a:spcPct val="90000"/>
              </a:lnSpc>
              <a:spcBef>
                <a:spcPts val="300"/>
              </a:spcBef>
              <a:buSzPct val="90000"/>
              <a:buFontTx/>
              <a:buBlip>
                <a:blip r:embed="rId4"/>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FlandersArtSans-Regular" panose="00000500000000000000" pitchFamily="2" charset="0"/>
                <a:ea typeface="+mn-ea"/>
                <a:cs typeface="+mn-cs"/>
              </a:defRPr>
            </a:lvl2pPr>
            <a:lvl3pPr marL="898525" indent="-32385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nl-BE" sz="1600" cap="all" dirty="0">
                <a:latin typeface="FlandersArtSans-Regular" panose="00000500000000000000" pitchFamily="2" charset="0"/>
              </a:rPr>
              <a:t>Enkel verontschuldigen ook niet</a:t>
            </a:r>
          </a:p>
          <a:p>
            <a:pPr>
              <a:buFont typeface="Arial" panose="020B0604020202020204" pitchFamily="34" charset="0"/>
              <a:buChar char="•"/>
            </a:pPr>
            <a:r>
              <a:rPr lang="nl-BE" sz="1600" cap="all" dirty="0">
                <a:latin typeface="FlandersArtSans-Regular" panose="00000500000000000000" pitchFamily="2" charset="0"/>
              </a:rPr>
              <a:t>Antwoord zeker op negatieve reviews: verontschuldigen + hoe je het gaat vermijden </a:t>
            </a:r>
          </a:p>
          <a:p>
            <a:pPr>
              <a:buFont typeface="Arial" panose="020B0604020202020204" pitchFamily="34" charset="0"/>
              <a:buChar char="•"/>
            </a:pPr>
            <a:r>
              <a:rPr lang="nl-BE" sz="1600" cap="all" dirty="0">
                <a:latin typeface="FlandersArtSans-Regular" panose="00000500000000000000" pitchFamily="2" charset="0"/>
              </a:rPr>
              <a:t>Heel negatief: compensatie maar niet openbaar</a:t>
            </a:r>
          </a:p>
        </p:txBody>
      </p:sp>
    </p:spTree>
    <p:extLst>
      <p:ext uri="{BB962C8B-B14F-4D97-AF65-F5344CB8AC3E}">
        <p14:creationId xmlns:p14="http://schemas.microsoft.com/office/powerpoint/2010/main" val="297886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250"/>
                                        <p:tgtEl>
                                          <p:spTgt spid="16">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fade">
                                      <p:cBhvr>
                                        <p:cTn id="11" dur="250"/>
                                        <p:tgtEl>
                                          <p:spTgt spid="16">
                                            <p:txEl>
                                              <p:pRg st="1" end="1"/>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250"/>
                                        <p:tgtEl>
                                          <p:spTgt spid="16">
                                            <p:txEl>
                                              <p:pRg st="2" end="2"/>
                                            </p:txEl>
                                          </p:spTgt>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fade">
                                      <p:cBhvr>
                                        <p:cTn id="19" dur="250"/>
                                        <p:tgtEl>
                                          <p:spTgt spid="17">
                                            <p:txEl>
                                              <p:pRg st="0" end="0"/>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fade">
                                      <p:cBhvr>
                                        <p:cTn id="23" dur="250"/>
                                        <p:tgtEl>
                                          <p:spTgt spid="17">
                                            <p:txEl>
                                              <p:pRg st="1" end="1"/>
                                            </p:txEl>
                                          </p:spTgt>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animEffect transition="in" filter="fade">
                                      <p:cBhvr>
                                        <p:cTn id="27" dur="25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33" y="1096158"/>
            <a:ext cx="8150320" cy="6112740"/>
          </a:xfrm>
          <a:prstGeom prst="rect">
            <a:avLst/>
          </a:prstGeom>
        </p:spPr>
      </p:pic>
      <p:sp>
        <p:nvSpPr>
          <p:cNvPr id="9" name="Titel 1">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pPr>
              <a:lnSpc>
                <a:spcPct val="100000"/>
              </a:lnSpc>
            </a:pPr>
            <a:r>
              <a:rPr lang="nl-BE" dirty="0">
                <a:solidFill>
                  <a:schemeClr val="tx1">
                    <a:lumMod val="90000"/>
                    <a:lumOff val="10000"/>
                  </a:schemeClr>
                </a:solidFill>
                <a:latin typeface="FlandersArtSans-Light" panose="00000400000000000000" pitchFamily="2" charset="0"/>
              </a:rPr>
              <a:t>7 / </a:t>
            </a:r>
            <a:r>
              <a:rPr lang="nl-BE" dirty="0">
                <a:solidFill>
                  <a:schemeClr val="tx1">
                    <a:lumMod val="90000"/>
                    <a:lumOff val="10000"/>
                  </a:schemeClr>
                </a:solidFill>
              </a:rPr>
              <a:t>samen sterk</a:t>
            </a:r>
          </a:p>
        </p:txBody>
      </p:sp>
      <p:sp>
        <p:nvSpPr>
          <p:cNvPr id="14" name="Tijdelijke aanduiding voor inhoud 2"/>
          <p:cNvSpPr>
            <a:spLocks noGrp="1"/>
          </p:cNvSpPr>
          <p:nvPr>
            <p:ph idx="1"/>
          </p:nvPr>
        </p:nvSpPr>
        <p:spPr>
          <a:xfrm>
            <a:off x="1116996" y="2134134"/>
            <a:ext cx="2622659" cy="451842"/>
          </a:xfrm>
        </p:spPr>
        <p:txBody>
          <a:bodyPr>
            <a:normAutofit/>
          </a:bodyPr>
          <a:lstStyle/>
          <a:p>
            <a:pPr marL="0" indent="0" algn="ctr">
              <a:buNone/>
            </a:pPr>
            <a:r>
              <a:rPr lang="nl-BE" sz="2100" cap="all" dirty="0">
                <a:latin typeface="FlandersArtSans-Regular" panose="00000500000000000000" pitchFamily="2" charset="0"/>
              </a:rPr>
              <a:t>Aankopen</a:t>
            </a:r>
          </a:p>
        </p:txBody>
      </p:sp>
      <p:sp>
        <p:nvSpPr>
          <p:cNvPr id="15" name="Tijdelijke aanduiding voor inhoud 2"/>
          <p:cNvSpPr txBox="1">
            <a:spLocks/>
          </p:cNvSpPr>
          <p:nvPr/>
        </p:nvSpPr>
        <p:spPr>
          <a:xfrm>
            <a:off x="5526872" y="1685968"/>
            <a:ext cx="2485054" cy="1460680"/>
          </a:xfrm>
          <a:prstGeom prst="rect">
            <a:avLst/>
          </a:prstGeom>
        </p:spPr>
        <p:txBody>
          <a:bodyPr vert="horz" lIns="0" tIns="0" rIns="0" bIns="45720" rtlCol="0">
            <a:normAutofit/>
          </a:bodyPr>
          <a:lstStyle>
            <a:lvl1pPr marL="288000" indent="-288000" algn="l" defTabSz="914400" rtl="0" eaLnBrk="1" latinLnBrk="0" hangingPunct="1">
              <a:lnSpc>
                <a:spcPct val="90000"/>
              </a:lnSpc>
              <a:spcBef>
                <a:spcPts val="300"/>
              </a:spcBef>
              <a:buSzPct val="90000"/>
              <a:buFontTx/>
              <a:buBlip>
                <a:blip r:embed="rId4"/>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FlandersArtSans-Regular" panose="00000500000000000000" pitchFamily="2" charset="0"/>
                <a:ea typeface="+mn-ea"/>
                <a:cs typeface="+mn-cs"/>
              </a:defRPr>
            </a:lvl2pPr>
            <a:lvl3pPr marL="898525" indent="-32385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sz="2100" cap="all" dirty="0">
                <a:latin typeface="FlandersArtSans-Regular" panose="00000500000000000000" pitchFamily="2" charset="0"/>
              </a:rPr>
              <a:t>Ervaring uitwisselen: leren van elkaar</a:t>
            </a:r>
          </a:p>
        </p:txBody>
      </p:sp>
      <p:sp>
        <p:nvSpPr>
          <p:cNvPr id="16" name="Tijdelijke aanduiding voor inhoud 2"/>
          <p:cNvSpPr txBox="1">
            <a:spLocks/>
          </p:cNvSpPr>
          <p:nvPr/>
        </p:nvSpPr>
        <p:spPr>
          <a:xfrm>
            <a:off x="6553626" y="3666096"/>
            <a:ext cx="1658599" cy="1927684"/>
          </a:xfrm>
          <a:prstGeom prst="rect">
            <a:avLst/>
          </a:prstGeom>
        </p:spPr>
        <p:txBody>
          <a:bodyPr vert="horz" lIns="0" tIns="0" rIns="0" bIns="45720" rtlCol="0">
            <a:normAutofit/>
          </a:bodyPr>
          <a:lstStyle>
            <a:lvl1pPr marL="288000" indent="-288000" algn="l" defTabSz="914400" rtl="0" eaLnBrk="1" latinLnBrk="0" hangingPunct="1">
              <a:lnSpc>
                <a:spcPct val="90000"/>
              </a:lnSpc>
              <a:spcBef>
                <a:spcPts val="300"/>
              </a:spcBef>
              <a:buSzPct val="90000"/>
              <a:buFontTx/>
              <a:buBlip>
                <a:blip r:embed="rId4"/>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FlandersArtSans-Regular" panose="00000500000000000000" pitchFamily="2" charset="0"/>
                <a:ea typeface="+mn-ea"/>
                <a:cs typeface="+mn-cs"/>
              </a:defRPr>
            </a:lvl2pPr>
            <a:lvl3pPr marL="898525" indent="-32385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sz="2100" cap="all" dirty="0">
                <a:latin typeface="FlandersArtSans-Regular" panose="00000500000000000000" pitchFamily="2" charset="0"/>
              </a:rPr>
              <a:t>Opleidingen</a:t>
            </a:r>
          </a:p>
        </p:txBody>
      </p:sp>
      <p:cxnSp>
        <p:nvCxnSpPr>
          <p:cNvPr id="17" name="Rechte verbindingslijn 16"/>
          <p:cNvCxnSpPr/>
          <p:nvPr/>
        </p:nvCxnSpPr>
        <p:spPr>
          <a:xfrm flipV="1">
            <a:off x="5606665" y="2585976"/>
            <a:ext cx="909551" cy="747114"/>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flipV="1">
            <a:off x="5581541" y="3790646"/>
            <a:ext cx="934675" cy="51304"/>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a:xfrm flipH="1" flipV="1">
            <a:off x="3101102" y="2414302"/>
            <a:ext cx="440432" cy="720112"/>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0" name="Tijdelijke aanduiding voor inhoud 2"/>
          <p:cNvSpPr txBox="1">
            <a:spLocks/>
          </p:cNvSpPr>
          <p:nvPr/>
        </p:nvSpPr>
        <p:spPr>
          <a:xfrm>
            <a:off x="899592" y="3294888"/>
            <a:ext cx="1834518" cy="1632343"/>
          </a:xfrm>
          <a:prstGeom prst="rect">
            <a:avLst/>
          </a:prstGeom>
        </p:spPr>
        <p:txBody>
          <a:bodyPr vert="horz" lIns="0" tIns="0" rIns="0" bIns="45720" rtlCol="0">
            <a:normAutofit/>
          </a:bodyPr>
          <a:lstStyle>
            <a:lvl1pPr marL="288000" indent="-288000" algn="l" defTabSz="914400" rtl="0" eaLnBrk="1" latinLnBrk="0" hangingPunct="1">
              <a:lnSpc>
                <a:spcPct val="90000"/>
              </a:lnSpc>
              <a:spcBef>
                <a:spcPts val="300"/>
              </a:spcBef>
              <a:buSzPct val="90000"/>
              <a:buFontTx/>
              <a:buBlip>
                <a:blip r:embed="rId4"/>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 typeface="Wingdings 3" panose="05040102010807070707" pitchFamily="18" charset="2"/>
              <a:buChar char=""/>
              <a:defRPr sz="2200" kern="1200" spc="0">
                <a:solidFill>
                  <a:schemeClr val="tx1"/>
                </a:solidFill>
                <a:latin typeface="FlandersArtSans-Regular" panose="00000500000000000000" pitchFamily="2" charset="0"/>
                <a:ea typeface="+mn-ea"/>
                <a:cs typeface="+mn-cs"/>
              </a:defRPr>
            </a:lvl2pPr>
            <a:lvl3pPr marL="898525" indent="-32385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Wingdings 3" panose="05040102010807070707" pitchFamily="18" charset="2"/>
              <a:buChar char="}"/>
              <a:defRPr sz="2000" kern="1200" spc="0">
                <a:solidFill>
                  <a:schemeClr val="tx1"/>
                </a:solidFill>
                <a:latin typeface="FlandersArtSans-Regular" panose="00000500000000000000" pitchFamily="2" charset="0"/>
                <a:ea typeface="+mn-ea"/>
                <a:cs typeface="+mn-cs"/>
              </a:defRPr>
            </a:lvl4pPr>
            <a:lvl5pPr marL="1152000" indent="0" algn="l" defTabSz="914400" rtl="0" eaLnBrk="1" latinLnBrk="0" hangingPunct="1">
              <a:lnSpc>
                <a:spcPct val="90000"/>
              </a:lnSpc>
              <a:spcBef>
                <a:spcPts val="300"/>
              </a:spcBef>
              <a:buSzPct val="75000"/>
              <a:buFont typeface="Wingdings 3" panose="05040102010807070707" pitchFamily="18" charset="2"/>
              <a:buNone/>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sz="2100" cap="all" dirty="0">
                <a:latin typeface="FlandersArtSans-Regular" panose="00000500000000000000" pitchFamily="2" charset="0"/>
              </a:rPr>
              <a:t>Lerende netwerken (peter/meter) </a:t>
            </a:r>
          </a:p>
        </p:txBody>
      </p:sp>
      <p:cxnSp>
        <p:nvCxnSpPr>
          <p:cNvPr id="21" name="Rechte verbindingslijn 20"/>
          <p:cNvCxnSpPr/>
          <p:nvPr/>
        </p:nvCxnSpPr>
        <p:spPr>
          <a:xfrm flipH="1">
            <a:off x="2915816" y="3954128"/>
            <a:ext cx="1026083" cy="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6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250"/>
                                        <p:tgtEl>
                                          <p:spTgt spid="14">
                                            <p:txEl>
                                              <p:pRg st="0" end="0"/>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50"/>
                                        <p:tgtEl>
                                          <p:spTgt spid="17"/>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50"/>
                                        <p:tgtEl>
                                          <p:spTgt spid="15"/>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50"/>
                                        <p:tgtEl>
                                          <p:spTgt spid="18"/>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50"/>
                                        <p:tgtEl>
                                          <p:spTgt spid="21"/>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p:bldP spid="16"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310" y="0"/>
            <a:ext cx="4686300" cy="6858000"/>
          </a:xfrm>
          <a:prstGeom prst="rect">
            <a:avLst/>
          </a:prstGeom>
        </p:spPr>
      </p:pic>
      <p:sp>
        <p:nvSpPr>
          <p:cNvPr id="9" name="Titel 1">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pPr>
              <a:lnSpc>
                <a:spcPct val="100000"/>
              </a:lnSpc>
            </a:pPr>
            <a:r>
              <a:rPr lang="nl-BE" dirty="0">
                <a:solidFill>
                  <a:schemeClr val="tx1">
                    <a:lumMod val="90000"/>
                    <a:lumOff val="10000"/>
                  </a:schemeClr>
                </a:solidFill>
                <a:latin typeface="FlandersArtSans-Light" panose="00000400000000000000" pitchFamily="2" charset="0"/>
              </a:rPr>
              <a:t>8 / </a:t>
            </a:r>
            <a:r>
              <a:rPr lang="nl-BE" dirty="0">
                <a:solidFill>
                  <a:schemeClr val="tx1">
                    <a:lumMod val="90000"/>
                    <a:lumOff val="10000"/>
                  </a:schemeClr>
                </a:solidFill>
              </a:rPr>
              <a:t>innoveer</a:t>
            </a:r>
          </a:p>
        </p:txBody>
      </p:sp>
      <p:sp>
        <p:nvSpPr>
          <p:cNvPr id="14" name="Tijdelijke aanduiding voor inhoud 2"/>
          <p:cNvSpPr>
            <a:spLocks noGrp="1"/>
          </p:cNvSpPr>
          <p:nvPr>
            <p:ph idx="1"/>
          </p:nvPr>
        </p:nvSpPr>
        <p:spPr>
          <a:xfrm>
            <a:off x="1115617" y="1700808"/>
            <a:ext cx="3816424" cy="2448272"/>
          </a:xfrm>
        </p:spPr>
        <p:txBody>
          <a:bodyPr>
            <a:normAutofit/>
          </a:bodyPr>
          <a:lstStyle/>
          <a:p>
            <a:pPr>
              <a:buFont typeface="Arial" panose="020B0604020202020204" pitchFamily="34" charset="0"/>
              <a:buChar char="•"/>
            </a:pPr>
            <a:r>
              <a:rPr lang="nl-BE" sz="2100" cap="all" dirty="0">
                <a:latin typeface="FlandersArtSans-Regular" panose="00000500000000000000" pitchFamily="2" charset="0"/>
              </a:rPr>
              <a:t>Toestellen geven mogelijks rendement</a:t>
            </a:r>
          </a:p>
          <a:p>
            <a:pPr>
              <a:buFont typeface="Arial" panose="020B0604020202020204" pitchFamily="34" charset="0"/>
              <a:buChar char="•"/>
            </a:pPr>
            <a:r>
              <a:rPr lang="nl-BE" sz="2100" cap="all" dirty="0">
                <a:latin typeface="FlandersArtSans-Regular" panose="00000500000000000000" pitchFamily="2" charset="0"/>
              </a:rPr>
              <a:t>Omring je ook met jonge mensen</a:t>
            </a:r>
          </a:p>
          <a:p>
            <a:pPr>
              <a:buFont typeface="Arial" panose="020B0604020202020204" pitchFamily="34" charset="0"/>
              <a:buChar char="•"/>
            </a:pPr>
            <a:r>
              <a:rPr lang="nl-BE" sz="2100" cap="all" dirty="0">
                <a:latin typeface="FlandersArtSans-Regular" panose="00000500000000000000" pitchFamily="2" charset="0"/>
              </a:rPr>
              <a:t>Combineer vakmanschap met digitalisering</a:t>
            </a:r>
          </a:p>
        </p:txBody>
      </p:sp>
    </p:spTree>
    <p:extLst>
      <p:ext uri="{BB962C8B-B14F-4D97-AF65-F5344CB8AC3E}">
        <p14:creationId xmlns:p14="http://schemas.microsoft.com/office/powerpoint/2010/main" val="405028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50"/>
                                        <p:tgtEl>
                                          <p:spTgt spid="14">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250"/>
                                        <p:tgtEl>
                                          <p:spTgt spid="14">
                                            <p:txEl>
                                              <p:pRg st="1" end="1"/>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250"/>
                                        <p:tgtEl>
                                          <p:spTgt spid="14">
                                            <p:txEl>
                                              <p:pRg st="2" end="2"/>
                                            </p:txEl>
                                          </p:spTgt>
                                        </p:tgtEl>
                                      </p:cBhvr>
                                    </p:animEffect>
                                  </p:childTnLst>
                                </p:cTn>
                              </p:par>
                            </p:childTnLst>
                          </p:cTn>
                        </p:par>
                        <p:par>
                          <p:cTn id="16" fill="hold">
                            <p:stCondLst>
                              <p:cond delay="750"/>
                            </p:stCondLst>
                            <p:childTnLst>
                              <p:par>
                                <p:cTn id="17" presetID="2" presetClass="entr" presetSubtype="2"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0"/>
            <a:ext cx="9144000" cy="6858000"/>
          </a:xfrm>
          <a:prstGeom prst="rect">
            <a:avLst/>
          </a:prstGeom>
        </p:spPr>
      </p:pic>
      <p:sp>
        <p:nvSpPr>
          <p:cNvPr id="5" name="Titel 1">
            <a:extLst/>
          </p:cNvPr>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rPr>
              <a:t>contact</a:t>
            </a:r>
            <a:endParaRPr lang="nl-NL" sz="1800" dirty="0">
              <a:solidFill>
                <a:srgbClr val="9465C1"/>
              </a:solidFill>
              <a:latin typeface="FlandersArtSans-Medium" panose="00000600000000000000" pitchFamily="2" charset="0"/>
            </a:endParaRPr>
          </a:p>
          <a:p>
            <a:pPr>
              <a:lnSpc>
                <a:spcPct val="100000"/>
              </a:lnSpc>
            </a:pPr>
            <a:endParaRPr lang="nl-BE" sz="1800" dirty="0">
              <a:solidFill>
                <a:srgbClr val="C7017F"/>
              </a:solidFill>
              <a:latin typeface="FlandersArtSans-Medium" panose="00000600000000000000" pitchFamily="2" charset="0"/>
            </a:endParaRPr>
          </a:p>
        </p:txBody>
      </p:sp>
      <p:sp>
        <p:nvSpPr>
          <p:cNvPr id="6" name="Tijdelijke aanduiding voor inhoud 2">
            <a:extLst/>
          </p:cNvPr>
          <p:cNvSpPr txBox="1">
            <a:spLocks/>
          </p:cNvSpPr>
          <p:nvPr/>
        </p:nvSpPr>
        <p:spPr>
          <a:xfrm>
            <a:off x="2232817" y="4005065"/>
            <a:ext cx="5939583" cy="648072"/>
          </a:xfrm>
          <a:prstGeom prst="rect">
            <a:avLst/>
          </a:prstGeom>
          <a:solidFill>
            <a:schemeClr val="accent2">
              <a:lumMod val="20000"/>
              <a:lumOff val="80000"/>
            </a:schemeClr>
          </a:solidFill>
        </p:spPr>
        <p:txBody>
          <a:bodyPr vert="horz" lIns="0" tIns="0" rIns="0" bIns="0" rtlCol="0" anchor="ctr">
            <a:noAutofit/>
          </a:bodyPr>
          <a:lstStyle>
            <a:lvl1pPr marL="266700" indent="-266700" algn="l" defTabSz="914400" rtl="0" eaLnBrk="1" latinLnBrk="0" hangingPunct="1">
              <a:lnSpc>
                <a:spcPct val="90000"/>
              </a:lnSpc>
              <a:spcBef>
                <a:spcPts val="300"/>
              </a:spcBef>
              <a:buSzPct val="90000"/>
              <a:buFont typeface="FlandersArtSans-Regular" panose="00000500000000000000" pitchFamily="2" charset="0"/>
              <a:buChar char="-"/>
              <a:defRPr sz="2200" kern="1200" spc="0">
                <a:solidFill>
                  <a:schemeClr val="tx1"/>
                </a:solidFill>
                <a:latin typeface="FlandersArtSans-Medium" panose="00000600000000000000" pitchFamily="2" charset="0"/>
                <a:ea typeface="+mn-ea"/>
                <a:cs typeface="+mn-cs"/>
              </a:defRPr>
            </a:lvl1pPr>
            <a:lvl2pPr marL="576000" indent="-288000" algn="l" defTabSz="914400" rtl="0" eaLnBrk="1" latinLnBrk="0" hangingPunct="1">
              <a:lnSpc>
                <a:spcPct val="90000"/>
              </a:lnSpc>
              <a:spcBef>
                <a:spcPts val="300"/>
              </a:spcBef>
              <a:buSzPct val="75000"/>
              <a:buFont typeface="FlandersArtSans-Regular" panose="00000500000000000000" pitchFamily="2" charset="0"/>
              <a:buChar char="-"/>
              <a:defRPr sz="2200" kern="1200" spc="0">
                <a:solidFill>
                  <a:schemeClr val="tx1"/>
                </a:solidFill>
                <a:latin typeface="FlandersArtSans-Regular" panose="00000500000000000000" pitchFamily="2" charset="0"/>
                <a:ea typeface="+mn-ea"/>
                <a:cs typeface="+mn-cs"/>
              </a:defRPr>
            </a:lvl2pPr>
            <a:lvl3pPr marL="918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4pPr>
            <a:lvl5pPr marL="1494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ct val="20000"/>
              </a:spcBef>
              <a:buClr>
                <a:schemeClr val="tx1"/>
              </a:buClr>
              <a:buSzPct val="60000"/>
              <a:buNone/>
              <a:defRPr/>
            </a:pPr>
            <a:r>
              <a:rPr lang="nl-BE" sz="1800" dirty="0">
                <a:latin typeface="FlandersArtSans-Regular" panose="00000500000000000000" pitchFamily="2" charset="0"/>
              </a:rPr>
              <a:t>http://kwaliteit.toerismevlaanderen.be/kamerlogies</a:t>
            </a:r>
          </a:p>
        </p:txBody>
      </p:sp>
      <p:sp>
        <p:nvSpPr>
          <p:cNvPr id="8" name="Tijdelijke aanduiding voor inhoud 2">
            <a:extLst/>
          </p:cNvPr>
          <p:cNvSpPr txBox="1">
            <a:spLocks/>
          </p:cNvSpPr>
          <p:nvPr/>
        </p:nvSpPr>
        <p:spPr>
          <a:xfrm>
            <a:off x="2232817" y="4941168"/>
            <a:ext cx="5939583" cy="648072"/>
          </a:xfrm>
          <a:prstGeom prst="rect">
            <a:avLst/>
          </a:prstGeom>
          <a:solidFill>
            <a:schemeClr val="accent2">
              <a:lumMod val="20000"/>
              <a:lumOff val="80000"/>
            </a:schemeClr>
          </a:solidFill>
        </p:spPr>
        <p:txBody>
          <a:bodyPr vert="horz" lIns="0" tIns="0" rIns="0" bIns="0" rtlCol="0" anchor="ctr">
            <a:noAutofit/>
          </a:bodyPr>
          <a:lstStyle>
            <a:lvl1pPr marL="266700" indent="-266700" algn="l" defTabSz="914400" rtl="0" eaLnBrk="1" latinLnBrk="0" hangingPunct="1">
              <a:lnSpc>
                <a:spcPct val="90000"/>
              </a:lnSpc>
              <a:spcBef>
                <a:spcPts val="300"/>
              </a:spcBef>
              <a:buSzPct val="90000"/>
              <a:buFont typeface="FlandersArtSans-Regular" panose="00000500000000000000" pitchFamily="2" charset="0"/>
              <a:buChar char="-"/>
              <a:defRPr sz="2200" kern="1200" spc="0">
                <a:solidFill>
                  <a:schemeClr val="tx1"/>
                </a:solidFill>
                <a:latin typeface="FlandersArtSans-Medium" panose="00000600000000000000" pitchFamily="2" charset="0"/>
                <a:ea typeface="+mn-ea"/>
                <a:cs typeface="+mn-cs"/>
              </a:defRPr>
            </a:lvl1pPr>
            <a:lvl2pPr marL="576000" indent="-288000" algn="l" defTabSz="914400" rtl="0" eaLnBrk="1" latinLnBrk="0" hangingPunct="1">
              <a:lnSpc>
                <a:spcPct val="90000"/>
              </a:lnSpc>
              <a:spcBef>
                <a:spcPts val="300"/>
              </a:spcBef>
              <a:buSzPct val="75000"/>
              <a:buFont typeface="FlandersArtSans-Regular" panose="00000500000000000000" pitchFamily="2" charset="0"/>
              <a:buChar char="-"/>
              <a:defRPr sz="2200" kern="1200" spc="0">
                <a:solidFill>
                  <a:schemeClr val="tx1"/>
                </a:solidFill>
                <a:latin typeface="FlandersArtSans-Regular" panose="00000500000000000000" pitchFamily="2" charset="0"/>
                <a:ea typeface="+mn-ea"/>
                <a:cs typeface="+mn-cs"/>
              </a:defRPr>
            </a:lvl2pPr>
            <a:lvl3pPr marL="918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4pPr>
            <a:lvl5pPr marL="1494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ct val="20000"/>
              </a:spcBef>
              <a:buClr>
                <a:schemeClr val="tx1"/>
              </a:buClr>
              <a:buSzPct val="60000"/>
              <a:buNone/>
              <a:defRPr/>
            </a:pPr>
            <a:r>
              <a:rPr lang="nl-BE" sz="1800" dirty="0">
                <a:latin typeface="FlandersArtSans-Regular" panose="00000500000000000000" pitchFamily="2" charset="0"/>
              </a:rPr>
              <a:t>http://www.toerismevlaanderen.be/logiesuitbaters</a:t>
            </a:r>
          </a:p>
        </p:txBody>
      </p:sp>
    </p:spTree>
    <p:extLst>
      <p:ext uri="{BB962C8B-B14F-4D97-AF65-F5344CB8AC3E}">
        <p14:creationId xmlns:p14="http://schemas.microsoft.com/office/powerpoint/2010/main" val="349021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2"/>
          <p:cNvSpPr>
            <a:spLocks noGrp="1"/>
          </p:cNvSpPr>
          <p:nvPr>
            <p:ph sz="half" idx="1"/>
          </p:nvPr>
        </p:nvSpPr>
        <p:spPr>
          <a:xfrm>
            <a:off x="1259632" y="3107899"/>
            <a:ext cx="1728192" cy="1368152"/>
          </a:xfrm>
        </p:spPr>
        <p:txBody>
          <a:bodyPr/>
          <a:lstStyle/>
          <a:p>
            <a:pPr marL="0" indent="0" algn="ctr">
              <a:lnSpc>
                <a:spcPct val="80000"/>
              </a:lnSpc>
              <a:spcBef>
                <a:spcPct val="20000"/>
              </a:spcBef>
              <a:buClr>
                <a:schemeClr val="tx1"/>
              </a:buClr>
              <a:buSzPct val="60000"/>
              <a:buNone/>
              <a:defRPr/>
            </a:pPr>
            <a:r>
              <a:rPr lang="nl-BE" cap="all" dirty="0">
                <a:solidFill>
                  <a:srgbClr val="00B0F0"/>
                </a:solidFill>
              </a:rPr>
              <a:t>Deel 1 </a:t>
            </a:r>
          </a:p>
          <a:p>
            <a:pPr marL="0" indent="0" algn="ctr">
              <a:lnSpc>
                <a:spcPct val="80000"/>
              </a:lnSpc>
              <a:spcBef>
                <a:spcPct val="20000"/>
              </a:spcBef>
              <a:buClr>
                <a:schemeClr val="tx1"/>
              </a:buClr>
              <a:buSzPct val="60000"/>
              <a:buNone/>
              <a:defRPr/>
            </a:pPr>
            <a:r>
              <a:rPr lang="nl-BE" sz="1600" cap="all" dirty="0">
                <a:latin typeface="FlandersArtSans-Light" panose="00000400000000000000" pitchFamily="2" charset="0"/>
              </a:rPr>
              <a:t>Concepten en trends</a:t>
            </a:r>
          </a:p>
        </p:txBody>
      </p:sp>
      <p:sp>
        <p:nvSpPr>
          <p:cNvPr id="7" name="Titel 1"/>
          <p:cNvSpPr>
            <a:spLocks noGrp="1"/>
          </p:cNvSpPr>
          <p:nvPr>
            <p:ph type="title"/>
          </p:nvPr>
        </p:nvSpPr>
        <p:spPr>
          <a:xfrm>
            <a:off x="251520" y="456596"/>
            <a:ext cx="8892480" cy="651442"/>
          </a:xfrm>
        </p:spPr>
        <p:txBody>
          <a:bodyPr/>
          <a:lstStyle/>
          <a:p>
            <a:pPr algn="ctr"/>
            <a:r>
              <a:rPr lang="nl-BE" dirty="0">
                <a:solidFill>
                  <a:schemeClr val="tx1">
                    <a:lumMod val="90000"/>
                    <a:lumOff val="10000"/>
                  </a:schemeClr>
                </a:solidFill>
              </a:rPr>
              <a:t>Ondersteuning voor kwalitatieve logies</a:t>
            </a:r>
          </a:p>
        </p:txBody>
      </p:sp>
      <p:sp>
        <p:nvSpPr>
          <p:cNvPr id="4" name="Tijdelijke aanduiding voor inhoud 2">
            <a:extLst>
              <a:ext uri="{FF2B5EF4-FFF2-40B4-BE49-F238E27FC236}">
                <a16:creationId xmlns:a16="http://schemas.microsoft.com/office/drawing/2014/main" id="{3F6E0918-5E61-4542-B7D4-3A85E6E6B862}"/>
              </a:ext>
            </a:extLst>
          </p:cNvPr>
          <p:cNvSpPr txBox="1">
            <a:spLocks/>
          </p:cNvSpPr>
          <p:nvPr/>
        </p:nvSpPr>
        <p:spPr>
          <a:xfrm>
            <a:off x="3492164" y="3105803"/>
            <a:ext cx="2159672" cy="936104"/>
          </a:xfrm>
          <a:prstGeom prst="rect">
            <a:avLst/>
          </a:prstGeom>
        </p:spPr>
        <p:txBody>
          <a:bodyPr vert="horz" lIns="0" tIns="0" rIns="0" bIns="0" rtlCol="0">
            <a:noAutofit/>
          </a:bodyPr>
          <a:lstStyle>
            <a:lvl1pPr marL="266700" indent="-266700" algn="l" defTabSz="914400" rtl="0" eaLnBrk="1" latinLnBrk="0" hangingPunct="1">
              <a:lnSpc>
                <a:spcPct val="90000"/>
              </a:lnSpc>
              <a:spcBef>
                <a:spcPts val="300"/>
              </a:spcBef>
              <a:buSzPct val="90000"/>
              <a:buFont typeface="FlandersArtSans-Regular" panose="00000500000000000000" pitchFamily="2" charset="0"/>
              <a:buChar char="-"/>
              <a:defRPr sz="2200" kern="1200" spc="0">
                <a:solidFill>
                  <a:schemeClr val="tx1"/>
                </a:solidFill>
                <a:latin typeface="FlandersArtSans-Medium" panose="00000600000000000000" pitchFamily="2" charset="0"/>
                <a:ea typeface="+mn-ea"/>
                <a:cs typeface="+mn-cs"/>
              </a:defRPr>
            </a:lvl1pPr>
            <a:lvl2pPr marL="576000" indent="-288000" algn="l" defTabSz="914400" rtl="0" eaLnBrk="1" latinLnBrk="0" hangingPunct="1">
              <a:lnSpc>
                <a:spcPct val="90000"/>
              </a:lnSpc>
              <a:spcBef>
                <a:spcPts val="300"/>
              </a:spcBef>
              <a:buSzPct val="75000"/>
              <a:buFont typeface="FlandersArtSans-Regular" panose="00000500000000000000" pitchFamily="2" charset="0"/>
              <a:buChar char="-"/>
              <a:defRPr sz="2200" kern="1200" spc="0">
                <a:solidFill>
                  <a:schemeClr val="tx1"/>
                </a:solidFill>
                <a:latin typeface="FlandersArtSans-Regular" panose="00000500000000000000" pitchFamily="2" charset="0"/>
                <a:ea typeface="+mn-ea"/>
                <a:cs typeface="+mn-cs"/>
              </a:defRPr>
            </a:lvl2pPr>
            <a:lvl3pPr marL="918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4pPr>
            <a:lvl5pPr marL="1494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ct val="20000"/>
              </a:spcBef>
              <a:buClr>
                <a:schemeClr val="tx1"/>
              </a:buClr>
              <a:buSzPct val="60000"/>
              <a:buFont typeface="FlandersArtSans-Regular" panose="00000500000000000000" pitchFamily="2" charset="0"/>
              <a:buNone/>
              <a:defRPr/>
            </a:pPr>
            <a:endParaRPr lang="nl-BE" sz="1600" cap="all" dirty="0">
              <a:latin typeface="FlandersArtSans-Light" panose="00000400000000000000" pitchFamily="2" charset="0"/>
            </a:endParaRPr>
          </a:p>
        </p:txBody>
      </p:sp>
      <p:sp>
        <p:nvSpPr>
          <p:cNvPr id="6" name="Tijdelijke aanduiding voor inhoud 2">
            <a:extLst>
              <a:ext uri="{FF2B5EF4-FFF2-40B4-BE49-F238E27FC236}">
                <a16:creationId xmlns:a16="http://schemas.microsoft.com/office/drawing/2014/main" id="{217CEA56-9017-48FA-B83D-54500D24FB47}"/>
              </a:ext>
            </a:extLst>
          </p:cNvPr>
          <p:cNvSpPr txBox="1">
            <a:spLocks/>
          </p:cNvSpPr>
          <p:nvPr/>
        </p:nvSpPr>
        <p:spPr>
          <a:xfrm>
            <a:off x="5255620" y="3047197"/>
            <a:ext cx="2124691" cy="597827"/>
          </a:xfrm>
          <a:prstGeom prst="rect">
            <a:avLst/>
          </a:prstGeom>
          <a:noFill/>
        </p:spPr>
        <p:txBody>
          <a:bodyPr vert="horz" lIns="0" tIns="0" rIns="0" bIns="0" rtlCol="0">
            <a:noAutofit/>
          </a:bodyPr>
          <a:lstStyle>
            <a:lvl1pPr marL="266700" indent="-266700" algn="l" defTabSz="914400" rtl="0" eaLnBrk="1" latinLnBrk="0" hangingPunct="1">
              <a:lnSpc>
                <a:spcPct val="90000"/>
              </a:lnSpc>
              <a:spcBef>
                <a:spcPts val="300"/>
              </a:spcBef>
              <a:buSzPct val="90000"/>
              <a:buFont typeface="FlandersArtSans-Regular" panose="00000500000000000000" pitchFamily="2" charset="0"/>
              <a:buChar char="-"/>
              <a:defRPr sz="2200" kern="1200" spc="0">
                <a:solidFill>
                  <a:schemeClr val="tx1"/>
                </a:solidFill>
                <a:latin typeface="FlandersArtSans-Medium" panose="00000600000000000000" pitchFamily="2" charset="0"/>
                <a:ea typeface="+mn-ea"/>
                <a:cs typeface="+mn-cs"/>
              </a:defRPr>
            </a:lvl1pPr>
            <a:lvl2pPr marL="576000" indent="-288000" algn="l" defTabSz="914400" rtl="0" eaLnBrk="1" latinLnBrk="0" hangingPunct="1">
              <a:lnSpc>
                <a:spcPct val="90000"/>
              </a:lnSpc>
              <a:spcBef>
                <a:spcPts val="300"/>
              </a:spcBef>
              <a:buSzPct val="75000"/>
              <a:buFont typeface="FlandersArtSans-Regular" panose="00000500000000000000" pitchFamily="2" charset="0"/>
              <a:buChar char="-"/>
              <a:defRPr sz="2200" kern="1200" spc="0">
                <a:solidFill>
                  <a:schemeClr val="tx1"/>
                </a:solidFill>
                <a:latin typeface="FlandersArtSans-Regular" panose="00000500000000000000" pitchFamily="2" charset="0"/>
                <a:ea typeface="+mn-ea"/>
                <a:cs typeface="+mn-cs"/>
              </a:defRPr>
            </a:lvl2pPr>
            <a:lvl3pPr marL="918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4pPr>
            <a:lvl5pPr marL="1494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ct val="20000"/>
              </a:spcBef>
              <a:buClr>
                <a:srgbClr val="232322"/>
              </a:buClr>
              <a:buSzPct val="60000"/>
              <a:buFont typeface="FlandersArtSans-Regular" panose="00000500000000000000" pitchFamily="2" charset="0"/>
              <a:buNone/>
              <a:defRPr/>
            </a:pPr>
            <a:r>
              <a:rPr lang="nl-BE" cap="all" dirty="0">
                <a:solidFill>
                  <a:srgbClr val="9465C1"/>
                </a:solidFill>
              </a:rPr>
              <a:t>Deel 2 </a:t>
            </a:r>
          </a:p>
          <a:p>
            <a:pPr marL="0" indent="0" algn="ctr">
              <a:lnSpc>
                <a:spcPct val="80000"/>
              </a:lnSpc>
              <a:spcBef>
                <a:spcPct val="20000"/>
              </a:spcBef>
              <a:buClr>
                <a:srgbClr val="232322"/>
              </a:buClr>
              <a:buSzPct val="60000"/>
              <a:buFont typeface="FlandersArtSans-Regular" panose="00000500000000000000" pitchFamily="2" charset="0"/>
              <a:buNone/>
              <a:defRPr/>
            </a:pPr>
            <a:r>
              <a:rPr lang="nl-BE" sz="1600" cap="all" dirty="0">
                <a:latin typeface="FlandersArtSans-Light" panose="00000400000000000000" pitchFamily="2" charset="0"/>
              </a:rPr>
              <a:t>Toolkit</a:t>
            </a:r>
          </a:p>
        </p:txBody>
      </p:sp>
      <p:sp>
        <p:nvSpPr>
          <p:cNvPr id="8" name="Tijdelijke aanduiding voor inhoud 2">
            <a:extLst>
              <a:ext uri="{FF2B5EF4-FFF2-40B4-BE49-F238E27FC236}">
                <a16:creationId xmlns:a16="http://schemas.microsoft.com/office/drawing/2014/main" id="{5F1A96B5-E925-4F7F-896F-8E53499D0803}"/>
              </a:ext>
            </a:extLst>
          </p:cNvPr>
          <p:cNvSpPr txBox="1">
            <a:spLocks/>
          </p:cNvSpPr>
          <p:nvPr/>
        </p:nvSpPr>
        <p:spPr>
          <a:xfrm>
            <a:off x="3059832" y="5877272"/>
            <a:ext cx="2987824" cy="792088"/>
          </a:xfrm>
          <a:prstGeom prst="rect">
            <a:avLst/>
          </a:prstGeom>
        </p:spPr>
        <p:txBody>
          <a:bodyPr vert="horz" lIns="0" tIns="0" rIns="0" bIns="0" rtlCol="0">
            <a:noAutofit/>
          </a:bodyPr>
          <a:lstStyle>
            <a:lvl1pPr marL="266700" indent="-266700" algn="l" defTabSz="914400" rtl="0" eaLnBrk="1" latinLnBrk="0" hangingPunct="1">
              <a:lnSpc>
                <a:spcPct val="90000"/>
              </a:lnSpc>
              <a:spcBef>
                <a:spcPts val="300"/>
              </a:spcBef>
              <a:buSzPct val="90000"/>
              <a:buFont typeface="FlandersArtSans-Regular" panose="00000500000000000000" pitchFamily="2" charset="0"/>
              <a:buChar char="-"/>
              <a:defRPr sz="2200" kern="1200" spc="0">
                <a:solidFill>
                  <a:schemeClr val="tx1"/>
                </a:solidFill>
                <a:latin typeface="FlandersArtSans-Medium" panose="00000600000000000000" pitchFamily="2" charset="0"/>
                <a:ea typeface="+mn-ea"/>
                <a:cs typeface="+mn-cs"/>
              </a:defRPr>
            </a:lvl1pPr>
            <a:lvl2pPr marL="576000" indent="-288000" algn="l" defTabSz="914400" rtl="0" eaLnBrk="1" latinLnBrk="0" hangingPunct="1">
              <a:lnSpc>
                <a:spcPct val="90000"/>
              </a:lnSpc>
              <a:spcBef>
                <a:spcPts val="300"/>
              </a:spcBef>
              <a:buSzPct val="75000"/>
              <a:buFont typeface="FlandersArtSans-Regular" panose="00000500000000000000" pitchFamily="2" charset="0"/>
              <a:buChar char="-"/>
              <a:defRPr sz="2200" kern="1200" spc="0">
                <a:solidFill>
                  <a:schemeClr val="tx1"/>
                </a:solidFill>
                <a:latin typeface="FlandersArtSans-Regular" panose="00000500000000000000" pitchFamily="2" charset="0"/>
                <a:ea typeface="+mn-ea"/>
                <a:cs typeface="+mn-cs"/>
              </a:defRPr>
            </a:lvl2pPr>
            <a:lvl3pPr marL="918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4pPr>
            <a:lvl5pPr marL="1494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ct val="20000"/>
              </a:spcBef>
              <a:buClr>
                <a:srgbClr val="232322"/>
              </a:buClr>
              <a:buSzPct val="60000"/>
              <a:buFont typeface="FlandersArtSans-Regular" panose="00000500000000000000" pitchFamily="2" charset="0"/>
              <a:buNone/>
              <a:defRPr/>
            </a:pPr>
            <a:r>
              <a:rPr lang="nl-BE" cap="all" dirty="0">
                <a:solidFill>
                  <a:srgbClr val="C7017F"/>
                </a:solidFill>
              </a:rPr>
              <a:t>Deel 3 </a:t>
            </a:r>
          </a:p>
          <a:p>
            <a:pPr marL="0" indent="0" algn="ctr">
              <a:lnSpc>
                <a:spcPct val="80000"/>
              </a:lnSpc>
              <a:spcBef>
                <a:spcPct val="20000"/>
              </a:spcBef>
              <a:buClr>
                <a:srgbClr val="232322"/>
              </a:buClr>
              <a:buSzPct val="60000"/>
              <a:buFont typeface="FlandersArtSans-Regular" panose="00000500000000000000" pitchFamily="2" charset="0"/>
              <a:buNone/>
              <a:defRPr/>
            </a:pPr>
            <a:r>
              <a:rPr lang="nl-BE" sz="1600" cap="all" dirty="0">
                <a:latin typeface="FlandersArtSans-Light" panose="00000400000000000000" pitchFamily="2" charset="0"/>
              </a:rPr>
              <a:t>En actie… tips &amp; tricks</a:t>
            </a:r>
            <a:endParaRPr lang="nl-BE" sz="1600" dirty="0"/>
          </a:p>
        </p:txBody>
      </p:sp>
      <p:pic>
        <p:nvPicPr>
          <p:cNvPr id="3" name="Afbeelding 2">
            <a:extLst>
              <a:ext uri="{FF2B5EF4-FFF2-40B4-BE49-F238E27FC236}">
                <a16:creationId xmlns:a16="http://schemas.microsoft.com/office/drawing/2014/main" id="{CCBA70AB-D7E8-414D-A294-46D5B67C37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93" y="1305603"/>
            <a:ext cx="1584070" cy="1584070"/>
          </a:xfrm>
          <a:prstGeom prst="rect">
            <a:avLst/>
          </a:prstGeom>
          <a:effectLst>
            <a:outerShdw blurRad="50800" dist="38100" dir="2700000" algn="tl" rotWithShape="0">
              <a:prstClr val="black">
                <a:alpha val="40000"/>
              </a:prstClr>
            </a:outerShdw>
          </a:effectLst>
        </p:spPr>
      </p:pic>
      <p:pic>
        <p:nvPicPr>
          <p:cNvPr id="12" name="Afbeelding 11">
            <a:extLst>
              <a:ext uri="{FF2B5EF4-FFF2-40B4-BE49-F238E27FC236}">
                <a16:creationId xmlns:a16="http://schemas.microsoft.com/office/drawing/2014/main" id="{6DBDE5C6-C011-49F4-89D1-F125AC9BA3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621" y="1396086"/>
            <a:ext cx="1584070" cy="1584070"/>
          </a:xfrm>
          <a:prstGeom prst="rect">
            <a:avLst/>
          </a:prstGeom>
          <a:effectLst>
            <a:outerShdw blurRad="50800" dist="38100" dir="2700000" algn="tl" rotWithShape="0">
              <a:prstClr val="black">
                <a:alpha val="40000"/>
              </a:prstClr>
            </a:outerShdw>
          </a:effectLst>
        </p:spPr>
      </p:pic>
      <p:sp>
        <p:nvSpPr>
          <p:cNvPr id="15" name="Ovaal 14">
            <a:extLst>
              <a:ext uri="{FF2B5EF4-FFF2-40B4-BE49-F238E27FC236}">
                <a16:creationId xmlns:a16="http://schemas.microsoft.com/office/drawing/2014/main" id="{5FD54463-D425-4F58-A3BC-D5FF98BC7EC3}"/>
              </a:ext>
            </a:extLst>
          </p:cNvPr>
          <p:cNvSpPr/>
          <p:nvPr/>
        </p:nvSpPr>
        <p:spPr>
          <a:xfrm>
            <a:off x="1127336" y="1686932"/>
            <a:ext cx="408714" cy="410706"/>
          </a:xfrm>
          <a:prstGeom prst="ellipse">
            <a:avLst/>
          </a:prstGeom>
          <a:solidFill>
            <a:srgbClr val="00B0F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dirty="0">
                <a:solidFill>
                  <a:schemeClr val="bg1"/>
                </a:solidFill>
                <a:latin typeface="FlandersArtSans-Regular" panose="00000500000000000000" pitchFamily="2" charset="0"/>
              </a:rPr>
              <a:t>1</a:t>
            </a:r>
          </a:p>
        </p:txBody>
      </p:sp>
      <p:sp>
        <p:nvSpPr>
          <p:cNvPr id="16" name="Ovaal 15">
            <a:extLst>
              <a:ext uri="{FF2B5EF4-FFF2-40B4-BE49-F238E27FC236}">
                <a16:creationId xmlns:a16="http://schemas.microsoft.com/office/drawing/2014/main" id="{F69EF99F-4309-4356-90CA-1189843B85CC}"/>
              </a:ext>
            </a:extLst>
          </p:cNvPr>
          <p:cNvSpPr/>
          <p:nvPr/>
        </p:nvSpPr>
        <p:spPr>
          <a:xfrm>
            <a:off x="5255620" y="1686932"/>
            <a:ext cx="396216" cy="352100"/>
          </a:xfrm>
          <a:prstGeom prst="ellipse">
            <a:avLst/>
          </a:prstGeom>
          <a:solidFill>
            <a:srgbClr val="00A79D"/>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dirty="0">
                <a:solidFill>
                  <a:schemeClr val="bg1"/>
                </a:solidFill>
                <a:latin typeface="FlandersArtSans-Regular" panose="00000500000000000000" pitchFamily="2" charset="0"/>
              </a:rPr>
              <a:t>2</a:t>
            </a:r>
          </a:p>
        </p:txBody>
      </p:sp>
      <p:sp>
        <p:nvSpPr>
          <p:cNvPr id="18" name="Ovaal 17">
            <a:extLst>
              <a:ext uri="{FF2B5EF4-FFF2-40B4-BE49-F238E27FC236}">
                <a16:creationId xmlns:a16="http://schemas.microsoft.com/office/drawing/2014/main" id="{CBBC808E-2D55-4531-B0FA-1FFF7CF617AB}"/>
              </a:ext>
            </a:extLst>
          </p:cNvPr>
          <p:cNvSpPr/>
          <p:nvPr/>
        </p:nvSpPr>
        <p:spPr>
          <a:xfrm>
            <a:off x="3609330" y="4547260"/>
            <a:ext cx="408714" cy="410706"/>
          </a:xfrm>
          <a:prstGeom prst="ellipse">
            <a:avLst/>
          </a:prstGeom>
          <a:solidFill>
            <a:srgbClr val="C7017F"/>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solidFill>
                <a:schemeClr val="bg1"/>
              </a:solidFill>
              <a:latin typeface="FlandersArtSans-Regular" panose="00000500000000000000" pitchFamily="2" charset="0"/>
            </a:endParaRPr>
          </a:p>
        </p:txBody>
      </p:sp>
      <p:pic>
        <p:nvPicPr>
          <p:cNvPr id="2" name="Afbeelding 1">
            <a:extLst>
              <a:ext uri="{FF2B5EF4-FFF2-40B4-BE49-F238E27FC236}">
                <a16:creationId xmlns:a16="http://schemas.microsoft.com/office/drawing/2014/main" id="{27C9A897-B750-4E4B-AF16-5948EA661409}"/>
              </a:ext>
            </a:extLst>
          </p:cNvPr>
          <p:cNvPicPr>
            <a:picLocks noChangeAspect="1"/>
          </p:cNvPicPr>
          <p:nvPr/>
        </p:nvPicPr>
        <p:blipFill>
          <a:blip r:embed="rId5"/>
          <a:stretch>
            <a:fillRect/>
          </a:stretch>
        </p:blipFill>
        <p:spPr>
          <a:xfrm>
            <a:off x="3490065" y="4036797"/>
            <a:ext cx="2712955" cy="1652159"/>
          </a:xfrm>
          <a:prstGeom prst="rect">
            <a:avLst/>
          </a:prstGeom>
        </p:spPr>
      </p:pic>
      <p:pic>
        <p:nvPicPr>
          <p:cNvPr id="11" name="Afbeelding 10">
            <a:extLst>
              <a:ext uri="{FF2B5EF4-FFF2-40B4-BE49-F238E27FC236}">
                <a16:creationId xmlns:a16="http://schemas.microsoft.com/office/drawing/2014/main" id="{0BCD6668-3A54-4BE2-95FE-0AE2ACEB5D76}"/>
              </a:ext>
            </a:extLst>
          </p:cNvPr>
          <p:cNvPicPr>
            <a:picLocks noChangeAspect="1"/>
          </p:cNvPicPr>
          <p:nvPr/>
        </p:nvPicPr>
        <p:blipFill>
          <a:blip r:embed="rId6"/>
          <a:stretch>
            <a:fillRect/>
          </a:stretch>
        </p:blipFill>
        <p:spPr>
          <a:xfrm>
            <a:off x="3490065" y="4097222"/>
            <a:ext cx="649887" cy="7492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4" grpId="0"/>
      <p:bldP spid="6" grpId="0"/>
      <p:bldP spid="8" grpId="0"/>
      <p:bldP spid="15" grpId="0" animBg="1"/>
      <p:bldP spid="16"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32711E5A-7F98-4242-824A-8F7A035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5496"/>
            <a:ext cx="9144000" cy="6858000"/>
          </a:xfrm>
          <a:prstGeom prst="rect">
            <a:avLst/>
          </a:prstGeom>
        </p:spPr>
      </p:pic>
      <p:pic>
        <p:nvPicPr>
          <p:cNvPr id="8" name="Afbeelding 7">
            <a:extLst>
              <a:ext uri="{FF2B5EF4-FFF2-40B4-BE49-F238E27FC236}">
                <a16:creationId xmlns:a16="http://schemas.microsoft.com/office/drawing/2014/main" id="{356A36AD-D38B-4C36-8A0A-81D19B305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Afbeelding 3">
            <a:extLst>
              <a:ext uri="{FF2B5EF4-FFF2-40B4-BE49-F238E27FC236}">
                <a16:creationId xmlns:a16="http://schemas.microsoft.com/office/drawing/2014/main" id="{B228DC27-1EDA-4CC8-884A-83506978A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jdelijke aanduiding voor inhoud 2"/>
          <p:cNvSpPr>
            <a:spLocks noGrp="1"/>
          </p:cNvSpPr>
          <p:nvPr>
            <p:ph sz="half" idx="1"/>
          </p:nvPr>
        </p:nvSpPr>
        <p:spPr>
          <a:xfrm>
            <a:off x="1296000" y="1340768"/>
            <a:ext cx="7416000" cy="4246432"/>
          </a:xfrm>
        </p:spPr>
        <p:txBody>
          <a:bodyPr/>
          <a:lstStyle/>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09300" lvl="1" indent="0">
              <a:lnSpc>
                <a:spcPct val="80000"/>
              </a:lnSpc>
              <a:spcBef>
                <a:spcPct val="20000"/>
              </a:spcBef>
              <a:buClr>
                <a:schemeClr val="tx1"/>
              </a:buClr>
              <a:buSzPct val="60000"/>
              <a:buNone/>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09300" lvl="1" indent="0">
              <a:lnSpc>
                <a:spcPct val="80000"/>
              </a:lnSpc>
              <a:spcBef>
                <a:spcPct val="20000"/>
              </a:spcBef>
              <a:buClr>
                <a:schemeClr val="tx1"/>
              </a:buClr>
              <a:buSzPct val="60000"/>
              <a:buNone/>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0" indent="0">
              <a:lnSpc>
                <a:spcPct val="80000"/>
              </a:lnSpc>
              <a:spcBef>
                <a:spcPct val="20000"/>
              </a:spcBef>
              <a:buClr>
                <a:schemeClr val="tx1"/>
              </a:buClr>
              <a:buSzPct val="60000"/>
              <a:buNone/>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342900"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a:p>
            <a:pPr marL="652200" lvl="1" indent="-342900">
              <a:lnSpc>
                <a:spcPct val="80000"/>
              </a:lnSpc>
              <a:spcBef>
                <a:spcPct val="20000"/>
              </a:spcBef>
              <a:buClr>
                <a:schemeClr val="tx1"/>
              </a:buClr>
              <a:buSzPct val="60000"/>
              <a:buFont typeface="Arial Narrow" pitchFamily="34" charset="0"/>
              <a:buChar char="►"/>
              <a:defRPr/>
            </a:pPr>
            <a:endParaRPr lang="nl-BE" sz="2800" dirty="0">
              <a:solidFill>
                <a:schemeClr val="tx2"/>
              </a:solidFill>
            </a:endParaRPr>
          </a:p>
        </p:txBody>
      </p:sp>
      <p:sp>
        <p:nvSpPr>
          <p:cNvPr id="5" name="Titel 1">
            <a:extLst>
              <a:ext uri="{FF2B5EF4-FFF2-40B4-BE49-F238E27FC236}">
                <a16:creationId xmlns:a16="http://schemas.microsoft.com/office/drawing/2014/main" id="{774C111D-A50A-4BAE-A37A-2191AB350F74}"/>
              </a:ext>
            </a:extLst>
          </p:cNvPr>
          <p:cNvSpPr txBox="1">
            <a:spLocks/>
          </p:cNvSpPr>
          <p:nvPr/>
        </p:nvSpPr>
        <p:spPr>
          <a:xfrm>
            <a:off x="914400" y="5015700"/>
            <a:ext cx="8229600" cy="1143000"/>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pPr>
              <a:lnSpc>
                <a:spcPts val="4000"/>
              </a:lnSpc>
            </a:pPr>
            <a:r>
              <a:rPr lang="nl-NL" altLang="nl-BE" sz="3000" dirty="0">
                <a:latin typeface="FlandersArtSans-Light" panose="00000400000000000000" pitchFamily="2" charset="0"/>
              </a:rPr>
              <a:t>Deel 1</a:t>
            </a:r>
          </a:p>
          <a:p>
            <a:pPr>
              <a:lnSpc>
                <a:spcPts val="4000"/>
              </a:lnSpc>
            </a:pPr>
            <a:r>
              <a:rPr lang="nl-NL" altLang="nl-BE" sz="3000" dirty="0"/>
              <a:t>Concepten en trends</a:t>
            </a:r>
            <a:endParaRPr lang="nl-BE" altLang="nl-BE" sz="3000" dirty="0"/>
          </a:p>
        </p:txBody>
      </p:sp>
    </p:spTree>
    <p:extLst>
      <p:ext uri="{BB962C8B-B14F-4D97-AF65-F5344CB8AC3E}">
        <p14:creationId xmlns:p14="http://schemas.microsoft.com/office/powerpoint/2010/main" val="182797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el 1"/>
          <p:cNvSpPr>
            <a:spLocks noGrp="1"/>
          </p:cNvSpPr>
          <p:nvPr>
            <p:ph type="title"/>
          </p:nvPr>
        </p:nvSpPr>
        <p:spPr>
          <a:xfrm>
            <a:off x="251520" y="379712"/>
            <a:ext cx="8892479" cy="1116000"/>
          </a:xfrm>
        </p:spPr>
        <p:txBody>
          <a:bodyPr/>
          <a:lstStyle/>
          <a:p>
            <a:pPr algn="ctr"/>
            <a:r>
              <a:rPr lang="nl-BE" dirty="0">
                <a:solidFill>
                  <a:schemeClr val="tx1">
                    <a:lumMod val="90000"/>
                    <a:lumOff val="10000"/>
                  </a:schemeClr>
                </a:solidFill>
              </a:rPr>
              <a:t>Van trend naar concept</a:t>
            </a:r>
            <a:br>
              <a:rPr lang="nl-BE" dirty="0">
                <a:solidFill>
                  <a:schemeClr val="tx1">
                    <a:lumMod val="90000"/>
                    <a:lumOff val="10000"/>
                  </a:schemeClr>
                </a:solidFill>
              </a:rPr>
            </a:br>
            <a:r>
              <a:rPr lang="nl-BE" dirty="0">
                <a:solidFill>
                  <a:schemeClr val="tx1">
                    <a:lumMod val="90000"/>
                    <a:lumOff val="10000"/>
                  </a:schemeClr>
                </a:solidFill>
              </a:rPr>
              <a:t>duurzaam</a:t>
            </a:r>
          </a:p>
        </p:txBody>
      </p:sp>
      <p:pic>
        <p:nvPicPr>
          <p:cNvPr id="3" name="Afbeelding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103" y="801114"/>
            <a:ext cx="828000" cy="828000"/>
          </a:xfrm>
          <a:prstGeom prst="rect">
            <a:avLst/>
          </a:prstGeom>
        </p:spPr>
      </p:pic>
      <p:pic>
        <p:nvPicPr>
          <p:cNvPr id="6" name="Afbeelding 5">
            <a:extLst>
              <a:ext uri="{FF2B5EF4-FFF2-40B4-BE49-F238E27FC236}">
                <a16:creationId xmlns:a16="http://schemas.microsoft.com/office/drawing/2014/main" id="{B16688CF-5227-448F-908A-AE1129AC48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2900" y="1920858"/>
            <a:ext cx="3910584" cy="2606040"/>
          </a:xfrm>
          <a:prstGeom prst="rect">
            <a:avLst/>
          </a:prstGeom>
        </p:spPr>
      </p:pic>
      <p:pic>
        <p:nvPicPr>
          <p:cNvPr id="12" name="Afbeelding 11">
            <a:extLst>
              <a:ext uri="{FF2B5EF4-FFF2-40B4-BE49-F238E27FC236}">
                <a16:creationId xmlns:a16="http://schemas.microsoft.com/office/drawing/2014/main" id="{5A0B6E93-E827-48F0-A97A-CD18FF39DE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4259" y="1762515"/>
            <a:ext cx="1728000" cy="432000"/>
          </a:xfrm>
          <a:prstGeom prst="rect">
            <a:avLst/>
          </a:prstGeom>
        </p:spPr>
      </p:pic>
      <p:pic>
        <p:nvPicPr>
          <p:cNvPr id="14" name="Afbeelding 13">
            <a:extLst>
              <a:ext uri="{FF2B5EF4-FFF2-40B4-BE49-F238E27FC236}">
                <a16:creationId xmlns:a16="http://schemas.microsoft.com/office/drawing/2014/main" id="{651B911A-3334-416C-B007-8A51B3C96B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5963" y="4322589"/>
            <a:ext cx="1872000" cy="2496000"/>
          </a:xfrm>
          <a:prstGeom prst="rect">
            <a:avLst/>
          </a:prstGeom>
        </p:spPr>
      </p:pic>
      <p:pic>
        <p:nvPicPr>
          <p:cNvPr id="16" name="Afbeelding 15">
            <a:extLst>
              <a:ext uri="{FF2B5EF4-FFF2-40B4-BE49-F238E27FC236}">
                <a16:creationId xmlns:a16="http://schemas.microsoft.com/office/drawing/2014/main" id="{95E931FE-C140-4455-9ACD-96D8DCC635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6739" y="4322589"/>
            <a:ext cx="1834519" cy="1116000"/>
          </a:xfrm>
          <a:prstGeom prst="rect">
            <a:avLst/>
          </a:prstGeom>
        </p:spPr>
      </p:pic>
      <p:pic>
        <p:nvPicPr>
          <p:cNvPr id="18" name="Afbeelding 17">
            <a:extLst>
              <a:ext uri="{FF2B5EF4-FFF2-40B4-BE49-F238E27FC236}">
                <a16:creationId xmlns:a16="http://schemas.microsoft.com/office/drawing/2014/main" id="{00A5A45E-C097-47C1-AC45-4C5061E869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03" y="1495712"/>
            <a:ext cx="3810000" cy="2533650"/>
          </a:xfrm>
          <a:prstGeom prst="rect">
            <a:avLst/>
          </a:prstGeom>
        </p:spPr>
      </p:pic>
    </p:spTree>
    <p:extLst>
      <p:ext uri="{BB962C8B-B14F-4D97-AF65-F5344CB8AC3E}">
        <p14:creationId xmlns:p14="http://schemas.microsoft.com/office/powerpoint/2010/main" val="1320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7FA82-578C-4473-8A8E-8B0F347C0808}"/>
              </a:ext>
            </a:extLst>
          </p:cNvPr>
          <p:cNvSpPr>
            <a:spLocks noGrp="1"/>
          </p:cNvSpPr>
          <p:nvPr>
            <p:ph type="title"/>
          </p:nvPr>
        </p:nvSpPr>
        <p:spPr/>
        <p:txBody>
          <a:bodyPr/>
          <a:lstStyle/>
          <a:p>
            <a:r>
              <a:rPr lang="nl-BE" dirty="0"/>
              <a:t>	Van trend naar concept</a:t>
            </a:r>
            <a:br>
              <a:rPr lang="nl-BE" dirty="0"/>
            </a:br>
            <a:r>
              <a:rPr lang="nl-BE" dirty="0"/>
              <a:t>		</a:t>
            </a:r>
            <a:r>
              <a:rPr lang="nl-BE" dirty="0" err="1"/>
              <a:t>Millennials</a:t>
            </a:r>
            <a:endParaRPr lang="nl-BE" dirty="0"/>
          </a:p>
        </p:txBody>
      </p:sp>
      <p:pic>
        <p:nvPicPr>
          <p:cNvPr id="5" name="Tijdelijke aanduiding voor inhoud 4">
            <a:extLst>
              <a:ext uri="{FF2B5EF4-FFF2-40B4-BE49-F238E27FC236}">
                <a16:creationId xmlns:a16="http://schemas.microsoft.com/office/drawing/2014/main" id="{83DEF951-6C40-4154-B7D2-21E1665704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39900" y="1916113"/>
            <a:ext cx="6527799" cy="3671887"/>
          </a:xfrm>
        </p:spPr>
      </p:pic>
    </p:spTree>
    <p:extLst>
      <p:ext uri="{BB962C8B-B14F-4D97-AF65-F5344CB8AC3E}">
        <p14:creationId xmlns:p14="http://schemas.microsoft.com/office/powerpoint/2010/main" val="3287458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614715-7F40-4A25-A081-DF88C587F323}"/>
              </a:ext>
            </a:extLst>
          </p:cNvPr>
          <p:cNvSpPr>
            <a:spLocks noGrp="1"/>
          </p:cNvSpPr>
          <p:nvPr>
            <p:ph type="title"/>
          </p:nvPr>
        </p:nvSpPr>
        <p:spPr>
          <a:xfrm>
            <a:off x="899592" y="756000"/>
            <a:ext cx="7812408" cy="1116000"/>
          </a:xfrm>
        </p:spPr>
        <p:txBody>
          <a:bodyPr/>
          <a:lstStyle/>
          <a:p>
            <a:r>
              <a:rPr lang="nl-BE" dirty="0" err="1"/>
              <a:t>Raddison</a:t>
            </a:r>
            <a:r>
              <a:rPr lang="nl-BE" dirty="0"/>
              <a:t> red</a:t>
            </a:r>
          </a:p>
        </p:txBody>
      </p:sp>
      <p:pic>
        <p:nvPicPr>
          <p:cNvPr id="9" name="Afbeelding 8">
            <a:extLst>
              <a:ext uri="{FF2B5EF4-FFF2-40B4-BE49-F238E27FC236}">
                <a16:creationId xmlns:a16="http://schemas.microsoft.com/office/drawing/2014/main" id="{82DABFA6-DBBA-4E64-A161-F7918B3765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8000" y="-24207"/>
            <a:ext cx="5616000" cy="3743610"/>
          </a:xfrm>
          <a:prstGeom prst="rect">
            <a:avLst/>
          </a:prstGeom>
        </p:spPr>
      </p:pic>
      <p:pic>
        <p:nvPicPr>
          <p:cNvPr id="11" name="Afbeelding 10">
            <a:extLst>
              <a:ext uri="{FF2B5EF4-FFF2-40B4-BE49-F238E27FC236}">
                <a16:creationId xmlns:a16="http://schemas.microsoft.com/office/drawing/2014/main" id="{B35FCAA1-DCD3-47D4-9945-E9B2EAA08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4" y="3531559"/>
            <a:ext cx="5904000" cy="3321000"/>
          </a:xfrm>
          <a:prstGeom prst="rect">
            <a:avLst/>
          </a:prstGeom>
        </p:spPr>
      </p:pic>
      <p:sp>
        <p:nvSpPr>
          <p:cNvPr id="13" name="Tijdelijke aanduiding voor inhoud 12">
            <a:extLst>
              <a:ext uri="{FF2B5EF4-FFF2-40B4-BE49-F238E27FC236}">
                <a16:creationId xmlns:a16="http://schemas.microsoft.com/office/drawing/2014/main" id="{C8EA4440-0C25-48C3-BF35-5BE50DDDAF0C}"/>
              </a:ext>
            </a:extLst>
          </p:cNvPr>
          <p:cNvSpPr>
            <a:spLocks noGrp="1"/>
          </p:cNvSpPr>
          <p:nvPr>
            <p:ph idx="1"/>
          </p:nvPr>
        </p:nvSpPr>
        <p:spPr>
          <a:xfrm>
            <a:off x="539552" y="1872000"/>
            <a:ext cx="8172448" cy="3716140"/>
          </a:xfrm>
        </p:spPr>
        <p:txBody>
          <a:bodyPr/>
          <a:lstStyle/>
          <a:p>
            <a:endParaRPr lang="nl-BE" dirty="0"/>
          </a:p>
          <a:p>
            <a:endParaRPr lang="nl-BE" dirty="0"/>
          </a:p>
          <a:p>
            <a:endParaRPr lang="nl-BE" dirty="0"/>
          </a:p>
          <a:p>
            <a:endParaRPr lang="nl-BE" dirty="0"/>
          </a:p>
          <a:p>
            <a:pPr lvl="4"/>
            <a:r>
              <a:rPr lang="nl-BE" dirty="0"/>
              <a:t>						</a:t>
            </a:r>
          </a:p>
          <a:p>
            <a:pPr lvl="4"/>
            <a:endParaRPr lang="nl-BE" dirty="0"/>
          </a:p>
          <a:p>
            <a:pPr lvl="4"/>
            <a:endParaRPr lang="nl-BE" dirty="0"/>
          </a:p>
          <a:p>
            <a:pPr lvl="4"/>
            <a:endParaRPr lang="nl-BE" dirty="0"/>
          </a:p>
          <a:p>
            <a:pPr lvl="4"/>
            <a:r>
              <a:rPr lang="nl-BE" dirty="0"/>
              <a:t>					</a:t>
            </a:r>
            <a:r>
              <a:rPr lang="nl-BE" sz="2800" b="1" dirty="0" err="1">
                <a:effectLst>
                  <a:outerShdw blurRad="38100" dist="38100" dir="2700000" algn="tl">
                    <a:srgbClr val="000000">
                      <a:alpha val="43137"/>
                    </a:srgbClr>
                  </a:outerShdw>
                </a:effectLst>
              </a:rPr>
              <a:t>Citizen</a:t>
            </a:r>
            <a:r>
              <a:rPr lang="nl-BE" sz="2800" b="1" dirty="0">
                <a:effectLst>
                  <a:outerShdw blurRad="38100" dist="38100" dir="2700000" algn="tl">
                    <a:srgbClr val="000000">
                      <a:alpha val="43137"/>
                    </a:srgbClr>
                  </a:outerShdw>
                </a:effectLst>
              </a:rPr>
              <a:t> M</a:t>
            </a:r>
          </a:p>
        </p:txBody>
      </p:sp>
    </p:spTree>
    <p:extLst>
      <p:ext uri="{BB962C8B-B14F-4D97-AF65-F5344CB8AC3E}">
        <p14:creationId xmlns:p14="http://schemas.microsoft.com/office/powerpoint/2010/main" val="2281616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1568507" y="2060848"/>
            <a:ext cx="6162573" cy="1251248"/>
          </a:xfrm>
        </p:spPr>
        <p:txBody>
          <a:bodyPr/>
          <a:lstStyle/>
          <a:p>
            <a:pPr marL="0" indent="0" algn="ctr">
              <a:lnSpc>
                <a:spcPct val="80000"/>
              </a:lnSpc>
              <a:spcBef>
                <a:spcPct val="20000"/>
              </a:spcBef>
              <a:buClr>
                <a:schemeClr val="tx1"/>
              </a:buClr>
              <a:buSzPct val="60000"/>
              <a:buNone/>
              <a:defRPr/>
            </a:pPr>
            <a:r>
              <a:rPr lang="nl-BE" sz="3200" cap="all" dirty="0">
                <a:solidFill>
                  <a:schemeClr val="tx1">
                    <a:lumMod val="90000"/>
                    <a:lumOff val="10000"/>
                  </a:schemeClr>
                </a:solidFill>
              </a:rPr>
              <a:t>8 trends </a:t>
            </a:r>
          </a:p>
          <a:p>
            <a:pPr marL="0" indent="0" algn="ctr">
              <a:lnSpc>
                <a:spcPct val="80000"/>
              </a:lnSpc>
              <a:spcBef>
                <a:spcPct val="20000"/>
              </a:spcBef>
              <a:buClr>
                <a:schemeClr val="tx1"/>
              </a:buClr>
              <a:buSzPct val="60000"/>
              <a:buNone/>
              <a:defRPr/>
            </a:pPr>
            <a:r>
              <a:rPr lang="nl-BE" sz="1800" dirty="0">
                <a:solidFill>
                  <a:srgbClr val="00B0F0"/>
                </a:solidFill>
                <a:latin typeface="FlandersArtSans-Light" panose="00000400000000000000" pitchFamily="2" charset="0"/>
              </a:rPr>
              <a:t>(Trendrapport 2017 </a:t>
            </a:r>
            <a:r>
              <a:rPr lang="nl-BE" sz="1800" dirty="0" err="1">
                <a:solidFill>
                  <a:srgbClr val="00B0F0"/>
                </a:solidFill>
                <a:latin typeface="FlandersArtSans-Light" panose="00000400000000000000" pitchFamily="2" charset="0"/>
              </a:rPr>
              <a:t>Guidea</a:t>
            </a:r>
            <a:r>
              <a:rPr lang="nl-BE" sz="1800" dirty="0">
                <a:solidFill>
                  <a:srgbClr val="00B0F0"/>
                </a:solidFill>
                <a:latin typeface="FlandersArtSans-Light" panose="00000400000000000000" pitchFamily="2" charset="0"/>
              </a:rPr>
              <a:t>)</a:t>
            </a:r>
            <a:endParaRPr lang="nl-BE" sz="2800" dirty="0">
              <a:solidFill>
                <a:srgbClr val="00B0F0"/>
              </a:solidFill>
            </a:endParaRPr>
          </a:p>
        </p:txBody>
      </p:sp>
      <p:sp>
        <p:nvSpPr>
          <p:cNvPr id="12" name="Titel 1"/>
          <p:cNvSpPr txBox="1">
            <a:spLocks/>
          </p:cNvSpPr>
          <p:nvPr/>
        </p:nvSpPr>
        <p:spPr>
          <a:xfrm>
            <a:off x="648640" y="456596"/>
            <a:ext cx="8082666" cy="651442"/>
          </a:xfrm>
          <a:prstGeom prst="rect">
            <a:avLst/>
          </a:prstGeom>
        </p:spPr>
        <p:txBody>
          <a:bodyPr/>
          <a:lstStyle>
            <a:lvl1pPr algn="l" defTabSz="914400" rtl="0" eaLnBrk="1" latinLnBrk="0" hangingPunct="1">
              <a:lnSpc>
                <a:spcPts val="3800"/>
              </a:lnSpc>
              <a:spcBef>
                <a:spcPts val="0"/>
              </a:spcBef>
              <a:buNone/>
              <a:defRPr sz="2400" b="0" i="0" kern="1200" cap="all" baseline="0">
                <a:solidFill>
                  <a:schemeClr val="tx1"/>
                </a:solidFill>
                <a:latin typeface="FlandersArtSans-Bold" panose="00000800000000000000" pitchFamily="2" charset="0"/>
                <a:ea typeface="+mj-ea"/>
                <a:cs typeface="FlandersArtSans-Bold" panose="00000800000000000000" pitchFamily="2" charset="0"/>
              </a:defRPr>
            </a:lvl1pPr>
          </a:lstStyle>
          <a:p>
            <a:r>
              <a:rPr lang="nl-BE" dirty="0">
                <a:solidFill>
                  <a:schemeClr val="tx1">
                    <a:lumMod val="90000"/>
                    <a:lumOff val="10000"/>
                  </a:schemeClr>
                </a:solidFill>
              </a:rPr>
              <a:t>Concepten en trends</a:t>
            </a:r>
          </a:p>
        </p:txBody>
      </p:sp>
      <p:sp>
        <p:nvSpPr>
          <p:cNvPr id="14" name="Tijdelijke aanduiding voor inhoud 2"/>
          <p:cNvSpPr txBox="1">
            <a:spLocks/>
          </p:cNvSpPr>
          <p:nvPr/>
        </p:nvSpPr>
        <p:spPr>
          <a:xfrm>
            <a:off x="1226867" y="3316288"/>
            <a:ext cx="3426269" cy="2897832"/>
          </a:xfrm>
          <a:prstGeom prst="rect">
            <a:avLst/>
          </a:prstGeom>
        </p:spPr>
        <p:txBody>
          <a:bodyPr vert="horz" lIns="0" tIns="0" rIns="0" bIns="0" rtlCol="0">
            <a:noAutofit/>
          </a:bodyPr>
          <a:lstStyle>
            <a:lvl1pPr marL="266700" indent="-266700" algn="l" defTabSz="914400" rtl="0" eaLnBrk="1" latinLnBrk="0" hangingPunct="1">
              <a:lnSpc>
                <a:spcPct val="90000"/>
              </a:lnSpc>
              <a:spcBef>
                <a:spcPts val="300"/>
              </a:spcBef>
              <a:buSzPct val="90000"/>
              <a:buFont typeface="FlandersArtSans-Regular" panose="00000500000000000000" pitchFamily="2" charset="0"/>
              <a:buChar char="-"/>
              <a:defRPr sz="2200" kern="1200" spc="0">
                <a:solidFill>
                  <a:schemeClr val="tx1"/>
                </a:solidFill>
                <a:latin typeface="FlandersArtSans-Medium" panose="00000600000000000000" pitchFamily="2" charset="0"/>
                <a:ea typeface="+mn-ea"/>
                <a:cs typeface="+mn-cs"/>
              </a:defRPr>
            </a:lvl1pPr>
            <a:lvl2pPr marL="576000" indent="-288000" algn="l" defTabSz="914400" rtl="0" eaLnBrk="1" latinLnBrk="0" hangingPunct="1">
              <a:lnSpc>
                <a:spcPct val="90000"/>
              </a:lnSpc>
              <a:spcBef>
                <a:spcPts val="300"/>
              </a:spcBef>
              <a:buSzPct val="75000"/>
              <a:buFont typeface="FlandersArtSans-Regular" panose="00000500000000000000" pitchFamily="2" charset="0"/>
              <a:buChar char="-"/>
              <a:defRPr sz="2200" kern="1200" spc="0">
                <a:solidFill>
                  <a:schemeClr val="tx1"/>
                </a:solidFill>
                <a:latin typeface="FlandersArtSans-Regular" panose="00000500000000000000" pitchFamily="2" charset="0"/>
                <a:ea typeface="+mn-ea"/>
                <a:cs typeface="+mn-cs"/>
              </a:defRPr>
            </a:lvl2pPr>
            <a:lvl3pPr marL="918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4pPr>
            <a:lvl5pPr marL="1494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6500" lvl="1" indent="-457200">
              <a:lnSpc>
                <a:spcPct val="100000"/>
              </a:lnSpc>
              <a:spcBef>
                <a:spcPct val="20000"/>
              </a:spcBef>
              <a:buClr>
                <a:schemeClr val="tx1"/>
              </a:buClr>
              <a:buSzPct val="60000"/>
              <a:buFont typeface="Arial" panose="020B0604020202020204" pitchFamily="34" charset="0"/>
              <a:buChar char="•"/>
              <a:defRPr/>
            </a:pPr>
            <a:r>
              <a:rPr lang="nl-BE" sz="2000" dirty="0" err="1">
                <a:solidFill>
                  <a:schemeClr val="tx1">
                    <a:lumMod val="90000"/>
                    <a:lumOff val="10000"/>
                  </a:schemeClr>
                </a:solidFill>
              </a:rPr>
              <a:t>Based</a:t>
            </a:r>
            <a:r>
              <a:rPr lang="nl-BE" sz="2000" dirty="0">
                <a:solidFill>
                  <a:schemeClr val="tx1">
                    <a:lumMod val="90000"/>
                    <a:lumOff val="10000"/>
                  </a:schemeClr>
                </a:solidFill>
              </a:rPr>
              <a:t> on a </a:t>
            </a:r>
            <a:r>
              <a:rPr lang="nl-BE" sz="2000" dirty="0" err="1">
                <a:solidFill>
                  <a:schemeClr val="tx1">
                    <a:lumMod val="90000"/>
                    <a:lumOff val="10000"/>
                  </a:schemeClr>
                </a:solidFill>
              </a:rPr>
              <a:t>true</a:t>
            </a:r>
            <a:r>
              <a:rPr lang="nl-BE" sz="2000" dirty="0">
                <a:solidFill>
                  <a:schemeClr val="tx1">
                    <a:lumMod val="90000"/>
                    <a:lumOff val="10000"/>
                  </a:schemeClr>
                </a:solidFill>
              </a:rPr>
              <a:t> story</a:t>
            </a:r>
          </a:p>
          <a:p>
            <a:pPr marL="766500" lvl="1" indent="-457200">
              <a:lnSpc>
                <a:spcPct val="100000"/>
              </a:lnSpc>
              <a:spcBef>
                <a:spcPct val="20000"/>
              </a:spcBef>
              <a:buClr>
                <a:schemeClr val="tx1"/>
              </a:buClr>
              <a:buSzPct val="60000"/>
              <a:buFont typeface="Arial" panose="020B0604020202020204" pitchFamily="34" charset="0"/>
              <a:buChar char="•"/>
              <a:defRPr/>
            </a:pPr>
            <a:r>
              <a:rPr lang="nl-BE" sz="2000" dirty="0" err="1">
                <a:solidFill>
                  <a:schemeClr val="tx1">
                    <a:lumMod val="90000"/>
                    <a:lumOff val="10000"/>
                  </a:schemeClr>
                </a:solidFill>
              </a:rPr>
              <a:t>Clockless</a:t>
            </a:r>
            <a:r>
              <a:rPr lang="nl-BE" sz="2000" dirty="0">
                <a:solidFill>
                  <a:schemeClr val="tx1">
                    <a:lumMod val="90000"/>
                    <a:lumOff val="10000"/>
                  </a:schemeClr>
                </a:solidFill>
              </a:rPr>
              <a:t> </a:t>
            </a:r>
            <a:r>
              <a:rPr lang="nl-BE" sz="2000" dirty="0" err="1">
                <a:solidFill>
                  <a:schemeClr val="tx1">
                    <a:lumMod val="90000"/>
                    <a:lumOff val="10000"/>
                  </a:schemeClr>
                </a:solidFill>
              </a:rPr>
              <a:t>eating</a:t>
            </a:r>
            <a:endParaRPr lang="nl-BE" sz="2000" dirty="0">
              <a:solidFill>
                <a:schemeClr val="tx1">
                  <a:lumMod val="90000"/>
                  <a:lumOff val="10000"/>
                </a:schemeClr>
              </a:solidFill>
            </a:endParaRPr>
          </a:p>
          <a:p>
            <a:pPr marL="766500" lvl="1" indent="-457200">
              <a:lnSpc>
                <a:spcPct val="100000"/>
              </a:lnSpc>
              <a:spcBef>
                <a:spcPct val="20000"/>
              </a:spcBef>
              <a:buClr>
                <a:schemeClr val="tx1"/>
              </a:buClr>
              <a:buSzPct val="60000"/>
              <a:buFont typeface="Arial" panose="020B0604020202020204" pitchFamily="34" charset="0"/>
              <a:buChar char="•"/>
              <a:defRPr/>
            </a:pPr>
            <a:r>
              <a:rPr lang="nl-BE" sz="2000" dirty="0">
                <a:solidFill>
                  <a:schemeClr val="tx1">
                    <a:lumMod val="90000"/>
                    <a:lumOff val="10000"/>
                  </a:schemeClr>
                </a:solidFill>
              </a:rPr>
              <a:t>Plant </a:t>
            </a:r>
            <a:r>
              <a:rPr lang="nl-BE" sz="2000" dirty="0" err="1">
                <a:solidFill>
                  <a:schemeClr val="tx1">
                    <a:lumMod val="90000"/>
                    <a:lumOff val="10000"/>
                  </a:schemeClr>
                </a:solidFill>
              </a:rPr>
              <a:t>based</a:t>
            </a:r>
            <a:endParaRPr lang="nl-BE" sz="2000" dirty="0">
              <a:solidFill>
                <a:schemeClr val="tx1">
                  <a:lumMod val="90000"/>
                  <a:lumOff val="10000"/>
                </a:schemeClr>
              </a:solidFill>
            </a:endParaRPr>
          </a:p>
          <a:p>
            <a:pPr marL="766500" lvl="1" indent="-457200">
              <a:lnSpc>
                <a:spcPct val="100000"/>
              </a:lnSpc>
              <a:spcBef>
                <a:spcPct val="20000"/>
              </a:spcBef>
              <a:buClr>
                <a:schemeClr val="tx1"/>
              </a:buClr>
              <a:buSzPct val="60000"/>
              <a:buFont typeface="Arial" panose="020B0604020202020204" pitchFamily="34" charset="0"/>
              <a:buChar char="•"/>
              <a:defRPr/>
            </a:pPr>
            <a:r>
              <a:rPr lang="nl-BE" sz="2000" dirty="0">
                <a:solidFill>
                  <a:schemeClr val="tx1">
                    <a:lumMod val="90000"/>
                    <a:lumOff val="10000"/>
                  </a:schemeClr>
                </a:solidFill>
              </a:rPr>
              <a:t>Digital food</a:t>
            </a:r>
          </a:p>
        </p:txBody>
      </p:sp>
      <p:sp>
        <p:nvSpPr>
          <p:cNvPr id="15" name="Tijdelijke aanduiding voor inhoud 2"/>
          <p:cNvSpPr txBox="1">
            <a:spLocks/>
          </p:cNvSpPr>
          <p:nvPr/>
        </p:nvSpPr>
        <p:spPr>
          <a:xfrm>
            <a:off x="4649794" y="3316288"/>
            <a:ext cx="3633857" cy="1728192"/>
          </a:xfrm>
          <a:prstGeom prst="rect">
            <a:avLst/>
          </a:prstGeom>
        </p:spPr>
        <p:txBody>
          <a:bodyPr vert="horz" lIns="0" tIns="0" rIns="0" bIns="0" rtlCol="0">
            <a:noAutofit/>
          </a:bodyPr>
          <a:lstStyle>
            <a:lvl1pPr marL="266700" indent="-266700" algn="l" defTabSz="914400" rtl="0" eaLnBrk="1" latinLnBrk="0" hangingPunct="1">
              <a:lnSpc>
                <a:spcPct val="90000"/>
              </a:lnSpc>
              <a:spcBef>
                <a:spcPts val="300"/>
              </a:spcBef>
              <a:buSzPct val="90000"/>
              <a:buFont typeface="FlandersArtSans-Regular" panose="00000500000000000000" pitchFamily="2" charset="0"/>
              <a:buChar char="-"/>
              <a:defRPr sz="2200" kern="1200" spc="0">
                <a:solidFill>
                  <a:schemeClr val="tx1"/>
                </a:solidFill>
                <a:latin typeface="FlandersArtSans-Medium" panose="00000600000000000000" pitchFamily="2" charset="0"/>
                <a:ea typeface="+mn-ea"/>
                <a:cs typeface="+mn-cs"/>
              </a:defRPr>
            </a:lvl1pPr>
            <a:lvl2pPr marL="576000" indent="-288000" algn="l" defTabSz="914400" rtl="0" eaLnBrk="1" latinLnBrk="0" hangingPunct="1">
              <a:lnSpc>
                <a:spcPct val="90000"/>
              </a:lnSpc>
              <a:spcBef>
                <a:spcPts val="300"/>
              </a:spcBef>
              <a:buSzPct val="75000"/>
              <a:buFont typeface="FlandersArtSans-Regular" panose="00000500000000000000" pitchFamily="2" charset="0"/>
              <a:buChar char="-"/>
              <a:defRPr sz="2200" kern="1200" spc="0">
                <a:solidFill>
                  <a:schemeClr val="tx1"/>
                </a:solidFill>
                <a:latin typeface="FlandersArtSans-Regular" panose="00000500000000000000" pitchFamily="2" charset="0"/>
                <a:ea typeface="+mn-ea"/>
                <a:cs typeface="+mn-cs"/>
              </a:defRPr>
            </a:lvl2pPr>
            <a:lvl3pPr marL="918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 typeface="FlandersArtSans-Regular" panose="00000500000000000000" pitchFamily="2" charset="0"/>
              <a:buChar char="-"/>
              <a:defRPr sz="2000" kern="1200" spc="0">
                <a:solidFill>
                  <a:schemeClr val="tx1"/>
                </a:solidFill>
                <a:latin typeface="FlandersArtSans-Regular" panose="00000500000000000000" pitchFamily="2" charset="0"/>
                <a:ea typeface="+mn-ea"/>
                <a:cs typeface="+mn-cs"/>
              </a:defRPr>
            </a:lvl4pPr>
            <a:lvl5pPr marL="1494900" indent="-342900" algn="l" defTabSz="914400" rtl="0" eaLnBrk="1" latinLnBrk="0" hangingPunct="1">
              <a:lnSpc>
                <a:spcPct val="90000"/>
              </a:lnSpc>
              <a:spcBef>
                <a:spcPts val="300"/>
              </a:spcBef>
              <a:buSzPct val="75000"/>
              <a:buFont typeface="FlandersArtSans-Regular" panose="00000500000000000000" pitchFamily="2" charset="0"/>
              <a:buChar char="-"/>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6500" lvl="1" indent="-457200">
              <a:lnSpc>
                <a:spcPct val="100000"/>
              </a:lnSpc>
              <a:spcBef>
                <a:spcPct val="20000"/>
              </a:spcBef>
              <a:buClr>
                <a:schemeClr val="tx1"/>
              </a:buClr>
              <a:buSzPct val="60000"/>
              <a:buFont typeface="Arial" panose="020B0604020202020204" pitchFamily="34" charset="0"/>
              <a:buChar char="•"/>
              <a:defRPr/>
            </a:pPr>
            <a:r>
              <a:rPr lang="nl-BE" sz="2000" dirty="0">
                <a:solidFill>
                  <a:schemeClr val="tx1">
                    <a:lumMod val="90000"/>
                    <a:lumOff val="10000"/>
                  </a:schemeClr>
                </a:solidFill>
              </a:rPr>
              <a:t>Food </a:t>
            </a:r>
            <a:r>
              <a:rPr lang="nl-BE" sz="2000" dirty="0" err="1">
                <a:solidFill>
                  <a:schemeClr val="tx1">
                    <a:lumMod val="90000"/>
                    <a:lumOff val="10000"/>
                  </a:schemeClr>
                </a:solidFill>
              </a:rPr>
              <a:t>ethics</a:t>
            </a:r>
            <a:endParaRPr lang="nl-BE" sz="2000" dirty="0">
              <a:solidFill>
                <a:schemeClr val="tx1">
                  <a:lumMod val="90000"/>
                  <a:lumOff val="10000"/>
                </a:schemeClr>
              </a:solidFill>
            </a:endParaRPr>
          </a:p>
          <a:p>
            <a:pPr marL="766500" lvl="1" indent="-457200">
              <a:lnSpc>
                <a:spcPct val="100000"/>
              </a:lnSpc>
              <a:spcBef>
                <a:spcPct val="20000"/>
              </a:spcBef>
              <a:buClr>
                <a:schemeClr val="tx1"/>
              </a:buClr>
              <a:buSzPct val="60000"/>
              <a:buFont typeface="Arial" panose="020B0604020202020204" pitchFamily="34" charset="0"/>
              <a:buChar char="•"/>
              <a:defRPr/>
            </a:pPr>
            <a:r>
              <a:rPr lang="nl-BE" sz="2000" dirty="0">
                <a:solidFill>
                  <a:schemeClr val="tx1">
                    <a:lumMod val="90000"/>
                    <a:lumOff val="10000"/>
                  </a:schemeClr>
                </a:solidFill>
              </a:rPr>
              <a:t>Get personal</a:t>
            </a:r>
          </a:p>
          <a:p>
            <a:pPr marL="766500" lvl="1" indent="-457200">
              <a:lnSpc>
                <a:spcPct val="100000"/>
              </a:lnSpc>
              <a:spcBef>
                <a:spcPct val="20000"/>
              </a:spcBef>
              <a:buClr>
                <a:schemeClr val="tx1"/>
              </a:buClr>
              <a:buSzPct val="60000"/>
              <a:buFont typeface="Arial" panose="020B0604020202020204" pitchFamily="34" charset="0"/>
              <a:buChar char="•"/>
              <a:defRPr/>
            </a:pPr>
            <a:r>
              <a:rPr lang="nl-BE" sz="2000" dirty="0">
                <a:solidFill>
                  <a:schemeClr val="tx1">
                    <a:lumMod val="90000"/>
                    <a:lumOff val="10000"/>
                  </a:schemeClr>
                </a:solidFill>
              </a:rPr>
              <a:t>Small is </a:t>
            </a:r>
            <a:r>
              <a:rPr lang="nl-BE" sz="2000" dirty="0" err="1">
                <a:solidFill>
                  <a:schemeClr val="tx1">
                    <a:lumMod val="90000"/>
                    <a:lumOff val="10000"/>
                  </a:schemeClr>
                </a:solidFill>
              </a:rPr>
              <a:t>the</a:t>
            </a:r>
            <a:r>
              <a:rPr lang="nl-BE" sz="2000" dirty="0">
                <a:solidFill>
                  <a:schemeClr val="tx1">
                    <a:lumMod val="90000"/>
                    <a:lumOff val="10000"/>
                  </a:schemeClr>
                </a:solidFill>
              </a:rPr>
              <a:t> new big</a:t>
            </a:r>
          </a:p>
          <a:p>
            <a:pPr marL="766500" lvl="1" indent="-457200">
              <a:lnSpc>
                <a:spcPct val="100000"/>
              </a:lnSpc>
              <a:spcBef>
                <a:spcPct val="20000"/>
              </a:spcBef>
              <a:buClr>
                <a:schemeClr val="tx1"/>
              </a:buClr>
              <a:buSzPct val="60000"/>
              <a:buFont typeface="Arial" panose="020B0604020202020204" pitchFamily="34" charset="0"/>
              <a:buChar char="•"/>
              <a:defRPr/>
            </a:pPr>
            <a:r>
              <a:rPr lang="nl-BE" sz="2000" dirty="0">
                <a:solidFill>
                  <a:schemeClr val="tx1">
                    <a:lumMod val="90000"/>
                    <a:lumOff val="10000"/>
                  </a:schemeClr>
                </a:solidFill>
              </a:rPr>
              <a:t>Take </a:t>
            </a:r>
            <a:r>
              <a:rPr lang="nl-BE" sz="2000" dirty="0" err="1">
                <a:solidFill>
                  <a:schemeClr val="tx1">
                    <a:lumMod val="90000"/>
                    <a:lumOff val="10000"/>
                  </a:schemeClr>
                </a:solidFill>
              </a:rPr>
              <a:t>it</a:t>
            </a:r>
            <a:r>
              <a:rPr lang="nl-BE" sz="2000" dirty="0">
                <a:solidFill>
                  <a:schemeClr val="tx1">
                    <a:lumMod val="90000"/>
                    <a:lumOff val="10000"/>
                  </a:schemeClr>
                </a:solidFill>
              </a:rPr>
              <a:t> easy</a:t>
            </a:r>
          </a:p>
        </p:txBody>
      </p:sp>
      <p:cxnSp>
        <p:nvCxnSpPr>
          <p:cNvPr id="17" name="Rechte verbindingslijn 16"/>
          <p:cNvCxnSpPr/>
          <p:nvPr/>
        </p:nvCxnSpPr>
        <p:spPr>
          <a:xfrm>
            <a:off x="1487163" y="2996952"/>
            <a:ext cx="63252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746646"/>
      </p:ext>
    </p:extLst>
  </p:cSld>
  <p:clrMapOvr>
    <a:masterClrMapping/>
  </p:clrMapOvr>
</p:sld>
</file>

<file path=ppt/theme/theme1.xml><?xml version="1.0" encoding="utf-8"?>
<a:theme xmlns:a="http://schemas.openxmlformats.org/drawingml/2006/main" name="Presentatie_VO_V6">
  <a:themeElements>
    <a:clrScheme name="Aangepast 2">
      <a:dk1>
        <a:srgbClr val="232322"/>
      </a:dk1>
      <a:lt1>
        <a:sysClr val="window" lastClr="FFFFFF"/>
      </a:lt1>
      <a:dk2>
        <a:srgbClr val="263277"/>
      </a:dk2>
      <a:lt2>
        <a:srgbClr val="F6F5F3"/>
      </a:lt2>
      <a:accent1>
        <a:srgbClr val="73B632"/>
      </a:accent1>
      <a:accent2>
        <a:srgbClr val="373636"/>
      </a:accent2>
      <a:accent3>
        <a:srgbClr val="E5DA04"/>
      </a:accent3>
      <a:accent4>
        <a:srgbClr val="6B6B6B"/>
      </a:accent4>
      <a:accent5>
        <a:srgbClr val="D5D5D5"/>
      </a:accent5>
      <a:accent6>
        <a:srgbClr val="989898"/>
      </a:accent6>
      <a:hlink>
        <a:srgbClr val="232322"/>
      </a:hlink>
      <a:folHlink>
        <a:srgbClr val="232322"/>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sjabloon1 [Alleen-lezen]" id="{2318026A-EAFF-48AB-A52E-A1F5A6002F2C}" vid="{F4F6ACE5-DCC4-48E1-960A-6FF0F5A24AB8}"/>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O">
    <a:dk1>
      <a:srgbClr val="232322"/>
    </a:dk1>
    <a:lt1>
      <a:sysClr val="window" lastClr="FFFFFF"/>
    </a:lt1>
    <a:dk2>
      <a:srgbClr val="263277"/>
    </a:dk2>
    <a:lt2>
      <a:srgbClr val="F6F5F3"/>
    </a:lt2>
    <a:accent1>
      <a:srgbClr val="73B632"/>
    </a:accent1>
    <a:accent2>
      <a:srgbClr val="373636"/>
    </a:accent2>
    <a:accent3>
      <a:srgbClr val="E5DA04"/>
    </a:accent3>
    <a:accent4>
      <a:srgbClr val="6B6B6B"/>
    </a:accent4>
    <a:accent5>
      <a:srgbClr val="D5D5D5"/>
    </a:accent5>
    <a:accent6>
      <a:srgbClr val="989898"/>
    </a:accent6>
    <a:hlink>
      <a:srgbClr val="263277"/>
    </a:hlink>
    <a:folHlink>
      <a:srgbClr val="73B63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917CC304D54241A7A75C07A995DA66" ma:contentTypeVersion="8" ma:contentTypeDescription="Create a new document." ma:contentTypeScope="" ma:versionID="d1ec424fa9875733bdd37cdda099c416">
  <xsd:schema xmlns:xsd="http://www.w3.org/2001/XMLSchema" xmlns:xs="http://www.w3.org/2001/XMLSchema" xmlns:p="http://schemas.microsoft.com/office/2006/metadata/properties" xmlns:ns2="b55ec1da-5331-4792-85f6-7d8eb5b30ff2" xmlns:ns3="ed69119d-a87e-4771-b77e-8ec1da09ffa6" xmlns:ns4="168a6455-a72e-4ee0-9e82-2da39352ffc0" targetNamespace="http://schemas.microsoft.com/office/2006/metadata/properties" ma:root="true" ma:fieldsID="82d0b825f105ff875c9d7ba4d3a29717" ns2:_="" ns3:_="" ns4:_="">
    <xsd:import namespace="b55ec1da-5331-4792-85f6-7d8eb5b30ff2"/>
    <xsd:import namespace="ed69119d-a87e-4771-b77e-8ec1da09ffa6"/>
    <xsd:import namespace="168a6455-a72e-4ee0-9e82-2da39352ffc0"/>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2:SharedWithDetails"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5ec1da-5331-4792-85f6-7d8eb5b30ff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d69119d-a87e-4771-b77e-8ec1da09ffa6"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8a6455-a72e-4ee0-9e82-2da39352ffc0"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b55ec1da-5331-4792-85f6-7d8eb5b30ff2">P6SS7ZPURDYD-607121742-2815</_dlc_DocId>
    <_dlc_DocIdUrl xmlns="b55ec1da-5331-4792-85f6-7d8eb5b30ff2">
      <Url>https://toerismevlaanderen.sharepoint.com/sites/teams/InclusiveTourism/_layouts/15/DocIdRedir.aspx?ID=P6SS7ZPURDYD-607121742-2815</Url>
      <Description>P6SS7ZPURDYD-607121742-2815</Description>
    </_dlc_DocIdUrl>
    <SharedWithUsers xmlns="ed69119d-a87e-4771-b77e-8ec1da09ffa6">
      <UserInfo>
        <DisplayName>Marlies Vergote</DisplayName>
        <AccountId>101</AccountId>
        <AccountType/>
      </UserInfo>
    </SharedWithUsers>
  </documentManagement>
</p:properties>
</file>

<file path=customXml/itemProps1.xml><?xml version="1.0" encoding="utf-8"?>
<ds:datastoreItem xmlns:ds="http://schemas.openxmlformats.org/officeDocument/2006/customXml" ds:itemID="{61B4AA63-5D75-474D-A668-B96723EE87A6}"/>
</file>

<file path=customXml/itemProps2.xml><?xml version="1.0" encoding="utf-8"?>
<ds:datastoreItem xmlns:ds="http://schemas.openxmlformats.org/officeDocument/2006/customXml" ds:itemID="{7BDEFEE1-6006-44C7-890C-7EB71D2E7331}"/>
</file>

<file path=customXml/itemProps3.xml><?xml version="1.0" encoding="utf-8"?>
<ds:datastoreItem xmlns:ds="http://schemas.openxmlformats.org/officeDocument/2006/customXml" ds:itemID="{F1FBFA86-23BF-42EA-8DD7-9678283249E9}"/>
</file>

<file path=customXml/itemProps4.xml><?xml version="1.0" encoding="utf-8"?>
<ds:datastoreItem xmlns:ds="http://schemas.openxmlformats.org/officeDocument/2006/customXml" ds:itemID="{DEDC3E3A-D429-4F2C-830C-498EA641540E}"/>
</file>

<file path=docProps/app.xml><?xml version="1.0" encoding="utf-8"?>
<Properties xmlns="http://schemas.openxmlformats.org/officeDocument/2006/extended-properties" xmlns:vt="http://schemas.openxmlformats.org/officeDocument/2006/docPropsVTypes">
  <Template/>
  <TotalTime>9552</TotalTime>
  <Words>1423</Words>
  <Application>Microsoft Office PowerPoint</Application>
  <PresentationFormat>Diavoorstelling (4:3)</PresentationFormat>
  <Paragraphs>437</Paragraphs>
  <Slides>38</Slides>
  <Notes>33</Notes>
  <HiddenSlides>0</HiddenSlides>
  <MMClips>0</MMClips>
  <ScaleCrop>false</ScaleCrop>
  <HeadingPairs>
    <vt:vector size="6" baseType="variant">
      <vt:variant>
        <vt:lpstr>Gebruikte lettertypen</vt:lpstr>
      </vt:variant>
      <vt:variant>
        <vt:i4>13</vt:i4>
      </vt:variant>
      <vt:variant>
        <vt:lpstr>Thema</vt:lpstr>
      </vt:variant>
      <vt:variant>
        <vt:i4>1</vt:i4>
      </vt:variant>
      <vt:variant>
        <vt:lpstr>Diatitels</vt:lpstr>
      </vt:variant>
      <vt:variant>
        <vt:i4>38</vt:i4>
      </vt:variant>
    </vt:vector>
  </HeadingPairs>
  <TitlesOfParts>
    <vt:vector size="52" baseType="lpstr">
      <vt:lpstr>FlandersArtSans-Bold</vt:lpstr>
      <vt:lpstr>Courier New</vt:lpstr>
      <vt:lpstr>MS PGothic</vt:lpstr>
      <vt:lpstr>FlandersArtSerif-Regular</vt:lpstr>
      <vt:lpstr>Arial Narrow</vt:lpstr>
      <vt:lpstr>Calibri</vt:lpstr>
      <vt:lpstr>FlandersArtSans-Light</vt:lpstr>
      <vt:lpstr>FlandersArtSans-Medium</vt:lpstr>
      <vt:lpstr>Wingdings</vt:lpstr>
      <vt:lpstr>Arial</vt:lpstr>
      <vt:lpstr>FlandersArtSans-Regular</vt:lpstr>
      <vt:lpstr>Verdana</vt:lpstr>
      <vt:lpstr>Wingdings 3</vt:lpstr>
      <vt:lpstr>Presentatie_VO_V6</vt:lpstr>
      <vt:lpstr>PowerPoint-presentatie</vt:lpstr>
      <vt:lpstr>Logies vormen een cruciale schakel in de customer journey van de toerist en dus ook in de algemene  tevredenheid van zijn bezoek. </vt:lpstr>
      <vt:lpstr>PowerPoint-presentatie</vt:lpstr>
      <vt:lpstr>Ondersteuning voor kwalitatieve logies</vt:lpstr>
      <vt:lpstr>PowerPoint-presentatie</vt:lpstr>
      <vt:lpstr>Van trend naar concept duurzaam</vt:lpstr>
      <vt:lpstr> Van trend naar concept   Millennials</vt:lpstr>
      <vt:lpstr>Raddison red</vt:lpstr>
      <vt:lpstr>PowerPoint-presentatie</vt:lpstr>
      <vt:lpstr>Van trend naar concept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De Cock, An</dc:creator>
  <cp:lastModifiedBy>Geudens, Griet</cp:lastModifiedBy>
  <cp:revision>532</cp:revision>
  <cp:lastPrinted>2017-10-02T07:27:15Z</cp:lastPrinted>
  <dcterms:created xsi:type="dcterms:W3CDTF">2015-03-09T08:59:43Z</dcterms:created>
  <dcterms:modified xsi:type="dcterms:W3CDTF">2017-11-06T13:32:26Z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51a56aaf-2817-4898-baa0-3914ad66d95b</vt:lpwstr>
  </property>
  <property fmtid="{D5CDD505-2E9C-101B-9397-08002B2CF9AE}" pid="3" name="ContentTypeId">
    <vt:lpwstr>0x01010007917CC304D54241A7A75C07A995DA66</vt:lpwstr>
  </property>
</Properties>
</file>