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handoutMasterIdLst>
    <p:handoutMasterId r:id="rId27"/>
  </p:handoutMasterIdLst>
  <p:sldIdLst>
    <p:sldId id="256" r:id="rId6"/>
    <p:sldId id="285" r:id="rId7"/>
    <p:sldId id="286" r:id="rId8"/>
    <p:sldId id="284" r:id="rId9"/>
    <p:sldId id="275" r:id="rId10"/>
    <p:sldId id="287" r:id="rId11"/>
    <p:sldId id="294" r:id="rId12"/>
    <p:sldId id="295" r:id="rId13"/>
    <p:sldId id="296" r:id="rId14"/>
    <p:sldId id="290" r:id="rId15"/>
    <p:sldId id="291" r:id="rId16"/>
    <p:sldId id="292" r:id="rId17"/>
    <p:sldId id="293" r:id="rId18"/>
    <p:sldId id="288" r:id="rId19"/>
    <p:sldId id="297" r:id="rId20"/>
    <p:sldId id="298" r:id="rId21"/>
    <p:sldId id="289" r:id="rId22"/>
    <p:sldId id="282" r:id="rId23"/>
    <p:sldId id="283" r:id="rId24"/>
    <p:sldId id="276" r:id="rId2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820"/>
    <a:srgbClr val="0081A6"/>
    <a:srgbClr val="E1B87F"/>
    <a:srgbClr val="E4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2"/>
    <p:restoredTop sz="94674"/>
  </p:normalViewPr>
  <p:slideViewPr>
    <p:cSldViewPr>
      <p:cViewPr varScale="1">
        <p:scale>
          <a:sx n="61" d="100"/>
          <a:sy n="61" d="100"/>
        </p:scale>
        <p:origin x="17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5B7EBE-9755-49B8-8DA2-F8ABC4030120}" type="datetimeFigureOut">
              <a:rPr lang="nl-BE" smtClean="0"/>
              <a:t>19/06/2019</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EF1EAE-DF47-4D21-98A5-1667A07F8539}" type="slidenum">
              <a:rPr lang="nl-BE" smtClean="0"/>
              <a:t>‹nr.›</a:t>
            </a:fld>
            <a:endParaRPr lang="nl-BE"/>
          </a:p>
        </p:txBody>
      </p:sp>
    </p:spTree>
    <p:extLst>
      <p:ext uri="{BB962C8B-B14F-4D97-AF65-F5344CB8AC3E}">
        <p14:creationId xmlns:p14="http://schemas.microsoft.com/office/powerpoint/2010/main" val="87029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1D7AA-F61C-E547-82A9-1DFBA34F6197}" type="datetimeFigureOut">
              <a:rPr lang="en-US" smtClean="0"/>
              <a:t>6/19/2019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37C35-69FA-9946-B812-E74F32843B22}" type="slidenum">
              <a:rPr lang="en-US" smtClean="0"/>
              <a:t>‹nr.›</a:t>
            </a:fld>
            <a:endParaRPr lang="en-US"/>
          </a:p>
        </p:txBody>
      </p:sp>
    </p:spTree>
    <p:extLst>
      <p:ext uri="{BB962C8B-B14F-4D97-AF65-F5344CB8AC3E}">
        <p14:creationId xmlns:p14="http://schemas.microsoft.com/office/powerpoint/2010/main" val="89685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37C35-69FA-9946-B812-E74F32843B22}" type="slidenum">
              <a:rPr lang="en-US" smtClean="0"/>
              <a:t>1</a:t>
            </a:fld>
            <a:endParaRPr lang="en-US"/>
          </a:p>
        </p:txBody>
      </p:sp>
    </p:spTree>
    <p:extLst>
      <p:ext uri="{BB962C8B-B14F-4D97-AF65-F5344CB8AC3E}">
        <p14:creationId xmlns:p14="http://schemas.microsoft.com/office/powerpoint/2010/main" val="23673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37C35-69FA-9946-B812-E74F32843B22}" type="slidenum">
              <a:rPr lang="en-US" smtClean="0"/>
              <a:t>4</a:t>
            </a:fld>
            <a:endParaRPr lang="en-US"/>
          </a:p>
        </p:txBody>
      </p:sp>
    </p:spTree>
    <p:extLst>
      <p:ext uri="{BB962C8B-B14F-4D97-AF65-F5344CB8AC3E}">
        <p14:creationId xmlns:p14="http://schemas.microsoft.com/office/powerpoint/2010/main" val="23673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37C35-69FA-9946-B812-E74F32843B22}" type="slidenum">
              <a:rPr lang="en-US" smtClean="0"/>
              <a:t>18</a:t>
            </a:fld>
            <a:endParaRPr lang="en-US"/>
          </a:p>
        </p:txBody>
      </p:sp>
    </p:spTree>
    <p:extLst>
      <p:ext uri="{BB962C8B-B14F-4D97-AF65-F5344CB8AC3E}">
        <p14:creationId xmlns:p14="http://schemas.microsoft.com/office/powerpoint/2010/main" val="23673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59D0AFF-EA46-4B1D-B3A7-049FDC0B34D7}" type="datetimeFigureOut">
              <a:rPr lang="nl-BE" smtClean="0"/>
              <a:t>19/06/2019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425662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59D0AFF-EA46-4B1D-B3A7-049FDC0B34D7}" type="datetimeFigureOut">
              <a:rPr lang="nl-BE" smtClean="0"/>
              <a:t>19/06/2019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150726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59D0AFF-EA46-4B1D-B3A7-049FDC0B34D7}" type="datetimeFigureOut">
              <a:rPr lang="nl-BE" smtClean="0"/>
              <a:t>19/06/2019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1681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628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0508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2639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18795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2418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410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756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140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59D0AFF-EA46-4B1D-B3A7-049FDC0B34D7}" type="datetimeFigureOut">
              <a:rPr lang="nl-BE" smtClean="0"/>
              <a:t>19/06/2019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2526882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383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2711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3869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59D0AFF-EA46-4B1D-B3A7-049FDC0B34D7}" type="datetimeFigureOut">
              <a:rPr lang="nl-BE" smtClean="0"/>
              <a:t>19/06/2019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4411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959D0AFF-EA46-4B1D-B3A7-049FDC0B34D7}" type="datetimeFigureOut">
              <a:rPr lang="nl-BE" smtClean="0"/>
              <a:t>19/06/2019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286680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959D0AFF-EA46-4B1D-B3A7-049FDC0B34D7}" type="datetimeFigureOut">
              <a:rPr lang="nl-BE" smtClean="0"/>
              <a:t>19/06/2019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18459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959D0AFF-EA46-4B1D-B3A7-049FDC0B34D7}" type="datetimeFigureOut">
              <a:rPr lang="nl-BE" smtClean="0"/>
              <a:t>19/06/2019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214979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59D0AFF-EA46-4B1D-B3A7-049FDC0B34D7}" type="datetimeFigureOut">
              <a:rPr lang="nl-BE" smtClean="0"/>
              <a:t>19/06/2019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307744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59D0AFF-EA46-4B1D-B3A7-049FDC0B34D7}" type="datetimeFigureOut">
              <a:rPr lang="nl-BE" smtClean="0"/>
              <a:t>19/06/2019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26358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59D0AFF-EA46-4B1D-B3A7-049FDC0B34D7}" type="datetimeFigureOut">
              <a:rPr lang="nl-BE" smtClean="0"/>
              <a:t>19/06/2019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1B68FE-AF94-42C5-9434-DED64B5FE700}" type="slidenum">
              <a:rPr lang="nl-BE" smtClean="0"/>
              <a:t>‹nr.›</a:t>
            </a:fld>
            <a:endParaRPr lang="nl-BE"/>
          </a:p>
        </p:txBody>
      </p:sp>
    </p:spTree>
    <p:extLst>
      <p:ext uri="{BB962C8B-B14F-4D97-AF65-F5344CB8AC3E}">
        <p14:creationId xmlns:p14="http://schemas.microsoft.com/office/powerpoint/2010/main" val="364805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D0AFF-EA46-4B1D-B3A7-049FDC0B34D7}" type="datetimeFigureOut">
              <a:rPr lang="nl-BE" smtClean="0"/>
              <a:t>19/06/2019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B68FE-AF94-42C5-9434-DED64B5FE700}" type="slidenum">
              <a:rPr lang="nl-BE" smtClean="0"/>
              <a:t>‹nr.›</a:t>
            </a:fld>
            <a:endParaRPr lang="nl-BE"/>
          </a:p>
        </p:txBody>
      </p:sp>
    </p:spTree>
    <p:extLst>
      <p:ext uri="{BB962C8B-B14F-4D97-AF65-F5344CB8AC3E}">
        <p14:creationId xmlns:p14="http://schemas.microsoft.com/office/powerpoint/2010/main" val="296470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solidFill>
                  <a:prstClr val="black">
                    <a:tint val="75000"/>
                  </a:prstClr>
                </a:solidFill>
              </a:rPr>
              <a:pPr/>
              <a:t>19-6-2019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4634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U6hMCu6G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275856" y="0"/>
            <a:ext cx="7344816" cy="7344816"/>
          </a:xfrm>
          <a:prstGeom prst="rect">
            <a:avLst/>
          </a:prstGeom>
        </p:spPr>
      </p:pic>
      <p:sp>
        <p:nvSpPr>
          <p:cNvPr id="10" name="Title 2"/>
          <p:cNvSpPr>
            <a:spLocks noGrp="1"/>
          </p:cNvSpPr>
          <p:nvPr>
            <p:ph type="ctrTitle"/>
          </p:nvPr>
        </p:nvSpPr>
        <p:spPr>
          <a:xfrm>
            <a:off x="323528" y="569580"/>
            <a:ext cx="7250162" cy="699180"/>
          </a:xfrm>
        </p:spPr>
        <p:txBody>
          <a:bodyPr>
            <a:normAutofit fontScale="90000"/>
          </a:bodyPr>
          <a:lstStyle/>
          <a:p>
            <a:pPr algn="l"/>
            <a:r>
              <a:rPr lang="en-US" sz="3100" dirty="0">
                <a:solidFill>
                  <a:srgbClr val="101820"/>
                </a:solidFill>
                <a:latin typeface="MillerDisplay Roman" charset="0"/>
                <a:ea typeface="MillerDisplay Roman" charset="0"/>
                <a:cs typeface="MillerDisplay Roman" charset="0"/>
              </a:rPr>
              <a:t>Monitoring </a:t>
            </a:r>
            <a:r>
              <a:rPr lang="en-US" sz="3100" dirty="0" err="1">
                <a:solidFill>
                  <a:srgbClr val="101820"/>
                </a:solidFill>
                <a:latin typeface="MillerDisplay Roman" charset="0"/>
                <a:ea typeface="MillerDisplay Roman" charset="0"/>
                <a:cs typeface="MillerDisplay Roman" charset="0"/>
              </a:rPr>
              <a:t>Hefboomproject</a:t>
            </a:r>
            <a:r>
              <a:rPr lang="en-US" sz="3100" dirty="0">
                <a:solidFill>
                  <a:srgbClr val="101820"/>
                </a:solidFill>
                <a:latin typeface="MillerDisplay Roman" charset="0"/>
                <a:ea typeface="MillerDisplay Roman" charset="0"/>
                <a:cs typeface="MillerDisplay Roman" charset="0"/>
              </a:rPr>
              <a:t>  </a:t>
            </a:r>
            <a:br>
              <a:rPr lang="en-US" sz="3100" dirty="0">
                <a:solidFill>
                  <a:srgbClr val="101820"/>
                </a:solidFill>
                <a:latin typeface="MillerDisplay Roman" charset="0"/>
                <a:ea typeface="MillerDisplay Roman" charset="0"/>
                <a:cs typeface="MillerDisplay Roman" charset="0"/>
              </a:rPr>
            </a:br>
            <a:r>
              <a:rPr lang="en-US" sz="3100" dirty="0">
                <a:solidFill>
                  <a:srgbClr val="101820"/>
                </a:solidFill>
                <a:latin typeface="MillerDisplay Roman" charset="0"/>
                <a:ea typeface="MillerDisplay Roman" charset="0"/>
                <a:cs typeface="MillerDisplay Roman" charset="0"/>
              </a:rPr>
              <a:t>Welkom: we </a:t>
            </a:r>
            <a:r>
              <a:rPr lang="en-US" sz="3100" dirty="0" err="1">
                <a:solidFill>
                  <a:srgbClr val="101820"/>
                </a:solidFill>
                <a:latin typeface="MillerDisplay Roman" charset="0"/>
                <a:ea typeface="MillerDisplay Roman" charset="0"/>
                <a:cs typeface="MillerDisplay Roman" charset="0"/>
              </a:rPr>
              <a:t>zijn</a:t>
            </a:r>
            <a:r>
              <a:rPr lang="en-US" sz="3200" dirty="0">
                <a:solidFill>
                  <a:srgbClr val="101820"/>
                </a:solidFill>
                <a:latin typeface="MillerDisplay Roman" charset="0"/>
                <a:ea typeface="MillerDisplay Roman" charset="0"/>
                <a:cs typeface="MillerDisplay Roman" charset="0"/>
              </a:rPr>
              <a:t> 1 </a:t>
            </a:r>
            <a:r>
              <a:rPr lang="en-US" sz="3200" dirty="0" err="1">
                <a:solidFill>
                  <a:srgbClr val="101820"/>
                </a:solidFill>
                <a:latin typeface="MillerDisplay Roman" charset="0"/>
                <a:ea typeface="MillerDisplay Roman" charset="0"/>
                <a:cs typeface="MillerDisplay Roman" charset="0"/>
              </a:rPr>
              <a:t>jaar</a:t>
            </a:r>
            <a:r>
              <a:rPr lang="en-US" sz="3200" dirty="0">
                <a:solidFill>
                  <a:srgbClr val="101820"/>
                </a:solidFill>
                <a:latin typeface="MillerDisplay Roman" charset="0"/>
                <a:ea typeface="MillerDisplay Roman" charset="0"/>
                <a:cs typeface="MillerDisplay Roman" charset="0"/>
              </a:rPr>
              <a:t> open!</a:t>
            </a:r>
          </a:p>
        </p:txBody>
      </p:sp>
      <p:sp>
        <p:nvSpPr>
          <p:cNvPr id="2" name="Rectangle 1"/>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11"/>
          <p:cNvSpPr txBox="1"/>
          <p:nvPr/>
        </p:nvSpPr>
        <p:spPr>
          <a:xfrm>
            <a:off x="445604" y="5589240"/>
            <a:ext cx="8496238" cy="1015663"/>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Liesbeth Van Nerom &amp; Siel Meulendijks </a:t>
            </a:r>
          </a:p>
          <a:p>
            <a:r>
              <a:rPr lang="nl-BE" sz="2000" dirty="0">
                <a:solidFill>
                  <a:srgbClr val="E40046"/>
                </a:solidFill>
                <a:latin typeface="Vaud Display Book" charset="0"/>
                <a:ea typeface="Vaud Display Book" charset="0"/>
                <a:cs typeface="Vaud Display Book" charset="0"/>
              </a:rPr>
              <a:t>I.s.m. Sofie Wauters &amp; Louise Derre, Toerisme Vlaanderen</a:t>
            </a:r>
          </a:p>
          <a:p>
            <a:endParaRPr lang="nl-BE" sz="2000" dirty="0">
              <a:solidFill>
                <a:srgbClr val="E40046"/>
              </a:solidFill>
              <a:latin typeface="Vaud Display Book" charset="0"/>
              <a:ea typeface="Vaud Display Book" charset="0"/>
              <a:cs typeface="Vaud Display Book" charset="0"/>
            </a:endParaRPr>
          </a:p>
        </p:txBody>
      </p:sp>
      <p:pic>
        <p:nvPicPr>
          <p:cNvPr id="205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04" y="1412776"/>
            <a:ext cx="5494548" cy="4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387425"/>
            <a:ext cx="2490075" cy="2490075"/>
          </a:xfrm>
          <a:prstGeom prst="rect">
            <a:avLst/>
          </a:prstGeom>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4" y="1340768"/>
            <a:ext cx="1603829" cy="20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6426" y="3406775"/>
            <a:ext cx="1613617" cy="228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71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rotWithShape="1">
          <a:blip r:embed="rId2"/>
          <a:srcRect l="4685" t="16250" r="23282" b="6805"/>
          <a:stretch/>
        </p:blipFill>
        <p:spPr bwMode="auto">
          <a:xfrm>
            <a:off x="179070" y="789622"/>
            <a:ext cx="8785860" cy="5278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353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2817" t="15857" r="24804" b="6662"/>
          <a:stretch/>
        </p:blipFill>
        <p:spPr bwMode="auto">
          <a:xfrm>
            <a:off x="76200" y="721995"/>
            <a:ext cx="8991600" cy="5414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13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5619" t="15552" r="34424" b="6941"/>
          <a:stretch/>
        </p:blipFill>
        <p:spPr bwMode="auto">
          <a:xfrm>
            <a:off x="35496" y="207010"/>
            <a:ext cx="8967534" cy="6534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83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395536" y="1700808"/>
            <a:ext cx="7999864" cy="48245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nl-BE" dirty="0">
                <a:latin typeface="Vaud Display Book"/>
                <a:ea typeface="Calibri"/>
                <a:cs typeface="Times New Roman"/>
              </a:rPr>
              <a:t>7 fases:</a:t>
            </a:r>
          </a:p>
          <a:p>
            <a:pPr marL="457200" lvl="1" indent="0">
              <a:buNone/>
            </a:pPr>
            <a:endParaRPr lang="nl-BE" sz="1800" dirty="0">
              <a:latin typeface="Vaud Display Book"/>
              <a:ea typeface="Vaud Display Book" charset="0"/>
              <a:cs typeface="Vaud Display Book" charset="0"/>
            </a:endParaRPr>
          </a:p>
          <a:p>
            <a:pPr marL="457200" lvl="1" indent="0">
              <a:buNone/>
            </a:pPr>
            <a:r>
              <a:rPr lang="nl-BE" sz="1800" dirty="0">
                <a:latin typeface="Vaud Display Book"/>
                <a:ea typeface="Vaud Display Book" charset="0"/>
                <a:cs typeface="Vaud Display Book" charset="0"/>
              </a:rPr>
              <a:t>6) Analyse en verwerking, terugkoppelen resultaten intern en extern naar beleid en rapportage (zoals jaarverslagen) </a:t>
            </a:r>
          </a:p>
          <a:p>
            <a:pPr marL="457200" lvl="1" indent="0">
              <a:buNone/>
            </a:pPr>
            <a:endParaRPr lang="nl-BE" sz="1800" dirty="0">
              <a:latin typeface="Vaud Display Book"/>
              <a:ea typeface="Vaud Display Book" charset="0"/>
              <a:cs typeface="Vaud Display Book" charset="0"/>
            </a:endParaRPr>
          </a:p>
          <a:p>
            <a:pPr marL="457200" lvl="1" indent="0">
              <a:buNone/>
            </a:pPr>
            <a:r>
              <a:rPr lang="nl-BE" sz="1800" dirty="0">
                <a:latin typeface="Vaud Display Book"/>
                <a:ea typeface="Vaud Display Book" charset="0"/>
                <a:cs typeface="Vaud Display Book" charset="0"/>
              </a:rPr>
              <a:t>7) Impact! bijsturen signalisatie, </a:t>
            </a:r>
            <a:r>
              <a:rPr lang="nl-BE" sz="1800" dirty="0" err="1">
                <a:latin typeface="Vaud Display Book"/>
                <a:ea typeface="Vaud Display Book" charset="0"/>
                <a:cs typeface="Vaud Display Book" charset="0"/>
              </a:rPr>
              <a:t>teruglinken</a:t>
            </a:r>
            <a:r>
              <a:rPr lang="nl-BE" sz="1800" dirty="0">
                <a:latin typeface="Vaud Display Book"/>
                <a:ea typeface="Vaud Display Book" charset="0"/>
                <a:cs typeface="Vaud Display Book" charset="0"/>
              </a:rPr>
              <a:t> naar processen rond de </a:t>
            </a:r>
            <a:r>
              <a:rPr lang="nl-BE" sz="1800" dirty="0" err="1">
                <a:latin typeface="Vaud Display Book"/>
                <a:ea typeface="Vaud Display Book" charset="0"/>
                <a:cs typeface="Vaud Display Book" charset="0"/>
              </a:rPr>
              <a:t>visitor</a:t>
            </a:r>
            <a:r>
              <a:rPr lang="nl-BE" sz="1800" dirty="0">
                <a:latin typeface="Vaud Display Book"/>
                <a:ea typeface="Vaud Display Book" charset="0"/>
                <a:cs typeface="Vaud Display Book" charset="0"/>
              </a:rPr>
              <a:t> </a:t>
            </a:r>
            <a:r>
              <a:rPr lang="nl-BE" sz="1800" dirty="0" err="1">
                <a:latin typeface="Vaud Display Book"/>
                <a:ea typeface="Vaud Display Book" charset="0"/>
                <a:cs typeface="Vaud Display Book" charset="0"/>
              </a:rPr>
              <a:t>journey</a:t>
            </a:r>
            <a:r>
              <a:rPr lang="nl-BE" sz="1800" dirty="0">
                <a:latin typeface="Vaud Display Book"/>
                <a:ea typeface="Vaud Display Book" charset="0"/>
                <a:cs typeface="Vaud Display Book" charset="0"/>
              </a:rPr>
              <a:t>, bijsturen aanbod publieksbemiddeling, ondersteuning  van beleidslijnen, uitdiepen van ‘pure’ bezoekerscijfers</a:t>
            </a:r>
          </a:p>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2000" dirty="0">
              <a:latin typeface="Vaud Display Book" charset="0"/>
              <a:ea typeface="Vaud Display Book" charset="0"/>
              <a:cs typeface="Vaud Display Book" charset="0"/>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514394"/>
            <a:ext cx="6840760" cy="87803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101820"/>
                </a:solidFill>
                <a:latin typeface="MillerDisplay Roman" charset="0"/>
                <a:ea typeface="MillerDisplay Roman" charset="0"/>
                <a:cs typeface="MillerDisplay Roman" charset="0"/>
              </a:rPr>
              <a:t>Monitoring </a:t>
            </a:r>
            <a:r>
              <a:rPr lang="en-US" sz="2800" dirty="0" err="1">
                <a:solidFill>
                  <a:srgbClr val="101820"/>
                </a:solidFill>
                <a:latin typeface="MillerDisplay Roman" charset="0"/>
                <a:ea typeface="MillerDisplay Roman" charset="0"/>
                <a:cs typeface="MillerDisplay Roman" charset="0"/>
              </a:rPr>
              <a:t>Hefboomproject</a:t>
            </a:r>
            <a:r>
              <a:rPr lang="en-US" sz="2800" dirty="0">
                <a:solidFill>
                  <a:srgbClr val="101820"/>
                </a:solidFill>
                <a:latin typeface="MillerDisplay Roman" charset="0"/>
                <a:ea typeface="MillerDisplay Roman" charset="0"/>
                <a:cs typeface="MillerDisplay Roman" charset="0"/>
              </a:rPr>
              <a:t>  </a:t>
            </a:r>
            <a:br>
              <a:rPr lang="en-US" sz="2800" dirty="0">
                <a:solidFill>
                  <a:srgbClr val="101820"/>
                </a:solidFill>
                <a:latin typeface="MillerDisplay Roman" charset="0"/>
                <a:ea typeface="MillerDisplay Roman" charset="0"/>
                <a:cs typeface="MillerDisplay Roman" charset="0"/>
              </a:rPr>
            </a:br>
            <a:r>
              <a:rPr lang="en-US" sz="2800" dirty="0">
                <a:solidFill>
                  <a:srgbClr val="101820"/>
                </a:solidFill>
                <a:latin typeface="MillerDisplay Roman" charset="0"/>
                <a:ea typeface="MillerDisplay Roman" charset="0"/>
                <a:cs typeface="MillerDisplay Roman" charset="0"/>
              </a:rPr>
              <a:t>Museum Hof van Busleyden</a:t>
            </a:r>
            <a:endParaRPr lang="nl-BE" sz="2800" dirty="0"/>
          </a:p>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395536" y="1311393"/>
            <a:ext cx="5589909" cy="415498"/>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Aanpak van de </a:t>
            </a:r>
            <a:r>
              <a:rPr lang="nl-BE" sz="2000" u="sng" dirty="0">
                <a:solidFill>
                  <a:srgbClr val="E40046"/>
                </a:solidFill>
                <a:latin typeface="Vaud Display Book" charset="0"/>
                <a:ea typeface="Vaud Display Book" charset="0"/>
                <a:cs typeface="Vaud Display Book" charset="0"/>
              </a:rPr>
              <a:t>tevredenheid</a:t>
            </a:r>
            <a:r>
              <a:rPr lang="nl-BE" sz="2000" dirty="0">
                <a:solidFill>
                  <a:srgbClr val="E40046"/>
                </a:solidFill>
                <a:latin typeface="Vaud Display Book" charset="0"/>
                <a:ea typeface="Vaud Display Book" charset="0"/>
                <a:cs typeface="Vaud Display Book" charset="0"/>
              </a:rPr>
              <a:t>sbevragingen</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611560" y="1783791"/>
            <a:ext cx="6246440" cy="3477875"/>
          </a:xfrm>
          <a:prstGeom prst="rect">
            <a:avLst/>
          </a:prstGeom>
        </p:spPr>
        <p:txBody>
          <a:bodyPr wrap="square">
            <a:spAutoFit/>
          </a:bodyPr>
          <a:lstStyle/>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p:txBody>
      </p:sp>
    </p:spTree>
    <p:extLst>
      <p:ext uri="{BB962C8B-B14F-4D97-AF65-F5344CB8AC3E}">
        <p14:creationId xmlns:p14="http://schemas.microsoft.com/office/powerpoint/2010/main" val="163347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395536" y="1700808"/>
            <a:ext cx="7999864" cy="48245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2000" dirty="0">
              <a:latin typeface="Vaud Display Book" charset="0"/>
              <a:ea typeface="Vaud Display Book" charset="0"/>
              <a:cs typeface="Vaud Display Book" charset="0"/>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514394"/>
            <a:ext cx="6840760" cy="87803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101820"/>
                </a:solidFill>
                <a:latin typeface="MillerDisplay Roman" charset="0"/>
                <a:ea typeface="MillerDisplay Roman" charset="0"/>
                <a:cs typeface="MillerDisplay Roman" charset="0"/>
              </a:rPr>
              <a:t>Monitoring </a:t>
            </a:r>
            <a:r>
              <a:rPr lang="en-US" sz="2800" dirty="0" err="1">
                <a:solidFill>
                  <a:srgbClr val="101820"/>
                </a:solidFill>
                <a:latin typeface="MillerDisplay Roman" charset="0"/>
                <a:ea typeface="MillerDisplay Roman" charset="0"/>
                <a:cs typeface="MillerDisplay Roman" charset="0"/>
              </a:rPr>
              <a:t>Hefboomproject</a:t>
            </a:r>
            <a:r>
              <a:rPr lang="en-US" sz="2800" dirty="0">
                <a:solidFill>
                  <a:srgbClr val="101820"/>
                </a:solidFill>
                <a:latin typeface="MillerDisplay Roman" charset="0"/>
                <a:ea typeface="MillerDisplay Roman" charset="0"/>
                <a:cs typeface="MillerDisplay Roman" charset="0"/>
              </a:rPr>
              <a:t>  </a:t>
            </a:r>
            <a:br>
              <a:rPr lang="en-US" sz="2800" dirty="0">
                <a:solidFill>
                  <a:srgbClr val="101820"/>
                </a:solidFill>
                <a:latin typeface="MillerDisplay Roman" charset="0"/>
                <a:ea typeface="MillerDisplay Roman" charset="0"/>
                <a:cs typeface="MillerDisplay Roman" charset="0"/>
              </a:rPr>
            </a:br>
            <a:r>
              <a:rPr lang="en-US" sz="2800" dirty="0">
                <a:solidFill>
                  <a:srgbClr val="101820"/>
                </a:solidFill>
                <a:latin typeface="MillerDisplay Roman" charset="0"/>
                <a:ea typeface="MillerDisplay Roman" charset="0"/>
                <a:cs typeface="MillerDisplay Roman" charset="0"/>
              </a:rPr>
              <a:t>Museum Hof van Busleyden</a:t>
            </a:r>
            <a:endParaRPr lang="nl-BE" sz="2800" dirty="0"/>
          </a:p>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395536" y="1311393"/>
            <a:ext cx="5589909" cy="415498"/>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Enkele concrete bevindingen</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611560" y="1783791"/>
            <a:ext cx="6246440" cy="3477875"/>
          </a:xfrm>
          <a:prstGeom prst="rect">
            <a:avLst/>
          </a:prstGeom>
        </p:spPr>
        <p:txBody>
          <a:bodyPr wrap="square">
            <a:spAutoFit/>
          </a:bodyPr>
          <a:lstStyle/>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p:txBody>
      </p:sp>
      <p:sp>
        <p:nvSpPr>
          <p:cNvPr id="2" name="Rechthoek 1"/>
          <p:cNvSpPr/>
          <p:nvPr/>
        </p:nvSpPr>
        <p:spPr>
          <a:xfrm>
            <a:off x="611560" y="1726891"/>
            <a:ext cx="6246440" cy="5078313"/>
          </a:xfrm>
          <a:prstGeom prst="rect">
            <a:avLst/>
          </a:prstGeom>
        </p:spPr>
        <p:txBody>
          <a:bodyPr wrap="square">
            <a:spAutoFit/>
          </a:bodyPr>
          <a:lstStyle/>
          <a:p>
            <a:pPr lvl="1"/>
            <a:r>
              <a:rPr lang="nl-BE" dirty="0">
                <a:solidFill>
                  <a:prstClr val="black"/>
                </a:solidFill>
                <a:latin typeface="Vaud Display Book"/>
                <a:ea typeface="Calibri"/>
                <a:cs typeface="Times New Roman"/>
              </a:rPr>
              <a:t>2018 opmerkingen </a:t>
            </a:r>
            <a:r>
              <a:rPr lang="nl-BE" dirty="0" err="1">
                <a:solidFill>
                  <a:prstClr val="black"/>
                </a:solidFill>
                <a:latin typeface="Vaud Display Book"/>
                <a:ea typeface="Calibri"/>
                <a:cs typeface="Times New Roman"/>
              </a:rPr>
              <a:t>mbt</a:t>
            </a:r>
            <a:r>
              <a:rPr lang="nl-BE" dirty="0">
                <a:solidFill>
                  <a:prstClr val="black"/>
                </a:solidFill>
                <a:latin typeface="Vaud Display Book"/>
                <a:ea typeface="Calibri"/>
                <a:cs typeface="Times New Roman"/>
              </a:rPr>
              <a:t> toegankelijkheid, veiligheid en signalisatie -&gt; meteen opgevolgd en aangepast in de eerste werkingsmaanden na opening!</a:t>
            </a:r>
          </a:p>
          <a:p>
            <a:pPr lvl="1"/>
            <a:endParaRPr lang="nl-BE" dirty="0">
              <a:solidFill>
                <a:prstClr val="black"/>
              </a:solidFill>
              <a:latin typeface="Vaud Display Book"/>
              <a:ea typeface="Calibri"/>
              <a:cs typeface="Times New Roman"/>
            </a:endParaRPr>
          </a:p>
          <a:p>
            <a:pPr lvl="1"/>
            <a:r>
              <a:rPr lang="nl-BE" dirty="0">
                <a:solidFill>
                  <a:prstClr val="black"/>
                </a:solidFill>
                <a:latin typeface="Vaud Display Book"/>
                <a:ea typeface="Calibri"/>
                <a:cs typeface="Times New Roman"/>
              </a:rPr>
              <a:t>opmerkingen </a:t>
            </a:r>
            <a:r>
              <a:rPr lang="nl-BE" dirty="0" err="1">
                <a:solidFill>
                  <a:prstClr val="black"/>
                </a:solidFill>
                <a:latin typeface="Vaud Display Book"/>
                <a:ea typeface="Calibri"/>
                <a:cs typeface="Times New Roman"/>
              </a:rPr>
              <a:t>mbt</a:t>
            </a:r>
            <a:r>
              <a:rPr lang="nl-BE" dirty="0">
                <a:solidFill>
                  <a:prstClr val="black"/>
                </a:solidFill>
                <a:latin typeface="Vaud Display Book"/>
                <a:ea typeface="Calibri"/>
                <a:cs typeface="Times New Roman"/>
              </a:rPr>
              <a:t> </a:t>
            </a:r>
            <a:r>
              <a:rPr lang="nl-BE" dirty="0" err="1">
                <a:solidFill>
                  <a:prstClr val="black"/>
                </a:solidFill>
                <a:latin typeface="Vaud Display Book"/>
                <a:ea typeface="Calibri"/>
                <a:cs typeface="Times New Roman"/>
              </a:rPr>
              <a:t>franstalig</a:t>
            </a:r>
            <a:r>
              <a:rPr lang="nl-BE" dirty="0">
                <a:solidFill>
                  <a:prstClr val="black"/>
                </a:solidFill>
                <a:latin typeface="Vaud Display Book"/>
                <a:ea typeface="Calibri"/>
                <a:cs typeface="Times New Roman"/>
              </a:rPr>
              <a:t> landsgedeelte : werden in 2018 bijna niet bereikt -&gt; al beetje evolutie tijdens expo </a:t>
            </a:r>
            <a:r>
              <a:rPr lang="nl-BE" dirty="0" err="1">
                <a:solidFill>
                  <a:prstClr val="black"/>
                </a:solidFill>
                <a:latin typeface="Vaud Display Book"/>
                <a:ea typeface="Calibri"/>
                <a:cs typeface="Times New Roman"/>
              </a:rPr>
              <a:t>Berlinde</a:t>
            </a:r>
            <a:r>
              <a:rPr lang="nl-BE" dirty="0">
                <a:solidFill>
                  <a:prstClr val="black"/>
                </a:solidFill>
                <a:latin typeface="Vaud Display Book"/>
                <a:ea typeface="Calibri"/>
                <a:cs typeface="Times New Roman"/>
              </a:rPr>
              <a:t> De </a:t>
            </a:r>
            <a:r>
              <a:rPr lang="nl-BE" dirty="0" err="1">
                <a:solidFill>
                  <a:prstClr val="black"/>
                </a:solidFill>
                <a:latin typeface="Vaud Display Book"/>
                <a:ea typeface="Calibri"/>
                <a:cs typeface="Times New Roman"/>
              </a:rPr>
              <a:t>Bruyckere</a:t>
            </a:r>
            <a:r>
              <a:rPr lang="nl-BE" dirty="0">
                <a:solidFill>
                  <a:prstClr val="black"/>
                </a:solidFill>
                <a:latin typeface="Vaud Display Book"/>
                <a:ea typeface="Calibri"/>
                <a:cs typeface="Times New Roman"/>
              </a:rPr>
              <a:t> in 2019 -&gt; toont nood aan meertalige communicatie of extra inzet op bepaalde buitenlandse markten (wordt nu opgevolgd)</a:t>
            </a:r>
          </a:p>
          <a:p>
            <a:pPr lvl="1"/>
            <a:r>
              <a:rPr lang="nl-BE" dirty="0">
                <a:solidFill>
                  <a:prstClr val="black"/>
                </a:solidFill>
                <a:latin typeface="Vaud Display Book"/>
                <a:ea typeface="Calibri"/>
                <a:cs typeface="Times New Roman"/>
              </a:rPr>
              <a:t>Aanbod families in museum wordt gesmaakt, tijdens expo </a:t>
            </a:r>
            <a:r>
              <a:rPr lang="nl-BE" dirty="0" err="1">
                <a:solidFill>
                  <a:prstClr val="black"/>
                </a:solidFill>
                <a:latin typeface="Vaud Display Book"/>
                <a:ea typeface="Calibri"/>
                <a:cs typeface="Times New Roman"/>
              </a:rPr>
              <a:t>Berlinde</a:t>
            </a:r>
            <a:r>
              <a:rPr lang="nl-BE" dirty="0">
                <a:solidFill>
                  <a:prstClr val="black"/>
                </a:solidFill>
                <a:latin typeface="Vaud Display Book"/>
                <a:ea typeface="Calibri"/>
                <a:cs typeface="Times New Roman"/>
              </a:rPr>
              <a:t> terugval</a:t>
            </a:r>
          </a:p>
          <a:p>
            <a:pPr lvl="1"/>
            <a:endParaRPr lang="nl-BE" dirty="0">
              <a:solidFill>
                <a:prstClr val="black"/>
              </a:solidFill>
              <a:latin typeface="Vaud Display Book"/>
              <a:ea typeface="Calibri"/>
              <a:cs typeface="Times New Roman"/>
            </a:endParaRPr>
          </a:p>
          <a:p>
            <a:pPr lvl="1"/>
            <a:r>
              <a:rPr lang="nl-BE" dirty="0">
                <a:solidFill>
                  <a:prstClr val="black"/>
                </a:solidFill>
                <a:latin typeface="Vaud Display Book"/>
                <a:ea typeface="Calibri"/>
                <a:cs typeface="Times New Roman"/>
              </a:rPr>
              <a:t>2019 : peiling naar tevredenheid publiek </a:t>
            </a:r>
            <a:r>
              <a:rPr lang="nl-BE" dirty="0" err="1">
                <a:solidFill>
                  <a:prstClr val="black"/>
                </a:solidFill>
                <a:latin typeface="Vaud Display Book"/>
                <a:ea typeface="Calibri"/>
                <a:cs typeface="Times New Roman"/>
              </a:rPr>
              <a:t>ivm</a:t>
            </a:r>
            <a:r>
              <a:rPr lang="nl-BE" dirty="0">
                <a:solidFill>
                  <a:prstClr val="black"/>
                </a:solidFill>
                <a:latin typeface="Vaud Display Book"/>
                <a:ea typeface="Calibri"/>
                <a:cs typeface="Times New Roman"/>
              </a:rPr>
              <a:t> combi heden/verleden is geslaagd, naar zaal met de ‘verenigingen’: nog werk aan! -&gt; bevraging effectief inzetten voor relevante werkpraktijkbevestiging </a:t>
            </a:r>
          </a:p>
          <a:p>
            <a:pPr lvl="1"/>
            <a:endParaRPr lang="nl-BE" dirty="0">
              <a:solidFill>
                <a:prstClr val="black"/>
              </a:solidFill>
              <a:latin typeface="Vaud Display Book"/>
              <a:cs typeface="Times New Roman"/>
            </a:endParaRPr>
          </a:p>
          <a:p>
            <a:pPr lvl="1"/>
            <a:endParaRPr lang="nl-BE" dirty="0">
              <a:latin typeface="Vaud Display Book"/>
            </a:endParaRPr>
          </a:p>
        </p:txBody>
      </p:sp>
    </p:spTree>
    <p:extLst>
      <p:ext uri="{BB962C8B-B14F-4D97-AF65-F5344CB8AC3E}">
        <p14:creationId xmlns:p14="http://schemas.microsoft.com/office/powerpoint/2010/main" val="37525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2614" t="15892" r="23761" b="7047"/>
          <a:stretch/>
        </p:blipFill>
        <p:spPr bwMode="auto">
          <a:xfrm>
            <a:off x="-48260" y="708660"/>
            <a:ext cx="9240520" cy="5440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178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2504" t="15285" r="23373" b="6365"/>
          <a:stretch/>
        </p:blipFill>
        <p:spPr bwMode="auto">
          <a:xfrm>
            <a:off x="35496" y="555476"/>
            <a:ext cx="8838128" cy="6041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77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395536" y="1700808"/>
            <a:ext cx="7999864" cy="48245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2000" dirty="0">
              <a:latin typeface="Vaud Display Book" charset="0"/>
              <a:ea typeface="Vaud Display Book" charset="0"/>
              <a:cs typeface="Vaud Display Book" charset="0"/>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514394"/>
            <a:ext cx="6840760" cy="87803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101820"/>
                </a:solidFill>
                <a:latin typeface="MillerDisplay Roman" charset="0"/>
                <a:ea typeface="MillerDisplay Roman" charset="0"/>
                <a:cs typeface="MillerDisplay Roman" charset="0"/>
              </a:rPr>
              <a:t>Monitoring </a:t>
            </a:r>
            <a:r>
              <a:rPr lang="en-US" sz="2800" dirty="0" err="1">
                <a:solidFill>
                  <a:srgbClr val="101820"/>
                </a:solidFill>
                <a:latin typeface="MillerDisplay Roman" charset="0"/>
                <a:ea typeface="MillerDisplay Roman" charset="0"/>
                <a:cs typeface="MillerDisplay Roman" charset="0"/>
              </a:rPr>
              <a:t>Hefboomproject</a:t>
            </a:r>
            <a:r>
              <a:rPr lang="en-US" sz="2800" dirty="0">
                <a:solidFill>
                  <a:srgbClr val="101820"/>
                </a:solidFill>
                <a:latin typeface="MillerDisplay Roman" charset="0"/>
                <a:ea typeface="MillerDisplay Roman" charset="0"/>
                <a:cs typeface="MillerDisplay Roman" charset="0"/>
              </a:rPr>
              <a:t>  </a:t>
            </a:r>
            <a:br>
              <a:rPr lang="en-US" sz="2800" dirty="0">
                <a:solidFill>
                  <a:srgbClr val="101820"/>
                </a:solidFill>
                <a:latin typeface="MillerDisplay Roman" charset="0"/>
                <a:ea typeface="MillerDisplay Roman" charset="0"/>
                <a:cs typeface="MillerDisplay Roman" charset="0"/>
              </a:rPr>
            </a:br>
            <a:r>
              <a:rPr lang="en-US" sz="2800" dirty="0">
                <a:solidFill>
                  <a:srgbClr val="101820"/>
                </a:solidFill>
                <a:latin typeface="MillerDisplay Roman" charset="0"/>
                <a:ea typeface="MillerDisplay Roman" charset="0"/>
                <a:cs typeface="MillerDisplay Roman" charset="0"/>
              </a:rPr>
              <a:t>Museum Hof van Busleyden</a:t>
            </a:r>
            <a:endParaRPr lang="nl-BE" sz="2800" dirty="0"/>
          </a:p>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395536" y="1311393"/>
            <a:ext cx="5589909" cy="415498"/>
          </a:xfrm>
          <a:prstGeom prst="rect">
            <a:avLst/>
          </a:prstGeom>
          <a:noFill/>
        </p:spPr>
        <p:txBody>
          <a:bodyPr wrap="square" rtlCol="0">
            <a:spAutoFit/>
          </a:bodyPr>
          <a:lstStyle/>
          <a:p>
            <a:r>
              <a:rPr lang="en-US" sz="2000" dirty="0" err="1">
                <a:solidFill>
                  <a:srgbClr val="E40046"/>
                </a:solidFill>
                <a:latin typeface="Vaud Display Book" charset="0"/>
                <a:ea typeface="Vaud Display Book" charset="0"/>
                <a:cs typeface="Vaud Display Book" charset="0"/>
              </a:rPr>
              <a:t>Uitdagingen</a:t>
            </a:r>
            <a:r>
              <a:rPr lang="en-US" sz="2000" dirty="0">
                <a:solidFill>
                  <a:srgbClr val="E40046"/>
                </a:solidFill>
                <a:latin typeface="Vaud Display Book" charset="0"/>
                <a:ea typeface="Vaud Display Book" charset="0"/>
                <a:cs typeface="Vaud Display Book" charset="0"/>
              </a:rPr>
              <a:t> </a:t>
            </a:r>
            <a:r>
              <a:rPr lang="en-US" sz="2000" dirty="0" err="1">
                <a:solidFill>
                  <a:srgbClr val="E40046"/>
                </a:solidFill>
                <a:latin typeface="Vaud Display Book" charset="0"/>
                <a:ea typeface="Vaud Display Book" charset="0"/>
                <a:cs typeface="Vaud Display Book" charset="0"/>
              </a:rPr>
              <a:t>tevredenheidsbevraging</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611560" y="1783791"/>
            <a:ext cx="6246440" cy="3477875"/>
          </a:xfrm>
          <a:prstGeom prst="rect">
            <a:avLst/>
          </a:prstGeom>
        </p:spPr>
        <p:txBody>
          <a:bodyPr wrap="square">
            <a:spAutoFit/>
          </a:bodyPr>
          <a:lstStyle/>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p:txBody>
      </p:sp>
      <p:sp>
        <p:nvSpPr>
          <p:cNvPr id="2" name="Rechthoek 1"/>
          <p:cNvSpPr/>
          <p:nvPr/>
        </p:nvSpPr>
        <p:spPr>
          <a:xfrm>
            <a:off x="611560" y="1726891"/>
            <a:ext cx="6246440" cy="5078313"/>
          </a:xfrm>
          <a:prstGeom prst="rect">
            <a:avLst/>
          </a:prstGeom>
        </p:spPr>
        <p:txBody>
          <a:bodyPr wrap="square">
            <a:spAutoFit/>
          </a:bodyPr>
          <a:lstStyle/>
          <a:p>
            <a:pPr marL="742950" lvl="1" indent="-285750">
              <a:buFont typeface="Wingdings" panose="05000000000000000000" pitchFamily="2" charset="2"/>
              <a:buChar char="§"/>
            </a:pPr>
            <a:r>
              <a:rPr lang="nl-BE" dirty="0">
                <a:solidFill>
                  <a:prstClr val="black"/>
                </a:solidFill>
                <a:latin typeface="Vaud Display Book"/>
                <a:ea typeface="Calibri"/>
                <a:cs typeface="Times New Roman"/>
              </a:rPr>
              <a:t>Spanningsboog lange duur/ termijn bevragingen </a:t>
            </a:r>
            <a:r>
              <a:rPr lang="nl-BE" dirty="0" err="1">
                <a:solidFill>
                  <a:prstClr val="black"/>
                </a:solidFill>
                <a:latin typeface="Vaud Display Book"/>
                <a:ea typeface="Calibri"/>
                <a:cs typeface="Times New Roman"/>
              </a:rPr>
              <a:t>nà</a:t>
            </a:r>
            <a:r>
              <a:rPr lang="nl-BE" dirty="0">
                <a:solidFill>
                  <a:prstClr val="black"/>
                </a:solidFill>
                <a:latin typeface="Vaud Display Book"/>
                <a:ea typeface="Calibri"/>
                <a:cs typeface="Times New Roman"/>
              </a:rPr>
              <a:t> de nulmeting en neutraliteit bewaken (bijv. neiging om projecten/momenten zeer gericht uit te kiezen)</a:t>
            </a:r>
          </a:p>
          <a:p>
            <a:pPr marL="742950" lvl="1" indent="-285750">
              <a:buFont typeface="Wingdings" panose="05000000000000000000" pitchFamily="2" charset="2"/>
              <a:buChar char="§"/>
            </a:pPr>
            <a:endParaRPr lang="nl-BE" dirty="0">
              <a:solidFill>
                <a:prstClr val="black"/>
              </a:solidFill>
              <a:latin typeface="Vaud Display Book"/>
              <a:ea typeface="Calibri"/>
              <a:cs typeface="Times New Roman"/>
            </a:endParaRPr>
          </a:p>
          <a:p>
            <a:pPr marL="742950" lvl="1" indent="-285750">
              <a:buFont typeface="Wingdings" panose="05000000000000000000" pitchFamily="2" charset="2"/>
              <a:buChar char="§"/>
            </a:pPr>
            <a:r>
              <a:rPr lang="nl-BE" dirty="0">
                <a:solidFill>
                  <a:prstClr val="black"/>
                </a:solidFill>
                <a:latin typeface="Vaud Display Book"/>
                <a:ea typeface="Calibri"/>
                <a:cs typeface="Times New Roman"/>
              </a:rPr>
              <a:t>Terugkoppeling /delen van resultaten </a:t>
            </a:r>
          </a:p>
          <a:p>
            <a:pPr marL="742950" lvl="1" indent="-285750">
              <a:buFont typeface="Wingdings"/>
              <a:buChar char="Ø"/>
            </a:pPr>
            <a:r>
              <a:rPr lang="nl-BE" dirty="0">
                <a:solidFill>
                  <a:prstClr val="black"/>
                </a:solidFill>
                <a:latin typeface="Vaud Display Book"/>
                <a:ea typeface="Calibri"/>
                <a:cs typeface="Times New Roman"/>
              </a:rPr>
              <a:t>tussen koepelorganisaties en stakeholders (Toerisme Mechelen/Faro/</a:t>
            </a:r>
            <a:r>
              <a:rPr lang="nl-BE" dirty="0" err="1">
                <a:solidFill>
                  <a:prstClr val="black"/>
                </a:solidFill>
                <a:latin typeface="Vaud Display Book"/>
                <a:ea typeface="Calibri"/>
                <a:cs typeface="Times New Roman"/>
              </a:rPr>
              <a:t>enz</a:t>
            </a:r>
            <a:r>
              <a:rPr lang="nl-BE" dirty="0">
                <a:solidFill>
                  <a:prstClr val="black"/>
                </a:solidFill>
                <a:latin typeface="Vaud Display Book"/>
                <a:ea typeface="Calibri"/>
                <a:cs typeface="Times New Roman"/>
              </a:rPr>
              <a:t>)</a:t>
            </a:r>
          </a:p>
          <a:p>
            <a:pPr marL="742950" lvl="1" indent="-285750">
              <a:buFont typeface="Wingdings"/>
              <a:buChar char="Ø"/>
            </a:pPr>
            <a:r>
              <a:rPr lang="nl-BE" dirty="0">
                <a:solidFill>
                  <a:prstClr val="black"/>
                </a:solidFill>
                <a:latin typeface="Vaud Display Book"/>
                <a:ea typeface="Calibri"/>
                <a:cs typeface="Times New Roman"/>
              </a:rPr>
              <a:t>met de sector</a:t>
            </a:r>
          </a:p>
          <a:p>
            <a:pPr lvl="1"/>
            <a:endParaRPr lang="nl-BE" dirty="0">
              <a:solidFill>
                <a:prstClr val="black"/>
              </a:solidFill>
              <a:latin typeface="Vaud Display Book"/>
              <a:ea typeface="Calibri"/>
              <a:cs typeface="Times New Roman"/>
            </a:endParaRPr>
          </a:p>
          <a:p>
            <a:pPr marL="742950" lvl="1" indent="-285750">
              <a:buFont typeface="Wingdings" panose="05000000000000000000" pitchFamily="2" charset="2"/>
              <a:buChar char="§"/>
            </a:pPr>
            <a:r>
              <a:rPr lang="nl-BE" dirty="0">
                <a:solidFill>
                  <a:prstClr val="black"/>
                </a:solidFill>
                <a:latin typeface="Vaud Display Book"/>
                <a:ea typeface="Calibri"/>
                <a:cs typeface="Times New Roman"/>
              </a:rPr>
              <a:t>Linken tevredenheid aan ‘basis- rapporten’ in de vernieuwde bezoekersbarometer?</a:t>
            </a:r>
          </a:p>
          <a:p>
            <a:pPr lvl="1"/>
            <a:endParaRPr lang="nl-BE" dirty="0">
              <a:solidFill>
                <a:prstClr val="black"/>
              </a:solidFill>
              <a:latin typeface="Vaud Display Book"/>
              <a:ea typeface="Calibri"/>
              <a:cs typeface="Times New Roman"/>
            </a:endParaRPr>
          </a:p>
          <a:p>
            <a:pPr marL="742950" lvl="1" indent="-285750">
              <a:buFont typeface="Wingdings" panose="05000000000000000000" pitchFamily="2" charset="2"/>
              <a:buChar char="§"/>
            </a:pPr>
            <a:r>
              <a:rPr lang="nl-BE" dirty="0">
                <a:solidFill>
                  <a:prstClr val="black"/>
                </a:solidFill>
                <a:latin typeface="Vaud Display Book"/>
                <a:ea typeface="Calibri"/>
                <a:cs typeface="Times New Roman"/>
              </a:rPr>
              <a:t>Verhouding tot andere ‘types’ bevraging en 	interpretaties/analyses van resultaten</a:t>
            </a:r>
          </a:p>
          <a:p>
            <a:pPr lvl="1"/>
            <a:endParaRPr lang="nl-BE" dirty="0">
              <a:solidFill>
                <a:prstClr val="black"/>
              </a:solidFill>
              <a:latin typeface="Vaud Display Book"/>
              <a:ea typeface="Calibri"/>
              <a:cs typeface="Times New Roman"/>
            </a:endParaRPr>
          </a:p>
          <a:p>
            <a:pPr lvl="1"/>
            <a:endParaRPr lang="nl-BE" dirty="0">
              <a:solidFill>
                <a:prstClr val="black"/>
              </a:solidFill>
              <a:latin typeface="Vaud Display Book"/>
              <a:ea typeface="Calibri"/>
              <a:cs typeface="Times New Roman"/>
            </a:endParaRPr>
          </a:p>
          <a:p>
            <a:pPr lvl="1"/>
            <a:endParaRPr lang="nl-BE" dirty="0">
              <a:solidFill>
                <a:prstClr val="black"/>
              </a:solidFill>
              <a:latin typeface="Vaud Display Book"/>
              <a:ea typeface="Calibri"/>
              <a:cs typeface="Times New Roman"/>
            </a:endParaRPr>
          </a:p>
          <a:p>
            <a:pPr lvl="1"/>
            <a:endParaRPr lang="nl-BE" dirty="0">
              <a:latin typeface="Vaud Display Book"/>
            </a:endParaRPr>
          </a:p>
        </p:txBody>
      </p:sp>
    </p:spTree>
    <p:extLst>
      <p:ext uri="{BB962C8B-B14F-4D97-AF65-F5344CB8AC3E}">
        <p14:creationId xmlns:p14="http://schemas.microsoft.com/office/powerpoint/2010/main" val="413679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10" name="Title 2"/>
          <p:cNvSpPr>
            <a:spLocks noGrp="1"/>
          </p:cNvSpPr>
          <p:nvPr>
            <p:ph type="ctrTitle"/>
          </p:nvPr>
        </p:nvSpPr>
        <p:spPr>
          <a:xfrm>
            <a:off x="395536" y="4509119"/>
            <a:ext cx="6840760" cy="878031"/>
          </a:xfrm>
        </p:spPr>
        <p:txBody>
          <a:bodyPr>
            <a:normAutofit fontScale="90000"/>
          </a:bodyPr>
          <a:lstStyle/>
          <a:p>
            <a:pPr algn="l"/>
            <a:r>
              <a:rPr lang="en-US" sz="3100" dirty="0" err="1">
                <a:solidFill>
                  <a:srgbClr val="101820"/>
                </a:solidFill>
                <a:latin typeface="MillerDisplay Roman" charset="0"/>
                <a:ea typeface="MillerDisplay Roman" charset="0"/>
                <a:cs typeface="MillerDisplay Roman" charset="0"/>
              </a:rPr>
              <a:t>Aanpak</a:t>
            </a:r>
            <a:r>
              <a:rPr lang="en-US" sz="3100" dirty="0">
                <a:solidFill>
                  <a:srgbClr val="101820"/>
                </a:solidFill>
                <a:latin typeface="MillerDisplay Roman" charset="0"/>
                <a:ea typeface="MillerDisplay Roman" charset="0"/>
                <a:cs typeface="MillerDisplay Roman" charset="0"/>
              </a:rPr>
              <a:t> van de </a:t>
            </a:r>
            <a:r>
              <a:rPr lang="en-US" sz="3100" dirty="0" err="1">
                <a:solidFill>
                  <a:srgbClr val="101820"/>
                </a:solidFill>
                <a:latin typeface="MillerDisplay Roman" charset="0"/>
                <a:ea typeface="MillerDisplay Roman" charset="0"/>
                <a:cs typeface="MillerDisplay Roman" charset="0"/>
              </a:rPr>
              <a:t>bevraging</a:t>
            </a:r>
            <a:r>
              <a:rPr lang="en-US" sz="3100" dirty="0">
                <a:solidFill>
                  <a:srgbClr val="101820"/>
                </a:solidFill>
                <a:latin typeface="MillerDisplay Roman" charset="0"/>
                <a:ea typeface="MillerDisplay Roman" charset="0"/>
                <a:cs typeface="MillerDisplay Roman" charset="0"/>
              </a:rPr>
              <a:t> met </a:t>
            </a:r>
            <a:r>
              <a:rPr lang="en-US" sz="3100" dirty="0" err="1">
                <a:solidFill>
                  <a:srgbClr val="101820"/>
                </a:solidFill>
                <a:latin typeface="MillerDisplay Roman" charset="0"/>
                <a:ea typeface="MillerDisplay Roman" charset="0"/>
                <a:cs typeface="MillerDisplay Roman" charset="0"/>
              </a:rPr>
              <a:t>en</a:t>
            </a:r>
            <a:r>
              <a:rPr lang="en-US" sz="3100" dirty="0">
                <a:solidFill>
                  <a:srgbClr val="101820"/>
                </a:solidFill>
                <a:latin typeface="MillerDisplay Roman" charset="0"/>
                <a:ea typeface="MillerDisplay Roman" charset="0"/>
                <a:cs typeface="MillerDisplay Roman" charset="0"/>
              </a:rPr>
              <a:t> door </a:t>
            </a:r>
            <a:r>
              <a:rPr lang="en-US" sz="3100" dirty="0" err="1">
                <a:solidFill>
                  <a:srgbClr val="101820"/>
                </a:solidFill>
                <a:latin typeface="MillerDisplay Roman" charset="0"/>
                <a:ea typeface="MillerDisplay Roman" charset="0"/>
                <a:cs typeface="MillerDisplay Roman" charset="0"/>
              </a:rPr>
              <a:t>vrijwilligers</a:t>
            </a:r>
            <a:br>
              <a:rPr lang="en-US" sz="3200" dirty="0">
                <a:solidFill>
                  <a:srgbClr val="101820"/>
                </a:solidFill>
                <a:latin typeface="MillerDisplay Roman" charset="0"/>
                <a:ea typeface="MillerDisplay Roman" charset="0"/>
                <a:cs typeface="MillerDisplay Roman" charset="0"/>
              </a:rPr>
            </a:br>
            <a:endParaRPr lang="en-US" sz="3200" dirty="0">
              <a:solidFill>
                <a:srgbClr val="101820"/>
              </a:solidFill>
              <a:latin typeface="MillerDisplay Roman" charset="0"/>
              <a:ea typeface="MillerDisplay Roman" charset="0"/>
              <a:cs typeface="MillerDisplay Roman" charset="0"/>
            </a:endParaRPr>
          </a:p>
        </p:txBody>
      </p:sp>
      <p:sp>
        <p:nvSpPr>
          <p:cNvPr id="2" name="Rectangle 1"/>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11"/>
          <p:cNvSpPr txBox="1"/>
          <p:nvPr/>
        </p:nvSpPr>
        <p:spPr>
          <a:xfrm>
            <a:off x="480901" y="5301208"/>
            <a:ext cx="5589909" cy="400110"/>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Siel Meulendijks - vrijwilligerscoördinatie</a:t>
            </a:r>
            <a:endParaRPr lang="en-US" sz="2000" dirty="0">
              <a:solidFill>
                <a:srgbClr val="E40046"/>
              </a:solidFill>
              <a:latin typeface="Vaud Display Book" charset="0"/>
              <a:ea typeface="Vaud Display Book" charset="0"/>
              <a:cs typeface="Vaud Display Book" charset="0"/>
            </a:endParaRPr>
          </a:p>
        </p:txBody>
      </p:sp>
      <p:sp>
        <p:nvSpPr>
          <p:cNvPr id="3" name="Rechthoek 2"/>
          <p:cNvSpPr/>
          <p:nvPr/>
        </p:nvSpPr>
        <p:spPr>
          <a:xfrm>
            <a:off x="452326" y="428178"/>
            <a:ext cx="6207906" cy="1046440"/>
          </a:xfrm>
          <a:prstGeom prst="rect">
            <a:avLst/>
          </a:prstGeom>
        </p:spPr>
        <p:txBody>
          <a:bodyPr wrap="square">
            <a:spAutoFit/>
          </a:bodyPr>
          <a:lstStyle/>
          <a:p>
            <a:pPr lvl="0"/>
            <a:r>
              <a:rPr lang="en-US" sz="3100" dirty="0">
                <a:solidFill>
                  <a:srgbClr val="101820"/>
                </a:solidFill>
                <a:latin typeface="MillerDisplay Roman" charset="0"/>
                <a:ea typeface="MillerDisplay Roman" charset="0"/>
                <a:cs typeface="MillerDisplay Roman" charset="0"/>
              </a:rPr>
              <a:t>Monitoring </a:t>
            </a:r>
            <a:r>
              <a:rPr lang="en-US" sz="3100" dirty="0" err="1">
                <a:solidFill>
                  <a:srgbClr val="101820"/>
                </a:solidFill>
                <a:latin typeface="MillerDisplay Roman" charset="0"/>
                <a:ea typeface="MillerDisplay Roman" charset="0"/>
                <a:cs typeface="MillerDisplay Roman" charset="0"/>
              </a:rPr>
              <a:t>Hefboomproject</a:t>
            </a:r>
            <a:r>
              <a:rPr lang="en-US" sz="3100" dirty="0">
                <a:solidFill>
                  <a:srgbClr val="101820"/>
                </a:solidFill>
                <a:latin typeface="MillerDisplay Roman" charset="0"/>
                <a:ea typeface="MillerDisplay Roman" charset="0"/>
                <a:cs typeface="MillerDisplay Roman" charset="0"/>
              </a:rPr>
              <a:t>  </a:t>
            </a:r>
            <a:br>
              <a:rPr lang="en-US" sz="3100" dirty="0">
                <a:solidFill>
                  <a:srgbClr val="101820"/>
                </a:solidFill>
                <a:latin typeface="MillerDisplay Roman" charset="0"/>
                <a:ea typeface="MillerDisplay Roman" charset="0"/>
                <a:cs typeface="MillerDisplay Roman" charset="0"/>
              </a:rPr>
            </a:br>
            <a:r>
              <a:rPr lang="en-US" sz="3100" dirty="0">
                <a:solidFill>
                  <a:srgbClr val="101820"/>
                </a:solidFill>
                <a:latin typeface="MillerDisplay Roman" charset="0"/>
                <a:ea typeface="MillerDisplay Roman" charset="0"/>
                <a:cs typeface="MillerDisplay Roman" charset="0"/>
              </a:rPr>
              <a:t>Museum Hof van Busleyden</a:t>
            </a:r>
            <a:endParaRPr lang="nl-BE" dirty="0">
              <a:solidFill>
                <a:prstClr val="black"/>
              </a:solidFill>
            </a:endParaRPr>
          </a:p>
        </p:txBody>
      </p:sp>
    </p:spTree>
    <p:extLst>
      <p:ext uri="{BB962C8B-B14F-4D97-AF65-F5344CB8AC3E}">
        <p14:creationId xmlns:p14="http://schemas.microsoft.com/office/powerpoint/2010/main" val="421950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07" t="24269" r="48036" b="48484"/>
          <a:stretch/>
        </p:blipFill>
        <p:spPr bwMode="auto">
          <a:xfrm>
            <a:off x="4139952" y="3840685"/>
            <a:ext cx="4143114" cy="252417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3" t="19722" r="66125" b="29348"/>
          <a:stretch/>
        </p:blipFill>
        <p:spPr bwMode="auto">
          <a:xfrm>
            <a:off x="4932040" y="326892"/>
            <a:ext cx="3612393" cy="320271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2"/>
          <p:cNvSpPr txBox="1">
            <a:spLocks/>
          </p:cNvSpPr>
          <p:nvPr/>
        </p:nvSpPr>
        <p:spPr>
          <a:xfrm>
            <a:off x="-108520" y="1772816"/>
            <a:ext cx="4569854" cy="475252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nl-BE" sz="2000" u="sng" dirty="0">
                <a:latin typeface="Vaud Display Book" charset="0"/>
                <a:ea typeface="Vaud Display Book" charset="0"/>
                <a:cs typeface="Vaud Display Book" charset="0"/>
              </a:rPr>
              <a:t>Cyclus</a:t>
            </a:r>
            <a:endParaRPr lang="en-US" sz="2000" u="sng"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Opstart</a:t>
            </a:r>
            <a:endParaRPr lang="en-US" sz="2000"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 </a:t>
            </a:r>
            <a:r>
              <a:rPr lang="en-US" sz="2000" dirty="0" err="1">
                <a:latin typeface="Vaud Display Book" charset="0"/>
                <a:ea typeface="Vaud Display Book" charset="0"/>
                <a:cs typeface="Vaud Display Book" charset="0"/>
              </a:rPr>
              <a:t>Geen</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externe</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oproep</a:t>
            </a:r>
            <a:endParaRPr lang="en-US" sz="2000"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 </a:t>
            </a:r>
            <a:r>
              <a:rPr lang="en-US" sz="2000" dirty="0" err="1">
                <a:latin typeface="Vaud Display Book" charset="0"/>
                <a:ea typeface="Vaud Display Book" charset="0"/>
                <a:cs typeface="Vaud Display Book" charset="0"/>
              </a:rPr>
              <a:t>Grondige</a:t>
            </a:r>
            <a:r>
              <a:rPr lang="en-US" sz="2000" dirty="0">
                <a:latin typeface="Vaud Display Book" charset="0"/>
                <a:ea typeface="Vaud Display Book" charset="0"/>
                <a:cs typeface="Vaud Display Book" charset="0"/>
              </a:rPr>
              <a:t> briefing met TVL:</a:t>
            </a:r>
          </a:p>
          <a:p>
            <a:pPr marL="457200" lvl="1" indent="0">
              <a:buNone/>
            </a:pPr>
            <a:r>
              <a:rPr lang="en-US" sz="2000" dirty="0">
                <a:latin typeface="Vaud Display Book" charset="0"/>
                <a:ea typeface="Vaud Display Book" charset="0"/>
                <a:cs typeface="Vaud Display Book" charset="0"/>
              </a:rPr>
              <a:t>	</a:t>
            </a:r>
            <a:r>
              <a:rPr lang="en-US" sz="2000" i="1" dirty="0" err="1">
                <a:latin typeface="Vaud Display Book" charset="0"/>
                <a:ea typeface="Vaud Display Book" charset="0"/>
                <a:cs typeface="Vaud Display Book" charset="0"/>
              </a:rPr>
              <a:t>onzekerheid</a:t>
            </a:r>
            <a:r>
              <a:rPr lang="en-US" sz="2000" i="1" dirty="0">
                <a:latin typeface="Vaud Display Book" charset="0"/>
                <a:ea typeface="Vaud Display Book" charset="0"/>
                <a:cs typeface="Vaud Display Book" charset="0"/>
              </a:rPr>
              <a:t> – </a:t>
            </a:r>
            <a:r>
              <a:rPr lang="en-US" sz="2000" i="1" dirty="0" err="1">
                <a:latin typeface="Vaud Display Book" charset="0"/>
                <a:ea typeface="Vaud Display Book" charset="0"/>
                <a:cs typeface="Vaud Display Book" charset="0"/>
              </a:rPr>
              <a:t>geringe</a:t>
            </a:r>
            <a:r>
              <a:rPr lang="en-US" sz="2000" i="1" dirty="0">
                <a:latin typeface="Vaud Display Book" charset="0"/>
                <a:ea typeface="Vaud Display Book" charset="0"/>
                <a:cs typeface="Vaud Display Book" charset="0"/>
              </a:rPr>
              <a:t> </a:t>
            </a:r>
            <a:r>
              <a:rPr lang="en-US" sz="2000" i="1" dirty="0" err="1">
                <a:latin typeface="Vaud Display Book" charset="0"/>
                <a:ea typeface="Vaud Display Book" charset="0"/>
                <a:cs typeface="Vaud Display Book" charset="0"/>
              </a:rPr>
              <a:t>ict</a:t>
            </a:r>
            <a:r>
              <a:rPr lang="en-US" sz="2000" i="1" dirty="0">
                <a:latin typeface="Vaud Display Book" charset="0"/>
                <a:ea typeface="Vaud Display Book" charset="0"/>
                <a:cs typeface="Vaud Display Book" charset="0"/>
              </a:rPr>
              <a:t> </a:t>
            </a:r>
            <a:r>
              <a:rPr lang="en-US" sz="2000" i="1" dirty="0" err="1">
                <a:latin typeface="Vaud Display Book" charset="0"/>
                <a:ea typeface="Vaud Display Book" charset="0"/>
                <a:cs typeface="Vaud Display Book" charset="0"/>
              </a:rPr>
              <a:t>kennis</a:t>
            </a:r>
            <a:r>
              <a:rPr lang="en-US" sz="2000" i="1" dirty="0">
                <a:latin typeface="Vaud Display Book" charset="0"/>
                <a:ea typeface="Vaud Display Book" charset="0"/>
                <a:cs typeface="Vaud Display Book" charset="0"/>
              </a:rPr>
              <a:t> – </a:t>
            </a:r>
            <a:r>
              <a:rPr lang="en-US" sz="2000" i="1" dirty="0" err="1">
                <a:latin typeface="Vaud Display Book" charset="0"/>
                <a:ea typeface="Vaud Display Book" charset="0"/>
                <a:cs typeface="Vaud Display Book" charset="0"/>
              </a:rPr>
              <a:t>vragenmoment</a:t>
            </a:r>
            <a:r>
              <a:rPr lang="en-US" sz="2000" i="1" dirty="0">
                <a:latin typeface="Vaud Display Book" charset="0"/>
                <a:ea typeface="Vaud Display Book" charset="0"/>
                <a:cs typeface="Vaud Display Book" charset="0"/>
              </a:rPr>
              <a:t> - </a:t>
            </a:r>
            <a:r>
              <a:rPr lang="en-US" sz="2000" i="1" dirty="0" err="1">
                <a:latin typeface="Vaud Display Book" charset="0"/>
                <a:ea typeface="Vaud Display Book" charset="0"/>
                <a:cs typeface="Vaud Display Book" charset="0"/>
              </a:rPr>
              <a:t>oefenen</a:t>
            </a:r>
            <a:endParaRPr lang="en-US" sz="2000" i="1"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 </a:t>
            </a:r>
            <a:r>
              <a:rPr lang="en-US" sz="2000" dirty="0" err="1">
                <a:latin typeface="Vaud Display Book" charset="0"/>
                <a:ea typeface="Vaud Display Book" charset="0"/>
                <a:cs typeface="Vaud Display Book" charset="0"/>
              </a:rPr>
              <a:t>Persoonlijke</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begeleiding</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bij</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aanvang</a:t>
            </a:r>
            <a:r>
              <a:rPr lang="en-US" sz="2000" dirty="0">
                <a:latin typeface="Vaud Display Book" charset="0"/>
                <a:ea typeface="Vaud Display Book" charset="0"/>
                <a:cs typeface="Vaud Display Book" charset="0"/>
              </a:rPr>
              <a:t> + </a:t>
            </a:r>
            <a:r>
              <a:rPr lang="en-US" sz="2000" dirty="0" err="1">
                <a:latin typeface="Vaud Display Book" charset="0"/>
                <a:ea typeface="Vaud Display Book" charset="0"/>
                <a:cs typeface="Vaud Display Book" charset="0"/>
              </a:rPr>
              <a:t>infobundel</a:t>
            </a:r>
            <a:r>
              <a:rPr lang="en-US" sz="2000" dirty="0">
                <a:latin typeface="Vaud Display Book" charset="0"/>
                <a:ea typeface="Vaud Display Book" charset="0"/>
                <a:cs typeface="Vaud Display Book" charset="0"/>
              </a:rPr>
              <a:t> </a:t>
            </a:r>
          </a:p>
          <a:p>
            <a:pPr marL="457200" lvl="1" indent="0">
              <a:buNone/>
            </a:pPr>
            <a:r>
              <a:rPr lang="en-US" sz="2000" dirty="0">
                <a:latin typeface="Vaud Display Book" charset="0"/>
                <a:ea typeface="Vaud Display Book" charset="0"/>
                <a:cs typeface="Vaud Display Book" charset="0"/>
                <a:sym typeface="Wingdings"/>
              </a:rPr>
              <a:t>		</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zelfredzaam</a:t>
            </a:r>
            <a:endParaRPr lang="en-US" sz="2000" dirty="0">
              <a:latin typeface="Vaud Display Book" charset="0"/>
              <a:ea typeface="Vaud Display Book" charset="0"/>
              <a:cs typeface="Vaud Display Book" charset="0"/>
            </a:endParaRPr>
          </a:p>
          <a:p>
            <a:pPr marL="457200" lvl="1" indent="0">
              <a:buNone/>
            </a:pPr>
            <a:endParaRPr lang="en-US" sz="2000"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Tijdens</a:t>
            </a:r>
            <a:endParaRPr lang="en-US" sz="2000"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Vallen</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en</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opstaan</a:t>
            </a:r>
            <a:endParaRPr lang="en-US" sz="2000" dirty="0">
              <a:latin typeface="Vaud Display Book" charset="0"/>
              <a:ea typeface="Vaud Display Book" charset="0"/>
              <a:cs typeface="Vaud Display Book" charset="0"/>
            </a:endParaRPr>
          </a:p>
          <a:p>
            <a:pPr lvl="2"/>
            <a:r>
              <a:rPr lang="en-US" sz="1600" dirty="0" err="1">
                <a:latin typeface="Vaud Display Book" charset="0"/>
                <a:ea typeface="Vaud Display Book" charset="0"/>
                <a:cs typeface="Vaud Display Book" charset="0"/>
              </a:rPr>
              <a:t>locatie</a:t>
            </a:r>
            <a:endParaRPr lang="en-US" sz="1600" dirty="0">
              <a:latin typeface="Vaud Display Book" charset="0"/>
              <a:ea typeface="Vaud Display Book" charset="0"/>
              <a:cs typeface="Vaud Display Book" charset="0"/>
            </a:endParaRPr>
          </a:p>
          <a:p>
            <a:pPr lvl="2"/>
            <a:r>
              <a:rPr lang="en-US" sz="1600" dirty="0">
                <a:latin typeface="Vaud Display Book" charset="0"/>
                <a:ea typeface="Vaud Display Book" charset="0"/>
                <a:cs typeface="Vaud Display Book" charset="0"/>
              </a:rPr>
              <a:t>reserve laptop</a:t>
            </a:r>
          </a:p>
          <a:p>
            <a:pPr lvl="2"/>
            <a:r>
              <a:rPr lang="en-US" sz="1600" dirty="0" err="1">
                <a:latin typeface="Vaud Display Book" charset="0"/>
                <a:ea typeface="Vaud Display Book" charset="0"/>
                <a:cs typeface="Vaud Display Book" charset="0"/>
              </a:rPr>
              <a:t>Planning+updates</a:t>
            </a:r>
            <a:endParaRPr lang="en-US" sz="1600"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Feedback</a:t>
            </a:r>
          </a:p>
          <a:p>
            <a:pPr marL="457200" lvl="1" indent="0">
              <a:buNone/>
            </a:pPr>
            <a:r>
              <a:rPr lang="en-US" sz="2000" dirty="0">
                <a:latin typeface="Vaud Display Book" charset="0"/>
                <a:ea typeface="Vaud Display Book" charset="0"/>
                <a:cs typeface="Vaud Display Book" charset="0"/>
              </a:rPr>
              <a:t>	</a:t>
            </a:r>
          </a:p>
          <a:p>
            <a:pPr marL="457200" lvl="1" indent="0">
              <a:buNone/>
            </a:pPr>
            <a:r>
              <a:rPr lang="en-US" sz="2000" dirty="0">
                <a:latin typeface="Vaud Display Book" charset="0"/>
                <a:ea typeface="Vaud Display Book" charset="0"/>
                <a:cs typeface="Vaud Display Book" charset="0"/>
              </a:rPr>
              <a:t>. Na</a:t>
            </a: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Bedanking</a:t>
            </a:r>
            <a:r>
              <a:rPr lang="en-US" sz="2000" dirty="0">
                <a:latin typeface="Vaud Display Book" charset="0"/>
                <a:ea typeface="Vaud Display Book" charset="0"/>
                <a:cs typeface="Vaud Display Book" charset="0"/>
              </a:rPr>
              <a:t> / </a:t>
            </a:r>
            <a:r>
              <a:rPr lang="en-US" sz="2000" dirty="0" err="1">
                <a:latin typeface="Vaud Display Book" charset="0"/>
                <a:ea typeface="Vaud Display Book" charset="0"/>
                <a:cs typeface="Vaud Display Book" charset="0"/>
              </a:rPr>
              <a:t>resultaten</a:t>
            </a:r>
            <a:endParaRPr lang="en-US" sz="2000" dirty="0">
              <a:latin typeface="Vaud Display Book" charset="0"/>
              <a:ea typeface="Vaud Display Book" charset="0"/>
              <a:cs typeface="Vaud Display Book" charset="0"/>
            </a:endParaRPr>
          </a:p>
        </p:txBody>
      </p:sp>
      <p:sp>
        <p:nvSpPr>
          <p:cNvPr id="9" name="Title 2"/>
          <p:cNvSpPr txBox="1">
            <a:spLocks/>
          </p:cNvSpPr>
          <p:nvPr/>
        </p:nvSpPr>
        <p:spPr>
          <a:xfrm>
            <a:off x="395536" y="332656"/>
            <a:ext cx="6840760" cy="8780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solidFill>
                  <a:srgbClr val="101820"/>
                </a:solidFill>
                <a:latin typeface="MillerDisplay Roman" charset="0"/>
                <a:ea typeface="MillerDisplay Roman" charset="0"/>
                <a:cs typeface="MillerDisplay Roman" charset="0"/>
              </a:rPr>
              <a:t>Titel</a:t>
            </a:r>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422251" y="807095"/>
            <a:ext cx="5589909" cy="415498"/>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Aanpak van de bevragingen</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917" y="1990629"/>
            <a:ext cx="3020757" cy="3020757"/>
          </a:xfrm>
          <a:prstGeom prst="rect">
            <a:avLst/>
          </a:prstGeom>
          <a:ln>
            <a:solidFill>
              <a:schemeClr val="bg1">
                <a:lumMod val="50000"/>
              </a:schemeClr>
            </a:solidFill>
          </a:ln>
        </p:spPr>
      </p:pic>
    </p:spTree>
    <p:extLst>
      <p:ext uri="{BB962C8B-B14F-4D97-AF65-F5344CB8AC3E}">
        <p14:creationId xmlns:p14="http://schemas.microsoft.com/office/powerpoint/2010/main" val="288946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155" y="1387902"/>
            <a:ext cx="4005428" cy="299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36314" y="1895611"/>
            <a:ext cx="5975846" cy="412567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a:t>
            </a:r>
            <a:r>
              <a:rPr lang="en-US" sz="1800" dirty="0">
                <a:solidFill>
                  <a:srgbClr val="FF0000"/>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Ontmoetingsplek</a:t>
            </a:r>
            <a:r>
              <a:rPr lang="en-US" sz="1800" dirty="0">
                <a:solidFill>
                  <a:prstClr val="black"/>
                </a:solidFill>
                <a:latin typeface="Vaud Display Book" charset="0"/>
                <a:ea typeface="Vaud Display Book" charset="0"/>
                <a:cs typeface="Vaud Display Book" charset="0"/>
              </a:rPr>
              <a:t> </a:t>
            </a:r>
            <a:endParaRPr lang="nl-BE" sz="1800" dirty="0">
              <a:solidFill>
                <a:prstClr val="black"/>
              </a:solidFill>
              <a:latin typeface="Vaud Display Book" charset="0"/>
              <a:ea typeface="Vaud Display Book" charset="0"/>
              <a:cs typeface="Vaud Display Book" charset="0"/>
            </a:endParaRPr>
          </a:p>
          <a:p>
            <a:pPr marL="457200" lvl="1"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Betekenis</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geven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aan</a:t>
            </a:r>
            <a:r>
              <a:rPr lang="en-US" sz="1800" dirty="0">
                <a:solidFill>
                  <a:prstClr val="black"/>
                </a:solidFill>
                <a:latin typeface="Vaud Display Book" charset="0"/>
                <a:ea typeface="Vaud Display Book" charset="0"/>
                <a:cs typeface="Vaud Display Book" charset="0"/>
              </a:rPr>
              <a:t> het </a:t>
            </a:r>
            <a:r>
              <a:rPr lang="en-US" sz="1800" dirty="0" err="1">
                <a:solidFill>
                  <a:prstClr val="black"/>
                </a:solidFill>
                <a:latin typeface="Vaud Display Book" charset="0"/>
                <a:ea typeface="Vaud Display Book" charset="0"/>
                <a:cs typeface="Vaud Display Book" charset="0"/>
              </a:rPr>
              <a:t>verleden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actualisatie</a:t>
            </a:r>
            <a:endParaRPr lang="en-US" sz="1800" dirty="0">
              <a:solidFill>
                <a:prstClr val="black"/>
              </a:solidFill>
              <a:latin typeface="Vaud Display Book" charset="0"/>
              <a:ea typeface="Vaud Display Book" charset="0"/>
              <a:cs typeface="Vaud Display Book" charset="0"/>
            </a:endParaRPr>
          </a:p>
          <a:p>
            <a:pPr marL="457200" lvl="1"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Netwerk</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als</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middel</a:t>
            </a:r>
            <a:r>
              <a:rPr lang="en-US" sz="1800" dirty="0">
                <a:solidFill>
                  <a:prstClr val="black"/>
                </a:solidFill>
                <a:latin typeface="Vaud Display Book" charset="0"/>
                <a:ea typeface="Vaud Display Book" charset="0"/>
                <a:cs typeface="Vaud Display Book" charset="0"/>
              </a:rPr>
              <a:t> (Mechelen, </a:t>
            </a:r>
            <a:r>
              <a:rPr lang="en-US" sz="1800" dirty="0" err="1">
                <a:solidFill>
                  <a:prstClr val="black"/>
                </a:solidFill>
                <a:latin typeface="Vaud Display Book" charset="0"/>
                <a:ea typeface="Vaud Display Book" charset="0"/>
                <a:cs typeface="Vaud Display Book" charset="0"/>
              </a:rPr>
              <a:t>Vlaanderen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internationaal</a:t>
            </a:r>
            <a:r>
              <a:rPr lang="en-US" sz="1800" dirty="0">
                <a:solidFill>
                  <a:prstClr val="black"/>
                </a:solidFill>
                <a:latin typeface="Vaud Display Book" charset="0"/>
                <a:ea typeface="Vaud Display Book" charset="0"/>
                <a:cs typeface="Vaud Display Book" charset="0"/>
              </a:rPr>
              <a:t>)</a:t>
            </a:r>
          </a:p>
          <a:p>
            <a:pPr marL="457200" lvl="1"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Interdisciplinariteit</a:t>
            </a:r>
            <a:endParaRPr lang="en-US" sz="1800" dirty="0">
              <a:solidFill>
                <a:prstClr val="black"/>
              </a:solidFill>
              <a:latin typeface="Vaud Display Book" charset="0"/>
              <a:ea typeface="Vaud Display Book" charset="0"/>
              <a:cs typeface="Vaud Display Book" charset="0"/>
            </a:endParaRPr>
          </a:p>
          <a:p>
            <a:pPr marL="457200" lvl="1"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Participatie</a:t>
            </a:r>
            <a:r>
              <a:rPr lang="en-US" sz="1800" dirty="0">
                <a:solidFill>
                  <a:prstClr val="black"/>
                </a:solidFill>
                <a:latin typeface="Vaud Display Book" charset="0"/>
                <a:ea typeface="Vaud Display Book" charset="0"/>
                <a:cs typeface="Vaud Display Book" charset="0"/>
              </a:rPr>
              <a:t> = </a:t>
            </a:r>
            <a:r>
              <a:rPr lang="en-US" sz="1800" dirty="0" err="1">
                <a:solidFill>
                  <a:prstClr val="black"/>
                </a:solidFill>
                <a:latin typeface="Vaud Display Book" charset="0"/>
                <a:ea typeface="Vaud Display Book" charset="0"/>
                <a:cs typeface="Vaud Display Book" charset="0"/>
              </a:rPr>
              <a:t>grondslag</a:t>
            </a:r>
            <a:r>
              <a:rPr lang="en-US" sz="1800" dirty="0">
                <a:solidFill>
                  <a:prstClr val="black"/>
                </a:solidFill>
                <a:latin typeface="Vaud Display Book" charset="0"/>
                <a:ea typeface="Vaud Display Book" charset="0"/>
                <a:cs typeface="Vaud Display Book" charset="0"/>
              </a:rPr>
              <a:t> + </a:t>
            </a:r>
            <a:r>
              <a:rPr lang="en-US" sz="1800" dirty="0" err="1">
                <a:solidFill>
                  <a:prstClr val="black"/>
                </a:solidFill>
                <a:latin typeface="Vaud Display Book" charset="0"/>
                <a:ea typeface="Vaud Display Book" charset="0"/>
                <a:cs typeface="Vaud Display Book" charset="0"/>
              </a:rPr>
              <a:t>doorheen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werking</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projecten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museumzalen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bijv</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burgerschap</a:t>
            </a:r>
            <a:r>
              <a:rPr lang="en-US" sz="1800" dirty="0">
                <a:solidFill>
                  <a:prstClr val="black"/>
                </a:solidFill>
                <a:latin typeface="Vaud Display Book" charset="0"/>
                <a:ea typeface="Vaud Display Book" charset="0"/>
                <a:cs typeface="Vaud Display Book" charset="0"/>
              </a:rPr>
              <a:t> in De </a:t>
            </a:r>
            <a:r>
              <a:rPr lang="en-US" sz="1800" dirty="0" err="1">
                <a:solidFill>
                  <a:prstClr val="black"/>
                </a:solidFill>
                <a:latin typeface="Vaud Display Book" charset="0"/>
                <a:ea typeface="Vaud Display Book" charset="0"/>
                <a:cs typeface="Vaud Display Book" charset="0"/>
              </a:rPr>
              <a:t>Grond</a:t>
            </a:r>
            <a:r>
              <a:rPr lang="en-US" sz="1800" dirty="0">
                <a:solidFill>
                  <a:prstClr val="black"/>
                </a:solidFill>
                <a:latin typeface="Vaud Display Book" charset="0"/>
                <a:ea typeface="Vaud Display Book" charset="0"/>
                <a:cs typeface="Vaud Display Book" charset="0"/>
              </a:rPr>
              <a:t> Der </a:t>
            </a:r>
            <a:r>
              <a:rPr lang="en-US" sz="1800" dirty="0" err="1">
                <a:solidFill>
                  <a:prstClr val="black"/>
                </a:solidFill>
                <a:latin typeface="Vaud Display Book" charset="0"/>
                <a:ea typeface="Vaud Display Book" charset="0"/>
                <a:cs typeface="Vaud Display Book" charset="0"/>
              </a:rPr>
              <a:t>Dingen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verenigingenzaal</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onderzoek</a:t>
            </a:r>
            <a:r>
              <a:rPr lang="en-US" sz="1800" dirty="0">
                <a:solidFill>
                  <a:prstClr val="black"/>
                </a:solidFill>
                <a:latin typeface="Vaud Display Book" charset="0"/>
                <a:ea typeface="Vaud Display Book" charset="0"/>
                <a:cs typeface="Vaud Display Book" charset="0"/>
              </a:rPr>
              <a:t> incl. </a:t>
            </a:r>
            <a:r>
              <a:rPr lang="en-US" sz="1800" dirty="0" err="1">
                <a:solidFill>
                  <a:prstClr val="black"/>
                </a:solidFill>
                <a:latin typeface="Vaud Display Book" charset="0"/>
                <a:ea typeface="Vaud Display Book" charset="0"/>
                <a:cs typeface="Vaud Display Book" charset="0"/>
              </a:rPr>
              <a:t>bezoekersbevindingen</a:t>
            </a:r>
            <a:r>
              <a:rPr lang="en-US" sz="1800" dirty="0">
                <a:solidFill>
                  <a:prstClr val="black"/>
                </a:solidFill>
                <a:latin typeface="Vaud Display Book" charset="0"/>
                <a:ea typeface="Vaud Display Book" charset="0"/>
                <a:cs typeface="Vaud Display Book" charset="0"/>
              </a:rPr>
              <a:t>  Back to Black)</a:t>
            </a:r>
          </a:p>
          <a:p>
            <a:pPr marL="457200" lvl="1"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Thema’s</a:t>
            </a:r>
            <a:r>
              <a:rPr lang="en-US" sz="1800" dirty="0">
                <a:solidFill>
                  <a:prstClr val="black"/>
                </a:solidFill>
                <a:latin typeface="Vaud Display Book" charset="0"/>
                <a:ea typeface="Vaud Display Book" charset="0"/>
                <a:cs typeface="Vaud Display Book" charset="0"/>
              </a:rPr>
              <a:t>:</a:t>
            </a:r>
          </a:p>
          <a:p>
            <a:pPr marL="914400" lvl="2"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Geschiedenis</a:t>
            </a:r>
            <a:endParaRPr lang="en-US" sz="1800" dirty="0">
              <a:solidFill>
                <a:prstClr val="black"/>
              </a:solidFill>
              <a:latin typeface="Vaud Display Book" charset="0"/>
              <a:ea typeface="Vaud Display Book" charset="0"/>
              <a:cs typeface="Vaud Display Book" charset="0"/>
            </a:endParaRPr>
          </a:p>
          <a:p>
            <a:pPr marL="914400" lvl="2"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Diversiteit</a:t>
            </a:r>
            <a:endParaRPr lang="en-US" sz="1800" dirty="0">
              <a:solidFill>
                <a:prstClr val="black"/>
              </a:solidFill>
              <a:latin typeface="Vaud Display Book" charset="0"/>
              <a:ea typeface="Vaud Display Book" charset="0"/>
              <a:cs typeface="Vaud Display Book" charset="0"/>
            </a:endParaRPr>
          </a:p>
          <a:p>
            <a:pPr marL="914400" lvl="2"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Levensbeschouwingen</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Maatschappelijke</a:t>
            </a: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beschouwingen</a:t>
            </a:r>
            <a:endParaRPr lang="en-US" sz="1800" dirty="0">
              <a:solidFill>
                <a:prstClr val="black"/>
              </a:solidFill>
              <a:latin typeface="Vaud Display Book" charset="0"/>
              <a:ea typeface="Vaud Display Book" charset="0"/>
              <a:cs typeface="Vaud Display Book" charset="0"/>
            </a:endParaRPr>
          </a:p>
          <a:p>
            <a:pPr marL="914400" lvl="2" indent="0">
              <a:buFont typeface="Arial" panose="020B0604020202020204" pitchFamily="34" charset="0"/>
              <a:buNone/>
            </a:pPr>
            <a:r>
              <a:rPr lang="en-US" sz="1800" dirty="0">
                <a:solidFill>
                  <a:prstClr val="black"/>
                </a:solidFill>
                <a:latin typeface="Vaud Display Book" charset="0"/>
                <a:ea typeface="Vaud Display Book" charset="0"/>
                <a:cs typeface="Vaud Display Book" charset="0"/>
              </a:rPr>
              <a:t>- </a:t>
            </a:r>
            <a:r>
              <a:rPr lang="en-US" sz="1800" dirty="0" err="1">
                <a:solidFill>
                  <a:prstClr val="black"/>
                </a:solidFill>
                <a:latin typeface="Vaud Display Book" charset="0"/>
                <a:ea typeface="Vaud Display Book" charset="0"/>
                <a:cs typeface="Vaud Display Book" charset="0"/>
              </a:rPr>
              <a:t>Ambachten</a:t>
            </a:r>
            <a:endParaRPr lang="en-US" sz="1800" dirty="0">
              <a:solidFill>
                <a:prstClr val="black"/>
              </a:solidFill>
              <a:latin typeface="Vaud Display Book" charset="0"/>
              <a:ea typeface="Vaud Display Book" charset="0"/>
              <a:cs typeface="Vaud Display Book" charset="0"/>
            </a:endParaRPr>
          </a:p>
        </p:txBody>
      </p:sp>
      <p:pic>
        <p:nvPicPr>
          <p:cNvPr id="7"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332656"/>
            <a:ext cx="6840760" cy="8780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395536" y="1495500"/>
            <a:ext cx="6408712" cy="400110"/>
          </a:xfrm>
          <a:prstGeom prst="rect">
            <a:avLst/>
          </a:prstGeom>
          <a:noFill/>
        </p:spPr>
        <p:txBody>
          <a:bodyPr wrap="square" rtlCol="0">
            <a:spAutoFit/>
          </a:bodyPr>
          <a:lstStyle/>
          <a:p>
            <a:r>
              <a:rPr lang="en-US" sz="2000" dirty="0" err="1">
                <a:solidFill>
                  <a:srgbClr val="E40046"/>
                </a:solidFill>
                <a:latin typeface="Vaud Display Book" charset="0"/>
                <a:ea typeface="Vaud Display Book" charset="0"/>
                <a:cs typeface="Vaud Display Book" charset="0"/>
              </a:rPr>
              <a:t>Waar</a:t>
            </a:r>
            <a:r>
              <a:rPr lang="en-US" sz="2000" dirty="0">
                <a:solidFill>
                  <a:srgbClr val="E40046"/>
                </a:solidFill>
                <a:latin typeface="Vaud Display Book" charset="0"/>
                <a:ea typeface="Vaud Display Book" charset="0"/>
                <a:cs typeface="Vaud Display Book" charset="0"/>
              </a:rPr>
              <a:t> </a:t>
            </a:r>
            <a:r>
              <a:rPr lang="en-US" sz="2000" dirty="0" err="1">
                <a:solidFill>
                  <a:srgbClr val="E40046"/>
                </a:solidFill>
                <a:latin typeface="Vaud Display Book" charset="0"/>
                <a:ea typeface="Vaud Display Book" charset="0"/>
                <a:cs typeface="Vaud Display Book" charset="0"/>
              </a:rPr>
              <a:t>staan</a:t>
            </a:r>
            <a:r>
              <a:rPr lang="en-US" sz="2000" dirty="0">
                <a:solidFill>
                  <a:srgbClr val="E40046"/>
                </a:solidFill>
                <a:latin typeface="Vaud Display Book" charset="0"/>
                <a:ea typeface="Vaud Display Book" charset="0"/>
                <a:cs typeface="Vaud Display Book" charset="0"/>
              </a:rPr>
              <a:t> we </a:t>
            </a:r>
            <a:r>
              <a:rPr lang="en-US" sz="2000" dirty="0" err="1">
                <a:solidFill>
                  <a:srgbClr val="E40046"/>
                </a:solidFill>
                <a:latin typeface="Vaud Display Book" charset="0"/>
                <a:ea typeface="Vaud Display Book" charset="0"/>
                <a:cs typeface="Vaud Display Book" charset="0"/>
              </a:rPr>
              <a:t>voor</a:t>
            </a:r>
            <a:r>
              <a:rPr lang="en-US" sz="2000" dirty="0">
                <a:solidFill>
                  <a:srgbClr val="E40046"/>
                </a:solidFill>
                <a:latin typeface="Vaud Display Book" charset="0"/>
                <a:ea typeface="Vaud Display Book" charset="0"/>
                <a:cs typeface="Vaud Display Book" charset="0"/>
              </a:rPr>
              <a:t>?</a:t>
            </a: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hthoek 1"/>
          <p:cNvSpPr/>
          <p:nvPr/>
        </p:nvSpPr>
        <p:spPr>
          <a:xfrm>
            <a:off x="342256" y="333078"/>
            <a:ext cx="6192688" cy="1046440"/>
          </a:xfrm>
          <a:prstGeom prst="rect">
            <a:avLst/>
          </a:prstGeom>
        </p:spPr>
        <p:txBody>
          <a:bodyPr wrap="square">
            <a:spAutoFit/>
          </a:bodyPr>
          <a:lstStyle/>
          <a:p>
            <a:r>
              <a:rPr lang="en-US" sz="3100" dirty="0">
                <a:solidFill>
                  <a:srgbClr val="101820"/>
                </a:solidFill>
                <a:latin typeface="MillerDisplay Roman" charset="0"/>
                <a:ea typeface="MillerDisplay Roman" charset="0"/>
                <a:cs typeface="MillerDisplay Roman" charset="0"/>
              </a:rPr>
              <a:t>Monitoring </a:t>
            </a:r>
            <a:r>
              <a:rPr lang="en-US" sz="3100" dirty="0" err="1">
                <a:solidFill>
                  <a:srgbClr val="101820"/>
                </a:solidFill>
                <a:latin typeface="MillerDisplay Roman" charset="0"/>
                <a:ea typeface="MillerDisplay Roman" charset="0"/>
                <a:cs typeface="MillerDisplay Roman" charset="0"/>
              </a:rPr>
              <a:t>Hefboomproject</a:t>
            </a:r>
            <a:r>
              <a:rPr lang="en-US" sz="3100" dirty="0">
                <a:solidFill>
                  <a:srgbClr val="101820"/>
                </a:solidFill>
                <a:latin typeface="MillerDisplay Roman" charset="0"/>
                <a:ea typeface="MillerDisplay Roman" charset="0"/>
                <a:cs typeface="MillerDisplay Roman" charset="0"/>
              </a:rPr>
              <a:t>  </a:t>
            </a:r>
            <a:br>
              <a:rPr lang="en-US" sz="3100" dirty="0">
                <a:solidFill>
                  <a:srgbClr val="101820"/>
                </a:solidFill>
                <a:latin typeface="MillerDisplay Roman" charset="0"/>
                <a:ea typeface="MillerDisplay Roman" charset="0"/>
                <a:cs typeface="MillerDisplay Roman" charset="0"/>
              </a:rPr>
            </a:br>
            <a:r>
              <a:rPr lang="en-US" sz="3100" dirty="0">
                <a:solidFill>
                  <a:srgbClr val="101820"/>
                </a:solidFill>
                <a:latin typeface="MillerDisplay Roman" charset="0"/>
                <a:ea typeface="MillerDisplay Roman" charset="0"/>
                <a:cs typeface="MillerDisplay Roman" charset="0"/>
              </a:rPr>
              <a:t>Museum Hof van Busleyden</a:t>
            </a:r>
            <a:endParaRPr lang="nl-BE" dirty="0">
              <a:solidFill>
                <a:prstClr val="black"/>
              </a:solidFill>
            </a:endParaRPr>
          </a:p>
        </p:txBody>
      </p:sp>
      <p:pic>
        <p:nvPicPr>
          <p:cNvPr id="3076" name="Picture 4" descr="\\mechelen.intra\dfs_ErfgoedCel_Musea\FotoDisk\2_primaire_taken_02_03_MuseumHofVanBusleyden_Communicatie\Openingsweekend WEB\Opening 2206-Web Low-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546484"/>
            <a:ext cx="2948646" cy="196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8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59" r="20781" b="4851"/>
          <a:stretch/>
        </p:blipFill>
        <p:spPr bwMode="auto">
          <a:xfrm>
            <a:off x="5248804" y="3419511"/>
            <a:ext cx="3859700" cy="302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108520" y="1556792"/>
            <a:ext cx="6552728"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1800" dirty="0">
                <a:latin typeface="Vaud Display Book" charset="0"/>
                <a:ea typeface="Vaud Display Book" charset="0"/>
                <a:cs typeface="Vaud Display Book" charset="0"/>
              </a:rPr>
              <a:t>.</a:t>
            </a:r>
            <a:r>
              <a:rPr lang="en-US" sz="1800" dirty="0">
                <a:solidFill>
                  <a:srgbClr val="FF0000"/>
                </a:solidFill>
                <a:latin typeface="Vaud Display Book" charset="0"/>
                <a:ea typeface="Vaud Display Book" charset="0"/>
                <a:cs typeface="Vaud Display Book" charset="0"/>
              </a:rPr>
              <a:t> </a:t>
            </a:r>
            <a:r>
              <a:rPr lang="en-US" sz="2000" b="1" dirty="0">
                <a:latin typeface="Vaud Display Book" charset="0"/>
                <a:ea typeface="Vaud Display Book" charset="0"/>
                <a:cs typeface="Vaud Display Book" charset="0"/>
              </a:rPr>
              <a:t>Succesverhaal</a:t>
            </a:r>
            <a:r>
              <a:rPr lang="nl-BE" sz="2000" b="1" dirty="0">
                <a:latin typeface="Vaud Display Book" charset="0"/>
                <a:ea typeface="Vaud Display Book" charset="0"/>
                <a:cs typeface="Vaud Display Book" charset="0"/>
              </a:rPr>
              <a:t>: Waardering</a:t>
            </a:r>
          </a:p>
          <a:p>
            <a:pPr marL="457200" lvl="1" indent="0">
              <a:buNone/>
            </a:pPr>
            <a:r>
              <a:rPr lang="nl-BE" sz="2000" dirty="0">
                <a:latin typeface="Vaud Display Book" charset="0"/>
                <a:ea typeface="Vaud Display Book" charset="0"/>
                <a:cs typeface="Vaud Display Book" charset="0"/>
              </a:rPr>
              <a:t>	Goede briefing bij aanvang, begeleiding</a:t>
            </a:r>
          </a:p>
          <a:p>
            <a:pPr marL="457200" lvl="1" indent="0">
              <a:buNone/>
            </a:pPr>
            <a:r>
              <a:rPr lang="nl-BE" sz="2000" dirty="0">
                <a:latin typeface="Vaud Display Book" charset="0"/>
                <a:ea typeface="Vaud Display Book" charset="0"/>
                <a:cs typeface="Vaud Display Book" charset="0"/>
              </a:rPr>
              <a:t>	Ambassadeur / deel van team HvB / steentje bijdragen</a:t>
            </a:r>
          </a:p>
          <a:p>
            <a:pPr marL="457200" lvl="1" indent="0">
              <a:buNone/>
            </a:pPr>
            <a:r>
              <a:rPr lang="nl-BE" sz="2000" dirty="0">
                <a:latin typeface="Vaud Display Book" charset="0"/>
                <a:ea typeface="Vaud Display Book" charset="0"/>
                <a:cs typeface="Vaud Display Book" charset="0"/>
              </a:rPr>
              <a:t>	Gedrevenheid vrijwilligers</a:t>
            </a:r>
          </a:p>
          <a:p>
            <a:pPr marL="457200" lvl="1" indent="0">
              <a:buNone/>
            </a:pPr>
            <a:r>
              <a:rPr lang="nl-BE" sz="2000" dirty="0">
                <a:latin typeface="Vaud Display Book" charset="0"/>
                <a:ea typeface="Vaud Display Book" charset="0"/>
                <a:cs typeface="Vaud Display Book" charset="0"/>
              </a:rPr>
              <a:t>	Contact met bezoekers, </a:t>
            </a:r>
          </a:p>
          <a:p>
            <a:pPr marL="457200" lvl="1" indent="0">
              <a:buNone/>
            </a:pPr>
            <a:r>
              <a:rPr lang="nl-BE" sz="2000" dirty="0">
                <a:latin typeface="Vaud Display Book" charset="0"/>
                <a:ea typeface="Vaud Display Book" charset="0"/>
                <a:cs typeface="Vaud Display Book" charset="0"/>
              </a:rPr>
              <a:t>	toeristische info</a:t>
            </a:r>
          </a:p>
          <a:p>
            <a:pPr marL="457200" lvl="1" indent="0">
              <a:buNone/>
            </a:pPr>
            <a:endParaRPr lang="en-US" sz="2000" dirty="0">
              <a:latin typeface="Vaud Display Book" charset="0"/>
              <a:ea typeface="Vaud Display Book" charset="0"/>
              <a:cs typeface="Vaud Display Book" charset="0"/>
            </a:endParaRP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Werkpunten</a:t>
            </a:r>
            <a:r>
              <a:rPr lang="en-US" sz="2000" dirty="0">
                <a:latin typeface="Vaud Display Book" charset="0"/>
                <a:ea typeface="Vaud Display Book" charset="0"/>
                <a:cs typeface="Vaud Display Book" charset="0"/>
              </a:rPr>
              <a:t>:</a:t>
            </a: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lange</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termijnwerking</a:t>
            </a:r>
            <a:r>
              <a:rPr lang="en-US" sz="2000" dirty="0">
                <a:latin typeface="Vaud Display Book" charset="0"/>
                <a:ea typeface="Vaud Display Book" charset="0"/>
                <a:cs typeface="Vaud Display Book" charset="0"/>
              </a:rPr>
              <a:t>/</a:t>
            </a: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motivatie</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en</a:t>
            </a: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intensiteit</a:t>
            </a:r>
            <a:r>
              <a:rPr lang="en-US" sz="2000" dirty="0">
                <a:latin typeface="Vaud Display Book" charset="0"/>
                <a:ea typeface="Vaud Display Book" charset="0"/>
                <a:cs typeface="Vaud Display Book" charset="0"/>
              </a:rPr>
              <a:t> </a:t>
            </a:r>
          </a:p>
          <a:p>
            <a:pPr marL="457200" lvl="1" indent="0">
              <a:buNone/>
            </a:pPr>
            <a:r>
              <a:rPr lang="en-US" sz="2000" dirty="0">
                <a:latin typeface="Vaud Display Book" charset="0"/>
                <a:ea typeface="Vaud Display Book" charset="0"/>
                <a:cs typeface="Vaud Display Book" charset="0"/>
              </a:rPr>
              <a:t>	</a:t>
            </a:r>
            <a:r>
              <a:rPr lang="en-US" sz="2000" dirty="0" err="1">
                <a:latin typeface="Vaud Display Book" charset="0"/>
                <a:ea typeface="Vaud Display Book" charset="0"/>
                <a:cs typeface="Vaud Display Book" charset="0"/>
              </a:rPr>
              <a:t>aanpak</a:t>
            </a:r>
            <a:r>
              <a:rPr lang="en-US" sz="2000" dirty="0">
                <a:latin typeface="Vaud Display Book" charset="0"/>
                <a:ea typeface="Vaud Display Book" charset="0"/>
                <a:cs typeface="Vaud Display Book" charset="0"/>
              </a:rPr>
              <a:t> op </a:t>
            </a:r>
            <a:r>
              <a:rPr lang="en-US" sz="2000" dirty="0" err="1">
                <a:latin typeface="Vaud Display Book" charset="0"/>
                <a:ea typeface="Vaud Display Book" charset="0"/>
                <a:cs typeface="Vaud Display Book" charset="0"/>
              </a:rPr>
              <a:t>maat</a:t>
            </a:r>
            <a:r>
              <a:rPr lang="en-US" sz="2000" dirty="0">
                <a:latin typeface="Vaud Display Book" charset="0"/>
                <a:ea typeface="Vaud Display Book" charset="0"/>
                <a:cs typeface="Vaud Display Book" charset="0"/>
              </a:rPr>
              <a:t>?</a:t>
            </a:r>
          </a:p>
          <a:p>
            <a:pPr marL="457200" lvl="1" indent="0">
              <a:buNone/>
            </a:pPr>
            <a:endParaRPr lang="en-US" sz="2000" dirty="0">
              <a:latin typeface="Vaud Display Book" charset="0"/>
              <a:ea typeface="Vaud Display Book" charset="0"/>
              <a:cs typeface="Vaud Display Book" charset="0"/>
            </a:endParaRPr>
          </a:p>
        </p:txBody>
      </p:sp>
      <p:pic>
        <p:nvPicPr>
          <p:cNvPr id="7"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332656"/>
            <a:ext cx="6840760" cy="8780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solidFill>
                  <a:srgbClr val="101820"/>
                </a:solidFill>
                <a:latin typeface="MillerDisplay Roman" charset="0"/>
                <a:ea typeface="MillerDisplay Roman" charset="0"/>
                <a:cs typeface="MillerDisplay Roman" charset="0"/>
              </a:rPr>
              <a:t>Titel</a:t>
            </a:r>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422251" y="807095"/>
            <a:ext cx="5589909" cy="415498"/>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Aanpak bevragingen</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914" y="1364057"/>
            <a:ext cx="2070337" cy="2070337"/>
          </a:xfrm>
          <a:prstGeom prst="rect">
            <a:avLst/>
          </a:prstGeom>
        </p:spPr>
      </p:pic>
    </p:spTree>
    <p:extLst>
      <p:ext uri="{BB962C8B-B14F-4D97-AF65-F5344CB8AC3E}">
        <p14:creationId xmlns:p14="http://schemas.microsoft.com/office/powerpoint/2010/main" val="151189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echelen.intra\dfs_ErfgoedCel_Musea\FotoDisk\2_primaire_taken_02_03_MuseumHofVanBusleyden_Communicatie\Openingsweekend WEB\Opening 2306-Web Low-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7414" y="1340768"/>
            <a:ext cx="1900890" cy="2851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539552" y="2132856"/>
            <a:ext cx="7711832" cy="34918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nl-BE" sz="2000" dirty="0">
              <a:solidFill>
                <a:prstClr val="black"/>
              </a:solidFill>
              <a:latin typeface="Vaud Display Book" charset="0"/>
              <a:ea typeface="Vaud Display Book" charset="0"/>
              <a:cs typeface="Vaud Display Book" charset="0"/>
            </a:endParaRPr>
          </a:p>
        </p:txBody>
      </p:sp>
      <p:pic>
        <p:nvPicPr>
          <p:cNvPr id="7"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548680"/>
            <a:ext cx="6840760" cy="87803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101820"/>
                </a:solidFill>
                <a:latin typeface="MillerDisplay Roman" charset="0"/>
                <a:ea typeface="MillerDisplay Roman" charset="0"/>
                <a:cs typeface="MillerDisplay Roman" charset="0"/>
              </a:rPr>
              <a:t>Monitoring </a:t>
            </a:r>
            <a:r>
              <a:rPr lang="en-US" sz="2800" dirty="0" err="1">
                <a:solidFill>
                  <a:srgbClr val="101820"/>
                </a:solidFill>
                <a:latin typeface="MillerDisplay Roman" charset="0"/>
                <a:ea typeface="MillerDisplay Roman" charset="0"/>
                <a:cs typeface="MillerDisplay Roman" charset="0"/>
              </a:rPr>
              <a:t>Hefboomproject</a:t>
            </a:r>
            <a:r>
              <a:rPr lang="en-US" sz="2800" dirty="0">
                <a:solidFill>
                  <a:srgbClr val="101820"/>
                </a:solidFill>
                <a:latin typeface="MillerDisplay Roman" charset="0"/>
                <a:ea typeface="MillerDisplay Roman" charset="0"/>
                <a:cs typeface="MillerDisplay Roman" charset="0"/>
              </a:rPr>
              <a:t>  </a:t>
            </a:r>
            <a:br>
              <a:rPr lang="en-US" sz="2800" dirty="0">
                <a:solidFill>
                  <a:srgbClr val="101820"/>
                </a:solidFill>
                <a:latin typeface="MillerDisplay Roman" charset="0"/>
                <a:ea typeface="MillerDisplay Roman" charset="0"/>
                <a:cs typeface="MillerDisplay Roman" charset="0"/>
              </a:rPr>
            </a:br>
            <a:r>
              <a:rPr lang="en-US" sz="2800" dirty="0">
                <a:solidFill>
                  <a:srgbClr val="101820"/>
                </a:solidFill>
                <a:latin typeface="MillerDisplay Roman" charset="0"/>
                <a:ea typeface="MillerDisplay Roman" charset="0"/>
                <a:cs typeface="MillerDisplay Roman" charset="0"/>
              </a:rPr>
              <a:t>Museum Hof van Busleyden</a:t>
            </a:r>
            <a:endParaRPr lang="nl-BE" sz="2800" dirty="0">
              <a:solidFill>
                <a:prstClr val="black"/>
              </a:solidFill>
            </a:endParaRPr>
          </a:p>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539552" y="1356737"/>
            <a:ext cx="5612260" cy="400110"/>
          </a:xfrm>
          <a:prstGeom prst="rect">
            <a:avLst/>
          </a:prstGeom>
          <a:noFill/>
        </p:spPr>
        <p:txBody>
          <a:bodyPr wrap="square" rtlCol="0">
            <a:spAutoFit/>
          </a:bodyPr>
          <a:lstStyle/>
          <a:p>
            <a:r>
              <a:rPr lang="en-US" sz="2000" dirty="0" err="1">
                <a:solidFill>
                  <a:srgbClr val="E40046"/>
                </a:solidFill>
                <a:latin typeface="Vaud Display Book" charset="0"/>
                <a:ea typeface="Vaud Display Book" charset="0"/>
                <a:cs typeface="Vaud Display Book" charset="0"/>
              </a:rPr>
              <a:t>Voor</a:t>
            </a:r>
            <a:r>
              <a:rPr lang="en-US" sz="2000" dirty="0">
                <a:solidFill>
                  <a:srgbClr val="E40046"/>
                </a:solidFill>
                <a:latin typeface="Vaud Display Book" charset="0"/>
                <a:ea typeface="Vaud Display Book" charset="0"/>
                <a:cs typeface="Vaud Display Book" charset="0"/>
              </a:rPr>
              <a:t> </a:t>
            </a:r>
            <a:r>
              <a:rPr lang="en-US" sz="2000" dirty="0" err="1">
                <a:solidFill>
                  <a:srgbClr val="E40046"/>
                </a:solidFill>
                <a:latin typeface="Vaud Display Book" charset="0"/>
                <a:ea typeface="Vaud Display Book" charset="0"/>
                <a:cs typeface="Vaud Display Book" charset="0"/>
              </a:rPr>
              <a:t>wie</a:t>
            </a:r>
            <a:r>
              <a:rPr lang="en-US" sz="2000" dirty="0">
                <a:solidFill>
                  <a:srgbClr val="E40046"/>
                </a:solidFill>
                <a:latin typeface="Vaud Display Book" charset="0"/>
                <a:ea typeface="Vaud Display Book" charset="0"/>
                <a:cs typeface="Vaud Display Book" charset="0"/>
              </a:rPr>
              <a:t> </a:t>
            </a:r>
            <a:r>
              <a:rPr lang="en-US" sz="2000" dirty="0" err="1">
                <a:solidFill>
                  <a:srgbClr val="E40046"/>
                </a:solidFill>
                <a:latin typeface="Vaud Display Book" charset="0"/>
                <a:ea typeface="Vaud Display Book" charset="0"/>
                <a:cs typeface="Vaud Display Book" charset="0"/>
              </a:rPr>
              <a:t>doen</a:t>
            </a:r>
            <a:r>
              <a:rPr lang="en-US" sz="2000" dirty="0">
                <a:solidFill>
                  <a:srgbClr val="E40046"/>
                </a:solidFill>
                <a:latin typeface="Vaud Display Book" charset="0"/>
                <a:ea typeface="Vaud Display Book" charset="0"/>
                <a:cs typeface="Vaud Display Book" charset="0"/>
              </a:rPr>
              <a:t> we het? ‘Stakeholders’</a:t>
            </a: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kstvak 1"/>
          <p:cNvSpPr txBox="1"/>
          <p:nvPr/>
        </p:nvSpPr>
        <p:spPr>
          <a:xfrm>
            <a:off x="517203" y="1730280"/>
            <a:ext cx="5319048" cy="4862870"/>
          </a:xfrm>
          <a:prstGeom prst="rect">
            <a:avLst/>
          </a:prstGeom>
          <a:noFill/>
        </p:spPr>
        <p:txBody>
          <a:bodyPr wrap="square" rtlCol="0">
            <a:spAutoFit/>
          </a:bodyPr>
          <a:lstStyle/>
          <a:p>
            <a:r>
              <a:rPr lang="nl-BE" b="1" dirty="0">
                <a:solidFill>
                  <a:prstClr val="black"/>
                </a:solidFill>
                <a:latin typeface="Vaud Display Book"/>
              </a:rPr>
              <a:t>1) Bezoekers/mensgericht!</a:t>
            </a:r>
          </a:p>
          <a:p>
            <a:r>
              <a:rPr lang="nl-BE" i="1" dirty="0">
                <a:solidFill>
                  <a:prstClr val="black"/>
                </a:solidFill>
                <a:latin typeface="Vaud Display Book"/>
              </a:rPr>
              <a:t>Kerndoelgroepen </a:t>
            </a:r>
          </a:p>
          <a:p>
            <a:r>
              <a:rPr lang="nl-BE" dirty="0">
                <a:solidFill>
                  <a:prstClr val="black"/>
                </a:solidFill>
                <a:latin typeface="Vaud Display Book"/>
              </a:rPr>
              <a:t>gezinnen, </a:t>
            </a:r>
          </a:p>
          <a:p>
            <a:r>
              <a:rPr lang="nl-BE" dirty="0">
                <a:solidFill>
                  <a:prstClr val="black"/>
                </a:solidFill>
                <a:latin typeface="Vaud Display Book"/>
              </a:rPr>
              <a:t>lagere en secundaire scholen, </a:t>
            </a:r>
          </a:p>
          <a:p>
            <a:r>
              <a:rPr lang="nl-BE" dirty="0">
                <a:solidFill>
                  <a:prstClr val="black"/>
                </a:solidFill>
                <a:latin typeface="Vaud Display Book"/>
              </a:rPr>
              <a:t>Individuele en groepje(s) ‘meerwaardezoekers, Hedendaagse kunstkenners-en liefhebbers,</a:t>
            </a:r>
          </a:p>
          <a:p>
            <a:r>
              <a:rPr lang="nl-BE" dirty="0">
                <a:solidFill>
                  <a:prstClr val="black"/>
                </a:solidFill>
                <a:latin typeface="Vaud Display Book"/>
              </a:rPr>
              <a:t>Bourgondische genieters</a:t>
            </a:r>
          </a:p>
          <a:p>
            <a:r>
              <a:rPr lang="nl-BE" i="1" dirty="0">
                <a:solidFill>
                  <a:prstClr val="black"/>
                </a:solidFill>
                <a:latin typeface="Vaud Display Book"/>
              </a:rPr>
              <a:t>Incl. </a:t>
            </a:r>
            <a:r>
              <a:rPr lang="nl-BE" dirty="0" err="1">
                <a:solidFill>
                  <a:prstClr val="black"/>
                </a:solidFill>
                <a:latin typeface="Vaud Display Book"/>
              </a:rPr>
              <a:t>Mechelaars</a:t>
            </a:r>
            <a:r>
              <a:rPr lang="nl-BE" dirty="0">
                <a:solidFill>
                  <a:prstClr val="black"/>
                </a:solidFill>
                <a:latin typeface="Vaud Display Book"/>
              </a:rPr>
              <a:t> en toeristen, anderstaligen, erfgoed-en maatschappelijke verenigingen, moeilijk bereikbare doelgroepen – kansarmen</a:t>
            </a:r>
          </a:p>
          <a:p>
            <a:endParaRPr lang="nl-BE" dirty="0">
              <a:solidFill>
                <a:prstClr val="black"/>
              </a:solidFill>
              <a:latin typeface="Vaud Display Book"/>
            </a:endParaRPr>
          </a:p>
          <a:p>
            <a:r>
              <a:rPr lang="nl-BE" b="1" dirty="0">
                <a:solidFill>
                  <a:prstClr val="black"/>
                </a:solidFill>
                <a:latin typeface="Vaud Display Book"/>
              </a:rPr>
              <a:t>2) Partners &amp; beleid</a:t>
            </a:r>
          </a:p>
          <a:p>
            <a:r>
              <a:rPr lang="nl-BE" dirty="0">
                <a:solidFill>
                  <a:prstClr val="black"/>
                </a:solidFill>
                <a:latin typeface="Vaud Display Book"/>
              </a:rPr>
              <a:t>Beleid en overheden, Stad, Toerisme Mechelen, Toerisme Vlaanderen, netwerken in eigen sectoren en ver daarbuiten</a:t>
            </a:r>
          </a:p>
          <a:p>
            <a:endParaRPr lang="nl-BE" sz="2000" dirty="0">
              <a:solidFill>
                <a:prstClr val="black"/>
              </a:solidFill>
              <a:latin typeface="Vaud Display Book"/>
            </a:endParaRPr>
          </a:p>
          <a:p>
            <a:endParaRPr lang="nl-BE" sz="2000" dirty="0">
              <a:solidFill>
                <a:prstClr val="black"/>
              </a:solidFill>
              <a:latin typeface="Vaud Display Book"/>
            </a:endParaRPr>
          </a:p>
        </p:txBody>
      </p:sp>
      <p:pic>
        <p:nvPicPr>
          <p:cNvPr id="4098" name="Picture 2" descr="\\mechelen.intra\dfs_ErfgoedCel_Musea\FotoDisk\2_primaire_taken_02_03_MuseumHofVanBusleyden_Communicatie\Openingsweekend WEB\Opening 2206-Web Low-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3" y="1346159"/>
            <a:ext cx="1834505" cy="275210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414" y="4051466"/>
            <a:ext cx="3723560" cy="247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9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3275855" y="-57608"/>
            <a:ext cx="7344816" cy="7344816"/>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10" name="Title 2"/>
          <p:cNvSpPr>
            <a:spLocks noGrp="1"/>
          </p:cNvSpPr>
          <p:nvPr>
            <p:ph type="ctrTitle"/>
          </p:nvPr>
        </p:nvSpPr>
        <p:spPr>
          <a:xfrm>
            <a:off x="395536" y="4509119"/>
            <a:ext cx="6840760" cy="878031"/>
          </a:xfrm>
        </p:spPr>
        <p:txBody>
          <a:bodyPr>
            <a:normAutofit fontScale="90000"/>
          </a:bodyPr>
          <a:lstStyle/>
          <a:p>
            <a:pPr algn="l"/>
            <a:br>
              <a:rPr lang="en-US" sz="3200" dirty="0">
                <a:solidFill>
                  <a:srgbClr val="101820"/>
                </a:solidFill>
                <a:latin typeface="MillerDisplay Roman" charset="0"/>
                <a:ea typeface="MillerDisplay Roman" charset="0"/>
                <a:cs typeface="MillerDisplay Roman" charset="0"/>
              </a:rPr>
            </a:br>
            <a:endParaRPr lang="en-US" sz="3200" dirty="0">
              <a:solidFill>
                <a:srgbClr val="101820"/>
              </a:solidFill>
              <a:latin typeface="MillerDisplay Roman" charset="0"/>
              <a:ea typeface="MillerDisplay Roman" charset="0"/>
              <a:cs typeface="MillerDisplay Roman" charset="0"/>
            </a:endParaRPr>
          </a:p>
        </p:txBody>
      </p:sp>
      <p:sp>
        <p:nvSpPr>
          <p:cNvPr id="2" name="Rectangle 1"/>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11"/>
          <p:cNvSpPr txBox="1"/>
          <p:nvPr/>
        </p:nvSpPr>
        <p:spPr>
          <a:xfrm>
            <a:off x="674564" y="6004266"/>
            <a:ext cx="5589909" cy="400110"/>
          </a:xfrm>
          <a:prstGeom prst="rect">
            <a:avLst/>
          </a:prstGeom>
          <a:noFill/>
        </p:spPr>
        <p:txBody>
          <a:bodyPr wrap="square" rtlCol="0">
            <a:spAutoFit/>
          </a:bodyPr>
          <a:lstStyle/>
          <a:p>
            <a:r>
              <a:rPr lang="en-US" sz="2000" dirty="0">
                <a:solidFill>
                  <a:srgbClr val="E40046"/>
                </a:solidFill>
                <a:latin typeface="Vaud Display Book" charset="0"/>
                <a:ea typeface="Vaud Display Book" charset="0"/>
                <a:cs typeface="Vaud Display Book" charset="0"/>
              </a:rPr>
              <a:t>Liesbeth Van Nerom, </a:t>
            </a:r>
            <a:r>
              <a:rPr lang="en-US" sz="2000" dirty="0" err="1">
                <a:solidFill>
                  <a:srgbClr val="E40046"/>
                </a:solidFill>
                <a:latin typeface="Vaud Display Book" charset="0"/>
                <a:ea typeface="Vaud Display Book" charset="0"/>
                <a:cs typeface="Vaud Display Book" charset="0"/>
              </a:rPr>
              <a:t>publieksbemiddeling</a:t>
            </a:r>
            <a:r>
              <a:rPr lang="en-US" sz="2000" dirty="0">
                <a:solidFill>
                  <a:srgbClr val="E40046"/>
                </a:solidFill>
                <a:latin typeface="Vaud Display Book" charset="0"/>
                <a:ea typeface="Vaud Display Book" charset="0"/>
                <a:cs typeface="Vaud Display Book" charset="0"/>
              </a:rPr>
              <a:t> </a:t>
            </a:r>
          </a:p>
        </p:txBody>
      </p:sp>
      <p:sp>
        <p:nvSpPr>
          <p:cNvPr id="8" name="Rechthoek 7"/>
          <p:cNvSpPr/>
          <p:nvPr/>
        </p:nvSpPr>
        <p:spPr>
          <a:xfrm>
            <a:off x="683568" y="1844825"/>
            <a:ext cx="7250457" cy="4031873"/>
          </a:xfrm>
          <a:prstGeom prst="rect">
            <a:avLst/>
          </a:prstGeom>
        </p:spPr>
        <p:txBody>
          <a:bodyPr wrap="square">
            <a:spAutoFit/>
          </a:bodyPr>
          <a:lstStyle/>
          <a:p>
            <a:r>
              <a:rPr lang="en-US" sz="2000" i="1" dirty="0">
                <a:latin typeface="Vaud Display Book"/>
              </a:rPr>
              <a:t>Measure what matters!</a:t>
            </a:r>
          </a:p>
          <a:p>
            <a:r>
              <a:rPr lang="en-US" sz="2000" i="1" dirty="0">
                <a:latin typeface="Vaud Display Book"/>
              </a:rPr>
              <a:t>We measure far too much and get far too little for what we measure because we never articulated what we need to get better at, and our measures aren’t tied together to support higher-level decision making’</a:t>
            </a:r>
          </a:p>
          <a:p>
            <a:r>
              <a:rPr lang="en-US" dirty="0">
                <a:latin typeface="Vaud Display Book"/>
              </a:rPr>
              <a:t>				‘The agenda’ by Michael Hammer </a:t>
            </a:r>
          </a:p>
          <a:p>
            <a:endParaRPr lang="en-US" dirty="0">
              <a:latin typeface="Vaud Display Book"/>
            </a:endParaRPr>
          </a:p>
          <a:p>
            <a:r>
              <a:rPr lang="en-US" sz="2000" dirty="0">
                <a:latin typeface="Vaud Display Book"/>
              </a:rPr>
              <a:t>‘</a:t>
            </a:r>
            <a:r>
              <a:rPr lang="en-US" sz="2000" dirty="0" err="1">
                <a:latin typeface="Vaud Display Book"/>
              </a:rPr>
              <a:t>Meten</a:t>
            </a:r>
            <a:r>
              <a:rPr lang="en-US" sz="2000" dirty="0">
                <a:latin typeface="Vaud Display Book"/>
              </a:rPr>
              <a:t> </a:t>
            </a:r>
            <a:r>
              <a:rPr lang="en-US" sz="2000" u="sng" dirty="0">
                <a:latin typeface="Vaud Display Book"/>
              </a:rPr>
              <a:t>in </a:t>
            </a:r>
            <a:r>
              <a:rPr lang="en-US" sz="2000" u="sng" dirty="0" err="1">
                <a:latin typeface="Vaud Display Book"/>
              </a:rPr>
              <a:t>functie</a:t>
            </a:r>
            <a:r>
              <a:rPr lang="en-US" sz="2000" u="sng" dirty="0">
                <a:latin typeface="Vaud Display Book"/>
              </a:rPr>
              <a:t> van </a:t>
            </a:r>
            <a:r>
              <a:rPr lang="en-US" sz="2000" u="sng" dirty="0" err="1">
                <a:latin typeface="Vaud Display Book"/>
              </a:rPr>
              <a:t>weten</a:t>
            </a:r>
            <a:r>
              <a:rPr lang="en-US" sz="2000" dirty="0">
                <a:latin typeface="Vaud Display Book"/>
              </a:rPr>
              <a:t>’ </a:t>
            </a:r>
            <a:r>
              <a:rPr lang="en-US" sz="2000" dirty="0" err="1">
                <a:latin typeface="Vaud Display Book"/>
              </a:rPr>
              <a:t>dus</a:t>
            </a:r>
            <a:r>
              <a:rPr lang="en-US" sz="2000" dirty="0">
                <a:latin typeface="Vaud Display Book"/>
              </a:rPr>
              <a:t> </a:t>
            </a:r>
          </a:p>
          <a:p>
            <a:r>
              <a:rPr lang="en-US" sz="2000" dirty="0">
                <a:latin typeface="Vaud Display Book"/>
              </a:rPr>
              <a:t>van wat </a:t>
            </a:r>
            <a:r>
              <a:rPr lang="en-US" sz="2000" dirty="0" err="1">
                <a:latin typeface="Vaud Display Book"/>
              </a:rPr>
              <a:t>er</a:t>
            </a:r>
            <a:r>
              <a:rPr lang="en-US" sz="2000" dirty="0">
                <a:latin typeface="Vaud Display Book"/>
              </a:rPr>
              <a:t> </a:t>
            </a:r>
            <a:r>
              <a:rPr lang="en-US" sz="2000" dirty="0" err="1">
                <a:latin typeface="Vaud Display Book"/>
              </a:rPr>
              <a:t>voor</a:t>
            </a:r>
            <a:r>
              <a:rPr lang="en-US" sz="2000" dirty="0">
                <a:latin typeface="Vaud Display Book"/>
              </a:rPr>
              <a:t> </a:t>
            </a:r>
            <a:r>
              <a:rPr lang="en-US" sz="2000" dirty="0" err="1">
                <a:latin typeface="Vaud Display Book"/>
              </a:rPr>
              <a:t>jouw</a:t>
            </a:r>
            <a:r>
              <a:rPr lang="en-US" sz="2000" dirty="0">
                <a:latin typeface="Vaud Display Book"/>
              </a:rPr>
              <a:t> </a:t>
            </a:r>
            <a:r>
              <a:rPr lang="en-US" sz="2000" dirty="0" err="1">
                <a:latin typeface="Vaud Display Book"/>
              </a:rPr>
              <a:t>organisatie</a:t>
            </a:r>
            <a:r>
              <a:rPr lang="en-US" sz="2000" dirty="0">
                <a:latin typeface="Vaud Display Book"/>
              </a:rPr>
              <a:t> toe </a:t>
            </a:r>
            <a:r>
              <a:rPr lang="en-US" sz="2000" dirty="0" err="1">
                <a:latin typeface="Vaud Display Book"/>
              </a:rPr>
              <a:t>doet</a:t>
            </a:r>
            <a:r>
              <a:rPr lang="en-US" sz="2000" dirty="0">
                <a:latin typeface="Vaud Display Book"/>
              </a:rPr>
              <a:t> </a:t>
            </a:r>
          </a:p>
          <a:p>
            <a:r>
              <a:rPr lang="en-US" sz="2000" dirty="0" err="1">
                <a:latin typeface="Vaud Display Book"/>
              </a:rPr>
              <a:t>en</a:t>
            </a:r>
            <a:r>
              <a:rPr lang="en-US" sz="2000" dirty="0">
                <a:latin typeface="Vaud Display Book"/>
              </a:rPr>
              <a:t> </a:t>
            </a:r>
            <a:r>
              <a:rPr lang="en-US" sz="2000" dirty="0" err="1">
                <a:latin typeface="Vaud Display Book"/>
              </a:rPr>
              <a:t>niet</a:t>
            </a:r>
            <a:r>
              <a:rPr lang="en-US" sz="2000" dirty="0">
                <a:latin typeface="Vaud Display Book"/>
              </a:rPr>
              <a:t> </a:t>
            </a:r>
            <a:r>
              <a:rPr lang="en-US" sz="2000" dirty="0" err="1">
                <a:latin typeface="Vaud Display Book"/>
              </a:rPr>
              <a:t>alleen</a:t>
            </a:r>
            <a:r>
              <a:rPr lang="en-US" sz="2000" dirty="0">
                <a:latin typeface="Vaud Display Book"/>
              </a:rPr>
              <a:t> </a:t>
            </a:r>
          </a:p>
          <a:p>
            <a:r>
              <a:rPr lang="en-US" sz="2000" dirty="0" err="1">
                <a:latin typeface="Vaud Display Book"/>
              </a:rPr>
              <a:t>‘van</a:t>
            </a:r>
            <a:r>
              <a:rPr lang="en-US" sz="2000" dirty="0">
                <a:latin typeface="Vaud Display Book"/>
              </a:rPr>
              <a:t> wat </a:t>
            </a:r>
            <a:r>
              <a:rPr lang="en-US" sz="2000" dirty="0" err="1">
                <a:latin typeface="Vaud Display Book"/>
              </a:rPr>
              <a:t>moet</a:t>
            </a:r>
            <a:r>
              <a:rPr lang="en-US" sz="2000" dirty="0">
                <a:latin typeface="Vaud Display Book"/>
              </a:rPr>
              <a:t>’.</a:t>
            </a:r>
          </a:p>
          <a:p>
            <a:r>
              <a:rPr lang="en-US" sz="2000" dirty="0">
                <a:latin typeface="Vaud Display Book"/>
              </a:rPr>
              <a:t>Wat je meet, </a:t>
            </a:r>
            <a:r>
              <a:rPr lang="en-US" sz="2000" dirty="0" err="1">
                <a:latin typeface="Vaud Display Book"/>
              </a:rPr>
              <a:t>moet</a:t>
            </a:r>
            <a:r>
              <a:rPr lang="en-US" sz="2000" dirty="0">
                <a:latin typeface="Vaud Display Book"/>
              </a:rPr>
              <a:t> in </a:t>
            </a:r>
            <a:r>
              <a:rPr lang="en-US" sz="2000" dirty="0" err="1">
                <a:latin typeface="Vaud Display Book"/>
              </a:rPr>
              <a:t>functie</a:t>
            </a:r>
            <a:r>
              <a:rPr lang="en-US" sz="2000" dirty="0">
                <a:latin typeface="Vaud Display Book"/>
              </a:rPr>
              <a:t> </a:t>
            </a:r>
            <a:r>
              <a:rPr lang="en-US" sz="2000" dirty="0" err="1">
                <a:latin typeface="Vaud Display Book"/>
              </a:rPr>
              <a:t>staan</a:t>
            </a:r>
            <a:r>
              <a:rPr lang="en-US" sz="2000" dirty="0">
                <a:latin typeface="Vaud Display Book"/>
              </a:rPr>
              <a:t> van je </a:t>
            </a:r>
            <a:r>
              <a:rPr lang="en-US" sz="2000" dirty="0" err="1">
                <a:latin typeface="Vaud Display Book"/>
              </a:rPr>
              <a:t>werking</a:t>
            </a:r>
            <a:r>
              <a:rPr lang="en-US" sz="2000" dirty="0">
                <a:latin typeface="Vaud Display Book"/>
              </a:rPr>
              <a:t>- </a:t>
            </a:r>
            <a:r>
              <a:rPr lang="en-US" sz="2000" dirty="0" err="1">
                <a:latin typeface="Vaud Display Book"/>
              </a:rPr>
              <a:t>en</a:t>
            </a:r>
            <a:r>
              <a:rPr lang="en-US" sz="2000" dirty="0">
                <a:latin typeface="Vaud Display Book"/>
              </a:rPr>
              <a:t> je </a:t>
            </a:r>
            <a:r>
              <a:rPr lang="en-US" sz="2000" dirty="0" err="1">
                <a:latin typeface="Vaud Display Book"/>
              </a:rPr>
              <a:t>beslissingsprocessen</a:t>
            </a:r>
            <a:r>
              <a:rPr lang="en-US" sz="2000" dirty="0">
                <a:latin typeface="Vaud Display Book"/>
              </a:rPr>
              <a:t>.</a:t>
            </a:r>
          </a:p>
        </p:txBody>
      </p:sp>
      <p:sp>
        <p:nvSpPr>
          <p:cNvPr id="3" name="Rechthoek 2"/>
          <p:cNvSpPr/>
          <p:nvPr/>
        </p:nvSpPr>
        <p:spPr>
          <a:xfrm>
            <a:off x="569020" y="418504"/>
            <a:ext cx="5803180" cy="1046440"/>
          </a:xfrm>
          <a:prstGeom prst="rect">
            <a:avLst/>
          </a:prstGeom>
        </p:spPr>
        <p:txBody>
          <a:bodyPr wrap="square">
            <a:spAutoFit/>
          </a:bodyPr>
          <a:lstStyle/>
          <a:p>
            <a:pPr lvl="0"/>
            <a:r>
              <a:rPr lang="en-US" sz="3100" dirty="0">
                <a:solidFill>
                  <a:srgbClr val="101820"/>
                </a:solidFill>
                <a:latin typeface="MillerDisplay Roman" charset="0"/>
                <a:ea typeface="MillerDisplay Roman" charset="0"/>
                <a:cs typeface="MillerDisplay Roman" charset="0"/>
              </a:rPr>
              <a:t>Monitoring </a:t>
            </a:r>
            <a:r>
              <a:rPr lang="en-US" sz="3100" dirty="0" err="1">
                <a:solidFill>
                  <a:srgbClr val="101820"/>
                </a:solidFill>
                <a:latin typeface="MillerDisplay Roman" charset="0"/>
                <a:ea typeface="MillerDisplay Roman" charset="0"/>
                <a:cs typeface="MillerDisplay Roman" charset="0"/>
              </a:rPr>
              <a:t>Hefboomproject</a:t>
            </a:r>
            <a:r>
              <a:rPr lang="en-US" sz="3100" dirty="0">
                <a:solidFill>
                  <a:srgbClr val="101820"/>
                </a:solidFill>
                <a:latin typeface="MillerDisplay Roman" charset="0"/>
                <a:ea typeface="MillerDisplay Roman" charset="0"/>
                <a:cs typeface="MillerDisplay Roman" charset="0"/>
              </a:rPr>
              <a:t>  </a:t>
            </a:r>
            <a:br>
              <a:rPr lang="en-US" sz="3100" dirty="0">
                <a:solidFill>
                  <a:srgbClr val="101820"/>
                </a:solidFill>
                <a:latin typeface="MillerDisplay Roman" charset="0"/>
                <a:ea typeface="MillerDisplay Roman" charset="0"/>
                <a:cs typeface="MillerDisplay Roman" charset="0"/>
              </a:rPr>
            </a:br>
            <a:r>
              <a:rPr lang="en-US" sz="3100" dirty="0">
                <a:solidFill>
                  <a:srgbClr val="101820"/>
                </a:solidFill>
                <a:latin typeface="MillerDisplay Roman" charset="0"/>
                <a:ea typeface="MillerDisplay Roman" charset="0"/>
                <a:cs typeface="MillerDisplay Roman" charset="0"/>
              </a:rPr>
              <a:t>Museum Hof van Busleyden</a:t>
            </a:r>
            <a:endParaRPr lang="nl-BE" dirty="0">
              <a:solidFill>
                <a:prstClr val="black"/>
              </a:solidFill>
            </a:endParaRPr>
          </a:p>
        </p:txBody>
      </p:sp>
      <p:sp>
        <p:nvSpPr>
          <p:cNvPr id="6" name="Rechthoek 5"/>
          <p:cNvSpPr/>
          <p:nvPr/>
        </p:nvSpPr>
        <p:spPr>
          <a:xfrm>
            <a:off x="674564" y="1345261"/>
            <a:ext cx="6417716" cy="400110"/>
          </a:xfrm>
          <a:prstGeom prst="rect">
            <a:avLst/>
          </a:prstGeom>
        </p:spPr>
        <p:txBody>
          <a:bodyPr wrap="square">
            <a:spAutoFit/>
          </a:bodyPr>
          <a:lstStyle/>
          <a:p>
            <a:pPr lvl="0"/>
            <a:r>
              <a:rPr lang="nl-BE" sz="2000" dirty="0">
                <a:solidFill>
                  <a:srgbClr val="E40046"/>
                </a:solidFill>
                <a:latin typeface="Vaud Display Book" charset="0"/>
                <a:ea typeface="Vaud Display Book" charset="0"/>
                <a:cs typeface="Vaud Display Book" charset="0"/>
              </a:rPr>
              <a:t>Aanpak van de </a:t>
            </a:r>
            <a:r>
              <a:rPr lang="nl-BE" sz="2000" u="sng" dirty="0">
                <a:solidFill>
                  <a:srgbClr val="E40046"/>
                </a:solidFill>
                <a:latin typeface="Vaud Display Book" charset="0"/>
                <a:ea typeface="Vaud Display Book" charset="0"/>
                <a:cs typeface="Vaud Display Book" charset="0"/>
              </a:rPr>
              <a:t>tevredenheid</a:t>
            </a:r>
            <a:r>
              <a:rPr lang="nl-BE" sz="2000" dirty="0">
                <a:solidFill>
                  <a:srgbClr val="E40046"/>
                </a:solidFill>
                <a:latin typeface="Vaud Display Book" charset="0"/>
                <a:ea typeface="Vaud Display Book" charset="0"/>
                <a:cs typeface="Vaud Display Book" charset="0"/>
              </a:rPr>
              <a:t>sbevragingen</a:t>
            </a:r>
            <a:endParaRPr lang="en-US" sz="2000" dirty="0">
              <a:solidFill>
                <a:srgbClr val="E40046"/>
              </a:solidFill>
              <a:latin typeface="Vaud Display Book" charset="0"/>
              <a:ea typeface="Vaud Display Book" charset="0"/>
              <a:cs typeface="Vaud Display Book" charset="0"/>
            </a:endParaRPr>
          </a:p>
        </p:txBody>
      </p:sp>
    </p:spTree>
    <p:extLst>
      <p:ext uri="{BB962C8B-B14F-4D97-AF65-F5344CB8AC3E}">
        <p14:creationId xmlns:p14="http://schemas.microsoft.com/office/powerpoint/2010/main" val="202178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395536" y="1700808"/>
            <a:ext cx="7999864" cy="48245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nl-BE" dirty="0">
              <a:latin typeface="Vaud Display Book"/>
              <a:ea typeface="Calibri"/>
              <a:cs typeface="Times New Roman"/>
            </a:endParaRPr>
          </a:p>
          <a:p>
            <a:pPr marL="457200" lvl="1" indent="0">
              <a:buNone/>
            </a:pPr>
            <a:r>
              <a:rPr lang="nl-BE" dirty="0">
                <a:latin typeface="Vaud Display Book"/>
                <a:ea typeface="Calibri"/>
                <a:cs typeface="Times New Roman"/>
              </a:rPr>
              <a:t>7 fases</a:t>
            </a:r>
          </a:p>
          <a:p>
            <a:pPr marL="457200" lvl="1" indent="0">
              <a:buNone/>
            </a:pPr>
            <a:endParaRPr lang="nl-BE" sz="2400" dirty="0">
              <a:latin typeface="Vaud Display Book"/>
              <a:ea typeface="Calibri"/>
              <a:cs typeface="Times New Roman"/>
            </a:endParaRPr>
          </a:p>
          <a:p>
            <a:pPr marL="800100" lvl="1" indent="-342900">
              <a:buFont typeface="Arial" panose="020B0604020202020204" pitchFamily="34" charset="0"/>
              <a:buAutoNum type="arabicParenR"/>
            </a:pPr>
            <a:r>
              <a:rPr lang="nl-BE" sz="1800" dirty="0">
                <a:latin typeface="Vaud Display Book"/>
                <a:ea typeface="Calibri"/>
                <a:cs typeface="Times New Roman"/>
              </a:rPr>
              <a:t>Mappen eigen noden en noden stakeholders + verkennen van tools</a:t>
            </a:r>
          </a:p>
          <a:p>
            <a:pPr marL="457200" lvl="1" indent="0">
              <a:buNone/>
            </a:pPr>
            <a:r>
              <a:rPr lang="nl-BE" sz="1600" i="1" dirty="0">
                <a:latin typeface="Vaud Display Book"/>
                <a:ea typeface="Calibri"/>
                <a:cs typeface="Times New Roman"/>
              </a:rPr>
              <a:t>(leidraad: matching waar we voor staan en voor wie we het doen met focus op (kern)doelgroepen: wat willen we zeker weten, samen en apart? wat is extra maar kan in de toekomst belangrijk worden…</a:t>
            </a:r>
          </a:p>
          <a:p>
            <a:pPr marL="457200" lvl="1" indent="0">
              <a:buNone/>
            </a:pPr>
            <a:endParaRPr lang="nl-BE" sz="1800" i="1" dirty="0">
              <a:latin typeface="Vaud Display Book"/>
              <a:ea typeface="Calibri"/>
              <a:cs typeface="Times New Roman"/>
            </a:endParaRPr>
          </a:p>
          <a:p>
            <a:pPr marL="457200" lvl="1" indent="0">
              <a:buNone/>
            </a:pPr>
            <a:r>
              <a:rPr lang="nl-BE" sz="1800" dirty="0">
                <a:latin typeface="Vaud Display Book"/>
                <a:ea typeface="Calibri"/>
                <a:cs typeface="Times New Roman"/>
              </a:rPr>
              <a:t>2) Vragenlijsten (de ‘korte’ en de ‘lange’) grondig gescreend en aangevuld met vragen /vragen aangepast + methode bevraging</a:t>
            </a:r>
          </a:p>
          <a:p>
            <a:pPr marL="457200" lvl="1" indent="0">
              <a:buNone/>
            </a:pPr>
            <a:r>
              <a:rPr lang="nl-BE" sz="1800" dirty="0">
                <a:latin typeface="Vaud Display Book"/>
                <a:ea typeface="Calibri"/>
                <a:cs typeface="Times New Roman"/>
              </a:rPr>
              <a:t> </a:t>
            </a:r>
            <a:r>
              <a:rPr lang="nl-BE" sz="1800" u="sng" dirty="0">
                <a:latin typeface="Vaud Display Book"/>
                <a:ea typeface="Calibri"/>
                <a:cs typeface="Times New Roman"/>
              </a:rPr>
              <a:t>op maat van het museum </a:t>
            </a:r>
            <a:r>
              <a:rPr lang="nl-BE" sz="1800" u="sng" dirty="0" err="1">
                <a:latin typeface="Vaud Display Book"/>
                <a:ea typeface="Calibri"/>
                <a:cs typeface="Times New Roman"/>
              </a:rPr>
              <a:t>èn</a:t>
            </a:r>
            <a:r>
              <a:rPr lang="nl-BE" sz="1800" u="sng" dirty="0">
                <a:latin typeface="Vaud Display Book"/>
                <a:ea typeface="Calibri"/>
                <a:cs typeface="Times New Roman"/>
              </a:rPr>
              <a:t> Toerisme: tijd nemen om samen te (</a:t>
            </a:r>
            <a:r>
              <a:rPr lang="nl-BE" sz="1800" u="sng" dirty="0" err="1">
                <a:latin typeface="Vaud Display Book"/>
                <a:ea typeface="Calibri"/>
                <a:cs typeface="Times New Roman"/>
              </a:rPr>
              <a:t>be</a:t>
            </a:r>
            <a:r>
              <a:rPr lang="nl-BE" sz="1800" u="sng" dirty="0">
                <a:latin typeface="Vaud Display Book"/>
                <a:ea typeface="Calibri"/>
                <a:cs typeface="Times New Roman"/>
              </a:rPr>
              <a:t>)redeneren, tot de logica van de volgorde toe</a:t>
            </a:r>
          </a:p>
          <a:p>
            <a:pPr marL="457200" lvl="1" indent="0">
              <a:buNone/>
            </a:pPr>
            <a:endParaRPr lang="nl-BE" sz="1800" u="sng" dirty="0">
              <a:latin typeface="Vaud Display Book"/>
              <a:ea typeface="Vaud Display Book" charset="0"/>
              <a:cs typeface="Times New Roman"/>
            </a:endParaRPr>
          </a:p>
          <a:p>
            <a:pPr marL="457200" lvl="1" indent="0">
              <a:buNone/>
            </a:pPr>
            <a:r>
              <a:rPr lang="nl-BE" sz="1800" dirty="0">
                <a:latin typeface="Vaud Display Book"/>
                <a:ea typeface="Vaud Display Book" charset="0"/>
                <a:cs typeface="Times New Roman"/>
              </a:rPr>
              <a:t>3) </a:t>
            </a:r>
            <a:r>
              <a:rPr lang="nl-BE" sz="1800" dirty="0">
                <a:latin typeface="Vaud Display Book"/>
                <a:ea typeface="Vaud Display Book" charset="0"/>
                <a:cs typeface="Vaud Display Book" charset="0"/>
              </a:rPr>
              <a:t>Vrijwilligerswerking en briefings: goede afspraken en samenwerking!</a:t>
            </a:r>
          </a:p>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2000" dirty="0">
              <a:latin typeface="Vaud Display Book" charset="0"/>
              <a:ea typeface="Vaud Display Book" charset="0"/>
              <a:cs typeface="Vaud Display Book" charset="0"/>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514394"/>
            <a:ext cx="6840760" cy="87803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101820"/>
                </a:solidFill>
                <a:latin typeface="MillerDisplay Roman" charset="0"/>
                <a:ea typeface="MillerDisplay Roman" charset="0"/>
                <a:cs typeface="MillerDisplay Roman" charset="0"/>
              </a:rPr>
              <a:t>Monitoring </a:t>
            </a:r>
            <a:r>
              <a:rPr lang="en-US" sz="2800" dirty="0" err="1">
                <a:solidFill>
                  <a:srgbClr val="101820"/>
                </a:solidFill>
                <a:latin typeface="MillerDisplay Roman" charset="0"/>
                <a:ea typeface="MillerDisplay Roman" charset="0"/>
                <a:cs typeface="MillerDisplay Roman" charset="0"/>
              </a:rPr>
              <a:t>Hefboomproject</a:t>
            </a:r>
            <a:r>
              <a:rPr lang="en-US" sz="2800" dirty="0">
                <a:solidFill>
                  <a:srgbClr val="101820"/>
                </a:solidFill>
                <a:latin typeface="MillerDisplay Roman" charset="0"/>
                <a:ea typeface="MillerDisplay Roman" charset="0"/>
                <a:cs typeface="MillerDisplay Roman" charset="0"/>
              </a:rPr>
              <a:t>  </a:t>
            </a:r>
            <a:br>
              <a:rPr lang="en-US" sz="2800" dirty="0">
                <a:solidFill>
                  <a:srgbClr val="101820"/>
                </a:solidFill>
                <a:latin typeface="MillerDisplay Roman" charset="0"/>
                <a:ea typeface="MillerDisplay Roman" charset="0"/>
                <a:cs typeface="MillerDisplay Roman" charset="0"/>
              </a:rPr>
            </a:br>
            <a:r>
              <a:rPr lang="en-US" sz="2800" dirty="0">
                <a:solidFill>
                  <a:srgbClr val="101820"/>
                </a:solidFill>
                <a:latin typeface="MillerDisplay Roman" charset="0"/>
                <a:ea typeface="MillerDisplay Roman" charset="0"/>
                <a:cs typeface="MillerDisplay Roman" charset="0"/>
              </a:rPr>
              <a:t>Museum Hof van Busleyden</a:t>
            </a:r>
            <a:endParaRPr lang="nl-BE" sz="2800" dirty="0"/>
          </a:p>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395536" y="1311393"/>
            <a:ext cx="5589909" cy="415498"/>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Aanpak van de </a:t>
            </a:r>
            <a:r>
              <a:rPr lang="nl-BE" sz="2000" u="sng" dirty="0">
                <a:solidFill>
                  <a:srgbClr val="E40046"/>
                </a:solidFill>
                <a:latin typeface="Vaud Display Book" charset="0"/>
                <a:ea typeface="Vaud Display Book" charset="0"/>
                <a:cs typeface="Vaud Display Book" charset="0"/>
              </a:rPr>
              <a:t>tevredenheid</a:t>
            </a:r>
            <a:r>
              <a:rPr lang="nl-BE" sz="2000" dirty="0">
                <a:solidFill>
                  <a:srgbClr val="E40046"/>
                </a:solidFill>
                <a:latin typeface="Vaud Display Book" charset="0"/>
                <a:ea typeface="Vaud Display Book" charset="0"/>
                <a:cs typeface="Vaud Display Book" charset="0"/>
              </a:rPr>
              <a:t>sbevragingen</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611560" y="1783791"/>
            <a:ext cx="6246440" cy="3477875"/>
          </a:xfrm>
          <a:prstGeom prst="rect">
            <a:avLst/>
          </a:prstGeom>
        </p:spPr>
        <p:txBody>
          <a:bodyPr wrap="square">
            <a:spAutoFit/>
          </a:bodyPr>
          <a:lstStyle/>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p:txBody>
      </p:sp>
    </p:spTree>
    <p:extLst>
      <p:ext uri="{BB962C8B-B14F-4D97-AF65-F5344CB8AC3E}">
        <p14:creationId xmlns:p14="http://schemas.microsoft.com/office/powerpoint/2010/main" val="151189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275856" y="-171400"/>
            <a:ext cx="7344816" cy="7344816"/>
          </a:xfrm>
          <a:prstGeom prst="rect">
            <a:avLst/>
          </a:prstGeom>
        </p:spPr>
      </p:pic>
      <p:sp>
        <p:nvSpPr>
          <p:cNvPr id="5" name="Content Placeholder 2"/>
          <p:cNvSpPr txBox="1">
            <a:spLocks/>
          </p:cNvSpPr>
          <p:nvPr/>
        </p:nvSpPr>
        <p:spPr>
          <a:xfrm>
            <a:off x="395536" y="1700808"/>
            <a:ext cx="7999864" cy="48245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nl-BE" dirty="0">
                <a:latin typeface="Vaud Display Book"/>
                <a:ea typeface="Calibri"/>
                <a:cs typeface="Times New Roman"/>
              </a:rPr>
              <a:t>7 fases:</a:t>
            </a:r>
          </a:p>
          <a:p>
            <a:pPr marL="457200" lvl="1" indent="0">
              <a:buNone/>
            </a:pPr>
            <a:endParaRPr lang="nl-BE" sz="1800" dirty="0">
              <a:latin typeface="Vaud Display Book"/>
              <a:ea typeface="Vaud Display Book" charset="0"/>
              <a:cs typeface="Vaud Display Book" charset="0"/>
            </a:endParaRPr>
          </a:p>
          <a:p>
            <a:pPr marL="457200" lvl="1" indent="0">
              <a:buNone/>
            </a:pPr>
            <a:r>
              <a:rPr lang="nl-BE" sz="1800" dirty="0">
                <a:latin typeface="Vaud Display Book"/>
                <a:ea typeface="Vaud Display Book" charset="0"/>
                <a:cs typeface="Vaud Display Book" charset="0"/>
              </a:rPr>
              <a:t>4) De bevragingen (steekproef/nulmeting)</a:t>
            </a:r>
          </a:p>
          <a:p>
            <a:pPr marL="457200" lvl="1" indent="0">
              <a:buNone/>
            </a:pPr>
            <a:endParaRPr lang="nl-BE" sz="1800" dirty="0">
              <a:latin typeface="Vaud Display Book"/>
              <a:ea typeface="Vaud Display Book" charset="0"/>
              <a:cs typeface="Vaud Display Book" charset="0"/>
            </a:endParaRPr>
          </a:p>
          <a:p>
            <a:pPr marL="457200" lvl="1" indent="0">
              <a:buNone/>
            </a:pPr>
            <a:r>
              <a:rPr lang="nl-BE" sz="1800" dirty="0">
                <a:latin typeface="Vaud Display Book"/>
                <a:ea typeface="Vaud Display Book" charset="0"/>
                <a:cs typeface="Vaud Display Book" charset="0"/>
              </a:rPr>
              <a:t>5) De resultaten </a:t>
            </a:r>
          </a:p>
          <a:p>
            <a:pPr marL="457200" lvl="1" indent="0">
              <a:buNone/>
            </a:pPr>
            <a:r>
              <a:rPr lang="nl-BE" sz="1800" dirty="0">
                <a:latin typeface="Vaud Display Book"/>
                <a:ea typeface="Vaud Display Book" charset="0"/>
                <a:cs typeface="Vaud Display Book" charset="0"/>
              </a:rPr>
              <a:t>bevraging 1: 733 enquêtes (7 september &gt; 29 december 2018)</a:t>
            </a:r>
          </a:p>
          <a:p>
            <a:pPr marL="457200" lvl="1" indent="0">
              <a:buNone/>
            </a:pPr>
            <a:r>
              <a:rPr lang="nl-BE" sz="1800" dirty="0">
                <a:latin typeface="Vaud Display Book"/>
                <a:ea typeface="Vaud Display Book" charset="0"/>
                <a:cs typeface="Vaud Display Book" charset="0"/>
              </a:rPr>
              <a:t>bevraging 2: 498 enquêtes (19 maart &gt; 16 mei 2019) </a:t>
            </a:r>
          </a:p>
          <a:p>
            <a:pPr marL="457200" lvl="1" indent="0">
              <a:buNone/>
            </a:pPr>
            <a:r>
              <a:rPr lang="nl-BE" sz="1800" dirty="0">
                <a:latin typeface="Vaud Display Book"/>
                <a:ea typeface="Vaud Display Book" charset="0"/>
                <a:cs typeface="Vaud Display Book" charset="0"/>
              </a:rPr>
              <a:t>In </a:t>
            </a:r>
            <a:r>
              <a:rPr lang="nl-BE" sz="1800" dirty="0" err="1">
                <a:latin typeface="Vaud Display Book"/>
                <a:ea typeface="Vaud Display Book" charset="0"/>
                <a:cs typeface="Vaud Display Book" charset="0"/>
              </a:rPr>
              <a:t>excells</a:t>
            </a:r>
            <a:r>
              <a:rPr lang="nl-BE" sz="1800" dirty="0">
                <a:latin typeface="Vaud Display Book"/>
                <a:ea typeface="Vaud Display Book" charset="0"/>
                <a:cs typeface="Vaud Display Book" charset="0"/>
              </a:rPr>
              <a:t> en in de dashboard –tool</a:t>
            </a:r>
          </a:p>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1800" dirty="0">
              <a:latin typeface="Vaud Display Book"/>
              <a:ea typeface="Vaud Display Book" charset="0"/>
              <a:cs typeface="Vaud Display Book" charset="0"/>
            </a:endParaRPr>
          </a:p>
          <a:p>
            <a:pPr marL="457200" lvl="1" indent="0">
              <a:buNone/>
            </a:pPr>
            <a:endParaRPr lang="nl-BE" sz="2000" dirty="0">
              <a:latin typeface="Vaud Display Book" charset="0"/>
              <a:ea typeface="Vaud Display Book" charset="0"/>
              <a:cs typeface="Vaud Display Book" charset="0"/>
            </a:endParaRPr>
          </a:p>
        </p:txBody>
      </p:sp>
      <p:pic>
        <p:nvPicPr>
          <p:cNvPr id="7"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743" y="-387424"/>
            <a:ext cx="2432564" cy="2432564"/>
          </a:xfrm>
          <a:prstGeom prst="rect">
            <a:avLst/>
          </a:prstGeom>
        </p:spPr>
      </p:pic>
      <p:sp>
        <p:nvSpPr>
          <p:cNvPr id="9" name="Title 2"/>
          <p:cNvSpPr txBox="1">
            <a:spLocks/>
          </p:cNvSpPr>
          <p:nvPr/>
        </p:nvSpPr>
        <p:spPr>
          <a:xfrm>
            <a:off x="395536" y="514394"/>
            <a:ext cx="6840760" cy="87803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101820"/>
                </a:solidFill>
                <a:latin typeface="MillerDisplay Roman" charset="0"/>
                <a:ea typeface="MillerDisplay Roman" charset="0"/>
                <a:cs typeface="MillerDisplay Roman" charset="0"/>
              </a:rPr>
              <a:t>Monitoring </a:t>
            </a:r>
            <a:r>
              <a:rPr lang="en-US" sz="2800" dirty="0" err="1">
                <a:solidFill>
                  <a:srgbClr val="101820"/>
                </a:solidFill>
                <a:latin typeface="MillerDisplay Roman" charset="0"/>
                <a:ea typeface="MillerDisplay Roman" charset="0"/>
                <a:cs typeface="MillerDisplay Roman" charset="0"/>
              </a:rPr>
              <a:t>Hefboomproject</a:t>
            </a:r>
            <a:r>
              <a:rPr lang="en-US" sz="2800" dirty="0">
                <a:solidFill>
                  <a:srgbClr val="101820"/>
                </a:solidFill>
                <a:latin typeface="MillerDisplay Roman" charset="0"/>
                <a:ea typeface="MillerDisplay Roman" charset="0"/>
                <a:cs typeface="MillerDisplay Roman" charset="0"/>
              </a:rPr>
              <a:t>  </a:t>
            </a:r>
            <a:br>
              <a:rPr lang="en-US" sz="2800" dirty="0">
                <a:solidFill>
                  <a:srgbClr val="101820"/>
                </a:solidFill>
                <a:latin typeface="MillerDisplay Roman" charset="0"/>
                <a:ea typeface="MillerDisplay Roman" charset="0"/>
                <a:cs typeface="MillerDisplay Roman" charset="0"/>
              </a:rPr>
            </a:br>
            <a:r>
              <a:rPr lang="en-US" sz="2800" dirty="0">
                <a:solidFill>
                  <a:srgbClr val="101820"/>
                </a:solidFill>
                <a:latin typeface="MillerDisplay Roman" charset="0"/>
                <a:ea typeface="MillerDisplay Roman" charset="0"/>
                <a:cs typeface="MillerDisplay Roman" charset="0"/>
              </a:rPr>
              <a:t>Museum Hof van Busleyden</a:t>
            </a:r>
            <a:endParaRPr lang="nl-BE" sz="2800" dirty="0"/>
          </a:p>
          <a:p>
            <a:pPr algn="l"/>
            <a:endParaRPr lang="en-US" sz="2800" dirty="0">
              <a:solidFill>
                <a:srgbClr val="101820"/>
              </a:solidFill>
              <a:latin typeface="MillerDisplay Roman" charset="0"/>
              <a:ea typeface="MillerDisplay Roman" charset="0"/>
              <a:cs typeface="MillerDisplay Roman" charset="0"/>
            </a:endParaRPr>
          </a:p>
        </p:txBody>
      </p:sp>
      <p:sp>
        <p:nvSpPr>
          <p:cNvPr id="10" name="Tekstvak 11"/>
          <p:cNvSpPr txBox="1"/>
          <p:nvPr/>
        </p:nvSpPr>
        <p:spPr>
          <a:xfrm>
            <a:off x="395536" y="1311393"/>
            <a:ext cx="5589909" cy="415498"/>
          </a:xfrm>
          <a:prstGeom prst="rect">
            <a:avLst/>
          </a:prstGeom>
          <a:noFill/>
        </p:spPr>
        <p:txBody>
          <a:bodyPr wrap="square" rtlCol="0">
            <a:spAutoFit/>
          </a:bodyPr>
          <a:lstStyle/>
          <a:p>
            <a:r>
              <a:rPr lang="nl-BE" sz="2000" dirty="0">
                <a:solidFill>
                  <a:srgbClr val="E40046"/>
                </a:solidFill>
                <a:latin typeface="Vaud Display Book" charset="0"/>
                <a:ea typeface="Vaud Display Book" charset="0"/>
                <a:cs typeface="Vaud Display Book" charset="0"/>
              </a:rPr>
              <a:t>Aanpak van de </a:t>
            </a:r>
            <a:r>
              <a:rPr lang="nl-BE" sz="2000" u="sng" dirty="0">
                <a:solidFill>
                  <a:srgbClr val="E40046"/>
                </a:solidFill>
                <a:latin typeface="Vaud Display Book" charset="0"/>
                <a:ea typeface="Vaud Display Book" charset="0"/>
                <a:cs typeface="Vaud Display Book" charset="0"/>
              </a:rPr>
              <a:t>tevredenheid</a:t>
            </a:r>
            <a:r>
              <a:rPr lang="nl-BE" sz="2000" dirty="0">
                <a:solidFill>
                  <a:srgbClr val="E40046"/>
                </a:solidFill>
                <a:latin typeface="Vaud Display Book" charset="0"/>
                <a:ea typeface="Vaud Display Book" charset="0"/>
                <a:cs typeface="Vaud Display Book" charset="0"/>
              </a:rPr>
              <a:t>sbevragingen</a:t>
            </a:r>
            <a:endParaRPr lang="en-US" sz="2000" dirty="0">
              <a:solidFill>
                <a:srgbClr val="E40046"/>
              </a:solidFill>
              <a:latin typeface="Vaud Display Book" charset="0"/>
              <a:ea typeface="Vaud Display Book" charset="0"/>
              <a:cs typeface="Vaud Display Book" charset="0"/>
            </a:endParaRPr>
          </a:p>
        </p:txBody>
      </p:sp>
      <p:sp>
        <p:nvSpPr>
          <p:cNvPr id="11" name="Rectangle 10"/>
          <p:cNvSpPr/>
          <p:nvPr/>
        </p:nvSpPr>
        <p:spPr>
          <a:xfrm>
            <a:off x="0" y="6525344"/>
            <a:ext cx="9144000" cy="332656"/>
          </a:xfrm>
          <a:prstGeom prst="rect">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611560" y="1783791"/>
            <a:ext cx="6246440" cy="3477875"/>
          </a:xfrm>
          <a:prstGeom prst="rect">
            <a:avLst/>
          </a:prstGeom>
        </p:spPr>
        <p:txBody>
          <a:bodyPr wrap="square">
            <a:spAutoFit/>
          </a:bodyPr>
          <a:lstStyle/>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a:p>
            <a:pPr lvl="0"/>
            <a:endParaRPr lang="nl-BE" sz="2000" dirty="0">
              <a:solidFill>
                <a:prstClr val="black"/>
              </a:solidFill>
              <a:latin typeface="Vaud Display Book"/>
            </a:endParaRPr>
          </a:p>
        </p:txBody>
      </p:sp>
    </p:spTree>
    <p:extLst>
      <p:ext uri="{BB962C8B-B14F-4D97-AF65-F5344CB8AC3E}">
        <p14:creationId xmlns:p14="http://schemas.microsoft.com/office/powerpoint/2010/main" val="279257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rotWithShape="1">
          <a:blip r:embed="rId2">
            <a:extLst>
              <a:ext uri="{28A0092B-C50C-407E-A947-70E740481C1C}">
                <a14:useLocalDpi xmlns:a14="http://schemas.microsoft.com/office/drawing/2010/main" val="0"/>
              </a:ext>
            </a:extLst>
          </a:blip>
          <a:srcRect l="3444" t="11564" r="23850" b="6349"/>
          <a:stretch/>
        </p:blipFill>
        <p:spPr bwMode="auto">
          <a:xfrm>
            <a:off x="35496" y="548680"/>
            <a:ext cx="8856984" cy="6120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004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3189" t="14059" r="24233" b="6576"/>
          <a:stretch/>
        </p:blipFill>
        <p:spPr bwMode="auto">
          <a:xfrm>
            <a:off x="0" y="332656"/>
            <a:ext cx="9036496"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70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2"/>
          <a:srcRect l="2936" t="15975" r="24911" b="6526"/>
          <a:stretch/>
        </p:blipFill>
        <p:spPr bwMode="auto">
          <a:xfrm>
            <a:off x="-20166" y="332656"/>
            <a:ext cx="8604448" cy="5904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31023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CF47BF1BD6DA4B88E7F6D489442300" ma:contentTypeVersion="4" ma:contentTypeDescription="Een nieuw document maken." ma:contentTypeScope="" ma:versionID="2e4579c5abb6624aa502c5ca2e7ff0db">
  <xsd:schema xmlns:xsd="http://www.w3.org/2001/XMLSchema" xmlns:xs="http://www.w3.org/2001/XMLSchema" xmlns:p="http://schemas.microsoft.com/office/2006/metadata/properties" xmlns:ns2="c83250c0-b06e-43b8-aa1e-38f9e1d211f0" xmlns:ns3="0467cbc0-a5db-430b-a42f-15d5366eb328" xmlns:ns4="d4ad861c-1313-4b83-a476-d9c02a7c5466" targetNamespace="http://schemas.microsoft.com/office/2006/metadata/properties" ma:root="true" ma:fieldsID="6954e9f9ba053ea4ac2eea466bc71311" ns2:_="" ns3:_="" ns4:_="">
    <xsd:import namespace="c83250c0-b06e-43b8-aa1e-38f9e1d211f0"/>
    <xsd:import namespace="0467cbc0-a5db-430b-a42f-15d5366eb328"/>
    <xsd:import namespace="d4ad861c-1313-4b83-a476-d9c02a7c5466"/>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250c0-b06e-43b8-aa1e-38f9e1d211f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99947f9-e86a-47aa-ba42-622008c1a930}" ma:internalName="TaxCatchAll" ma:showField="CatchAllData" ma:web="c83250c0-b06e-43b8-aa1e-38f9e1d211f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99947f9-e86a-47aa-ba42-622008c1a930}" ma:internalName="TaxCatchAllLabel" ma:readOnly="true" ma:showField="CatchAllDataLabel" ma:web="c83250c0-b06e-43b8-aa1e-38f9e1d211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67cbc0-a5db-430b-a42f-15d5366eb3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d861c-1313-4b83-a476-d9c02a7c546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3250c0-b06e-43b8-aa1e-38f9e1d211f0"/>
  </documentManagement>
</p:properties>
</file>

<file path=customXml/itemProps1.xml><?xml version="1.0" encoding="utf-8"?>
<ds:datastoreItem xmlns:ds="http://schemas.openxmlformats.org/officeDocument/2006/customXml" ds:itemID="{F7C540D3-CE53-43AD-B78D-AD142E8CD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250c0-b06e-43b8-aa1e-38f9e1d211f0"/>
    <ds:schemaRef ds:uri="0467cbc0-a5db-430b-a42f-15d5366eb328"/>
    <ds:schemaRef ds:uri="d4ad861c-1313-4b83-a476-d9c02a7c5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1673B-6F59-4DC5-AF4E-DA368B679267}">
  <ds:schemaRefs>
    <ds:schemaRef ds:uri="http://schemas.microsoft.com/sharepoint/v3/contenttype/forms"/>
  </ds:schemaRefs>
</ds:datastoreItem>
</file>

<file path=customXml/itemProps3.xml><?xml version="1.0" encoding="utf-8"?>
<ds:datastoreItem xmlns:ds="http://schemas.openxmlformats.org/officeDocument/2006/customXml" ds:itemID="{131D7105-DEC6-4112-B905-CF859618FDC8}">
  <ds:schemaRefs>
    <ds:schemaRef ds:uri="c83250c0-b06e-43b8-aa1e-38f9e1d211f0"/>
    <ds:schemaRef ds:uri="http://purl.org/dc/terms/"/>
    <ds:schemaRef ds:uri="0467cbc0-a5db-430b-a42f-15d5366eb328"/>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4ad861c-1313-4b83-a476-d9c02a7c5466"/>
  </ds:schemaRefs>
</ds:datastoreItem>
</file>

<file path=docProps/app.xml><?xml version="1.0" encoding="utf-8"?>
<Properties xmlns="http://schemas.openxmlformats.org/officeDocument/2006/extended-properties" xmlns:vt="http://schemas.openxmlformats.org/officeDocument/2006/docPropsVTypes">
  <TotalTime>1245</TotalTime>
  <Words>677</Words>
  <Application>Microsoft Office PowerPoint</Application>
  <PresentationFormat>Diavoorstelling (4:3)</PresentationFormat>
  <Paragraphs>181</Paragraphs>
  <Slides>20</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Arial</vt:lpstr>
      <vt:lpstr>Calibri</vt:lpstr>
      <vt:lpstr>MillerDisplay Roman</vt:lpstr>
      <vt:lpstr>Times New Roman</vt:lpstr>
      <vt:lpstr>Vaud Display Book</vt:lpstr>
      <vt:lpstr>Wingdings</vt:lpstr>
      <vt:lpstr>Kantoorthema</vt:lpstr>
      <vt:lpstr>Office-thema</vt:lpstr>
      <vt:lpstr>Monitoring Hefboomproject   Welkom: we zijn 1 jaar open!</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Aanpak van de bevraging met en door vrijwilligers </vt:lpstr>
      <vt:lpstr>PowerPoint-presentatie</vt:lpstr>
      <vt:lpstr>PowerPoint-presentatie</vt:lpstr>
    </vt:vector>
  </TitlesOfParts>
  <Company>Stad Mechelen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Hof van Busleyden / Bourgondisch stadspaleis</dc:title>
  <dc:creator>win7 install</dc:creator>
  <cp:lastModifiedBy>Pauwels, Julie</cp:lastModifiedBy>
  <cp:revision>118</cp:revision>
  <dcterms:created xsi:type="dcterms:W3CDTF">2015-11-30T11:07:53Z</dcterms:created>
  <dcterms:modified xsi:type="dcterms:W3CDTF">2019-06-19T08:14:32Z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0x01010093CF47BF1BD6DA4B88E7F6D489442300</vt:lpwstr>
  </property>
</Properties>
</file>